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1" r:id="rId2"/>
  </p:sldMasterIdLst>
  <p:notesMasterIdLst>
    <p:notesMasterId r:id="rId83"/>
  </p:notesMasterIdLst>
  <p:sldIdLst>
    <p:sldId id="256" r:id="rId3"/>
    <p:sldId id="257" r:id="rId4"/>
    <p:sldId id="284" r:id="rId5"/>
    <p:sldId id="285" r:id="rId6"/>
    <p:sldId id="330" r:id="rId7"/>
    <p:sldId id="259" r:id="rId8"/>
    <p:sldId id="291" r:id="rId9"/>
    <p:sldId id="292" r:id="rId10"/>
    <p:sldId id="293" r:id="rId11"/>
    <p:sldId id="288" r:id="rId12"/>
    <p:sldId id="270" r:id="rId13"/>
    <p:sldId id="295" r:id="rId14"/>
    <p:sldId id="264" r:id="rId15"/>
    <p:sldId id="294" r:id="rId16"/>
    <p:sldId id="289" r:id="rId17"/>
    <p:sldId id="290" r:id="rId18"/>
    <p:sldId id="304" r:id="rId19"/>
    <p:sldId id="305" r:id="rId20"/>
    <p:sldId id="307" r:id="rId21"/>
    <p:sldId id="309" r:id="rId22"/>
    <p:sldId id="310" r:id="rId23"/>
    <p:sldId id="312" r:id="rId24"/>
    <p:sldId id="313" r:id="rId25"/>
    <p:sldId id="260" r:id="rId26"/>
    <p:sldId id="366" r:id="rId27"/>
    <p:sldId id="332" r:id="rId28"/>
    <p:sldId id="334" r:id="rId29"/>
    <p:sldId id="333" r:id="rId30"/>
    <p:sldId id="335" r:id="rId31"/>
    <p:sldId id="336" r:id="rId32"/>
    <p:sldId id="337" r:id="rId33"/>
    <p:sldId id="338" r:id="rId34"/>
    <p:sldId id="306" r:id="rId35"/>
    <p:sldId id="308" r:id="rId36"/>
    <p:sldId id="317" r:id="rId37"/>
    <p:sldId id="315" r:id="rId38"/>
    <p:sldId id="316" r:id="rId39"/>
    <p:sldId id="325" r:id="rId40"/>
    <p:sldId id="323" r:id="rId41"/>
    <p:sldId id="322" r:id="rId42"/>
    <p:sldId id="327" r:id="rId43"/>
    <p:sldId id="314" r:id="rId44"/>
    <p:sldId id="359" r:id="rId45"/>
    <p:sldId id="361" r:id="rId46"/>
    <p:sldId id="364" r:id="rId47"/>
    <p:sldId id="362" r:id="rId48"/>
    <p:sldId id="384" r:id="rId49"/>
    <p:sldId id="351" r:id="rId50"/>
    <p:sldId id="358" r:id="rId51"/>
    <p:sldId id="357" r:id="rId52"/>
    <p:sldId id="355" r:id="rId53"/>
    <p:sldId id="365" r:id="rId54"/>
    <p:sldId id="367" r:id="rId55"/>
    <p:sldId id="318" r:id="rId56"/>
    <p:sldId id="339" r:id="rId57"/>
    <p:sldId id="328" r:id="rId58"/>
    <p:sldId id="329" r:id="rId59"/>
    <p:sldId id="319" r:id="rId60"/>
    <p:sldId id="320" r:id="rId61"/>
    <p:sldId id="321" r:id="rId62"/>
    <p:sldId id="324" r:id="rId63"/>
    <p:sldId id="326" r:id="rId64"/>
    <p:sldId id="385" r:id="rId65"/>
    <p:sldId id="386" r:id="rId66"/>
    <p:sldId id="360" r:id="rId67"/>
    <p:sldId id="387" r:id="rId68"/>
    <p:sldId id="381" r:id="rId69"/>
    <p:sldId id="372" r:id="rId70"/>
    <p:sldId id="368" r:id="rId71"/>
    <p:sldId id="369" r:id="rId72"/>
    <p:sldId id="371" r:id="rId73"/>
    <p:sldId id="370" r:id="rId74"/>
    <p:sldId id="373" r:id="rId75"/>
    <p:sldId id="374" r:id="rId76"/>
    <p:sldId id="375" r:id="rId77"/>
    <p:sldId id="376" r:id="rId78"/>
    <p:sldId id="383" r:id="rId79"/>
    <p:sldId id="377" r:id="rId80"/>
    <p:sldId id="378" r:id="rId81"/>
    <p:sldId id="379" r:id="rId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38"/>
    <p:restoredTop sz="78393"/>
  </p:normalViewPr>
  <p:slideViewPr>
    <p:cSldViewPr snapToGrid="0" snapToObjects="1">
      <p:cViewPr varScale="1">
        <p:scale>
          <a:sx n="97" d="100"/>
          <a:sy n="97" d="100"/>
        </p:scale>
        <p:origin x="2840" y="19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12.xml.rels><?xml version="1.0" encoding="UTF-8" standalone="yes"?>
<Relationships xmlns="http://schemas.openxmlformats.org/package/2006/relationships"><Relationship Id="rId1" Type="http://schemas.openxmlformats.org/officeDocument/2006/relationships/hyperlink" Target="https://gretel.ai/"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ata8.xml.rels><?xml version="1.0" encoding="UTF-8" standalone="yes"?>
<Relationships xmlns="http://schemas.openxmlformats.org/package/2006/relationships"><Relationship Id="rId2" Type="http://schemas.openxmlformats.org/officeDocument/2006/relationships/hyperlink" Target="https://www.kaggle.com/datasets/uciml/pima-indians-diabetes-database" TargetMode="External"/><Relationship Id="rId1" Type="http://schemas.openxmlformats.org/officeDocument/2006/relationships/hyperlink" Target="https://www.kaggle.com/"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2.xml.rels><?xml version="1.0" encoding="UTF-8" standalone="yes"?>
<Relationships xmlns="http://schemas.openxmlformats.org/package/2006/relationships"><Relationship Id="rId1" Type="http://schemas.openxmlformats.org/officeDocument/2006/relationships/hyperlink" Target="https://gretel.ai/"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8.xml.rels><?xml version="1.0" encoding="UTF-8" standalone="yes"?>
<Relationships xmlns="http://schemas.openxmlformats.org/package/2006/relationships"><Relationship Id="rId2" Type="http://schemas.openxmlformats.org/officeDocument/2006/relationships/hyperlink" Target="https://www.kaggle.com/datasets/uciml/pima-indians-diabetes-database" TargetMode="External"/><Relationship Id="rId1" Type="http://schemas.openxmlformats.org/officeDocument/2006/relationships/hyperlink" Target="https://www.kaggle.com/" TargetMode="External"/></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27C02A-C8F0-40EE-8C28-3B6B00A51F99}"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F8B70C1-3F11-4301-8991-2FDC429487D8}">
      <dgm:prSet/>
      <dgm:spPr/>
      <dgm:t>
        <a:bodyPr/>
        <a:lstStyle/>
        <a:p>
          <a:pPr>
            <a:lnSpc>
              <a:spcPct val="100000"/>
            </a:lnSpc>
            <a:defRPr cap="all"/>
          </a:pPr>
          <a:r>
            <a:rPr lang="en-US" b="1" i="0"/>
            <a:t>Text Generation</a:t>
          </a:r>
          <a:r>
            <a:rPr lang="en-US" b="0" i="0"/>
            <a:t>: Models like GPT-4 can generate coherent and contextually relevant text, which is useful for tasks such as writing assistance, content creation, and chatbots.</a:t>
          </a:r>
          <a:endParaRPr lang="en-US"/>
        </a:p>
      </dgm:t>
    </dgm:pt>
    <dgm:pt modelId="{BE683566-A30B-42E7-A0B6-612A1D012EBE}" type="parTrans" cxnId="{B722ECB1-F974-4F96-B99C-5C534A568A7C}">
      <dgm:prSet/>
      <dgm:spPr/>
      <dgm:t>
        <a:bodyPr/>
        <a:lstStyle/>
        <a:p>
          <a:endParaRPr lang="en-US"/>
        </a:p>
      </dgm:t>
    </dgm:pt>
    <dgm:pt modelId="{A16602F5-FD7F-4AE4-830E-D00E4AE1A4B9}" type="sibTrans" cxnId="{B722ECB1-F974-4F96-B99C-5C534A568A7C}">
      <dgm:prSet/>
      <dgm:spPr/>
      <dgm:t>
        <a:bodyPr/>
        <a:lstStyle/>
        <a:p>
          <a:endParaRPr lang="en-US"/>
        </a:p>
      </dgm:t>
    </dgm:pt>
    <dgm:pt modelId="{743B96FF-EB5C-4F1F-8A9F-BD041E7BADD5}">
      <dgm:prSet/>
      <dgm:spPr/>
      <dgm:t>
        <a:bodyPr/>
        <a:lstStyle/>
        <a:p>
          <a:pPr>
            <a:lnSpc>
              <a:spcPct val="100000"/>
            </a:lnSpc>
            <a:defRPr cap="all"/>
          </a:pPr>
          <a:r>
            <a:rPr lang="en-US" b="1" i="0"/>
            <a:t>Image Generation</a:t>
          </a:r>
          <a:r>
            <a:rPr lang="en-US" b="0" i="0"/>
            <a:t>: GANs can create realistic images from noise or from textual descriptions, enabling applications in art, design, and virtual reality.</a:t>
          </a:r>
          <a:endParaRPr lang="en-US"/>
        </a:p>
      </dgm:t>
    </dgm:pt>
    <dgm:pt modelId="{C57E6D7D-3B02-41CF-AEEF-258E284FFFF3}" type="parTrans" cxnId="{2E40E23D-0478-4E0E-B166-28E99F47DE6B}">
      <dgm:prSet/>
      <dgm:spPr/>
      <dgm:t>
        <a:bodyPr/>
        <a:lstStyle/>
        <a:p>
          <a:endParaRPr lang="en-US"/>
        </a:p>
      </dgm:t>
    </dgm:pt>
    <dgm:pt modelId="{0428738A-DAE4-4397-B1C6-33FFFFA0C5CF}" type="sibTrans" cxnId="{2E40E23D-0478-4E0E-B166-28E99F47DE6B}">
      <dgm:prSet/>
      <dgm:spPr/>
      <dgm:t>
        <a:bodyPr/>
        <a:lstStyle/>
        <a:p>
          <a:endParaRPr lang="en-US"/>
        </a:p>
      </dgm:t>
    </dgm:pt>
    <dgm:pt modelId="{82838345-D654-455F-8A22-BDC7CBC917E7}">
      <dgm:prSet/>
      <dgm:spPr/>
      <dgm:t>
        <a:bodyPr/>
        <a:lstStyle/>
        <a:p>
          <a:pPr>
            <a:lnSpc>
              <a:spcPct val="100000"/>
            </a:lnSpc>
            <a:defRPr cap="all"/>
          </a:pPr>
          <a:r>
            <a:rPr lang="en-US" b="1" i="0"/>
            <a:t>Music Composition</a:t>
          </a:r>
          <a:r>
            <a:rPr lang="en-US" b="0" i="0"/>
            <a:t>: Generative AI can compose music by learning patterns from existing compositions and generating new pieces that mimic those styles.</a:t>
          </a:r>
          <a:endParaRPr lang="en-US"/>
        </a:p>
      </dgm:t>
    </dgm:pt>
    <dgm:pt modelId="{3D16ABD4-8200-4734-BFF6-AC05456FC065}" type="parTrans" cxnId="{80255E6A-5308-47F1-9135-45A94E54C23D}">
      <dgm:prSet/>
      <dgm:spPr/>
      <dgm:t>
        <a:bodyPr/>
        <a:lstStyle/>
        <a:p>
          <a:endParaRPr lang="en-US"/>
        </a:p>
      </dgm:t>
    </dgm:pt>
    <dgm:pt modelId="{D0E32E98-6D8E-4324-8E1F-853DCBDD00DF}" type="sibTrans" cxnId="{80255E6A-5308-47F1-9135-45A94E54C23D}">
      <dgm:prSet/>
      <dgm:spPr/>
      <dgm:t>
        <a:bodyPr/>
        <a:lstStyle/>
        <a:p>
          <a:endParaRPr lang="en-US"/>
        </a:p>
      </dgm:t>
    </dgm:pt>
    <dgm:pt modelId="{C38A27CB-7B71-40C3-806D-122C97D62674}">
      <dgm:prSet/>
      <dgm:spPr/>
      <dgm:t>
        <a:bodyPr/>
        <a:lstStyle/>
        <a:p>
          <a:pPr>
            <a:lnSpc>
              <a:spcPct val="100000"/>
            </a:lnSpc>
            <a:defRPr cap="all"/>
          </a:pPr>
          <a:r>
            <a:rPr lang="en-US" b="1" i="0"/>
            <a:t>Data Augmentation</a:t>
          </a:r>
          <a:r>
            <a:rPr lang="en-US" b="0" i="0"/>
            <a:t>: Generative models can create synthetic data to augment training datasets, which is particularly useful in scenarios where data is scarce or expensive to obtain.</a:t>
          </a:r>
          <a:endParaRPr lang="en-US"/>
        </a:p>
      </dgm:t>
    </dgm:pt>
    <dgm:pt modelId="{2CEA542F-E337-455B-A8E4-9315584E5E87}" type="parTrans" cxnId="{9D5D2847-7AEF-4420-8B21-5F0977BB44DE}">
      <dgm:prSet/>
      <dgm:spPr/>
      <dgm:t>
        <a:bodyPr/>
        <a:lstStyle/>
        <a:p>
          <a:endParaRPr lang="en-US"/>
        </a:p>
      </dgm:t>
    </dgm:pt>
    <dgm:pt modelId="{62906DB5-B454-495A-A9FE-0718CCDAAED6}" type="sibTrans" cxnId="{9D5D2847-7AEF-4420-8B21-5F0977BB44DE}">
      <dgm:prSet/>
      <dgm:spPr/>
      <dgm:t>
        <a:bodyPr/>
        <a:lstStyle/>
        <a:p>
          <a:endParaRPr lang="en-US"/>
        </a:p>
      </dgm:t>
    </dgm:pt>
    <dgm:pt modelId="{CCCAFAB6-A1A4-4676-94D4-74E6EF1627B9}">
      <dgm:prSet/>
      <dgm:spPr/>
      <dgm:t>
        <a:bodyPr/>
        <a:lstStyle/>
        <a:p>
          <a:pPr>
            <a:lnSpc>
              <a:spcPct val="100000"/>
            </a:lnSpc>
            <a:defRPr cap="all"/>
          </a:pPr>
          <a:r>
            <a:rPr lang="en-US" b="1" i="0"/>
            <a:t>Creative Applications</a:t>
          </a:r>
          <a:r>
            <a:rPr lang="en-US" b="0" i="0"/>
            <a:t>: Artists and designers use generative AI to explore new creative possibilities, generating novel artwork, designs, and animations.</a:t>
          </a:r>
          <a:endParaRPr lang="en-US"/>
        </a:p>
      </dgm:t>
    </dgm:pt>
    <dgm:pt modelId="{79B29FD0-3712-4300-9E0E-15A1B65E28B6}" type="parTrans" cxnId="{6ADD0B19-40F4-4D15-8007-0A1F9FF3148A}">
      <dgm:prSet/>
      <dgm:spPr/>
      <dgm:t>
        <a:bodyPr/>
        <a:lstStyle/>
        <a:p>
          <a:endParaRPr lang="en-US"/>
        </a:p>
      </dgm:t>
    </dgm:pt>
    <dgm:pt modelId="{0B731D86-43A4-4B9E-8F50-4EDF5D2D5CC4}" type="sibTrans" cxnId="{6ADD0B19-40F4-4D15-8007-0A1F9FF3148A}">
      <dgm:prSet/>
      <dgm:spPr/>
      <dgm:t>
        <a:bodyPr/>
        <a:lstStyle/>
        <a:p>
          <a:endParaRPr lang="en-US"/>
        </a:p>
      </dgm:t>
    </dgm:pt>
    <dgm:pt modelId="{E27ABFDC-2B29-4AD8-925B-C5F625944565}" type="pres">
      <dgm:prSet presAssocID="{3127C02A-C8F0-40EE-8C28-3B6B00A51F99}" presName="root" presStyleCnt="0">
        <dgm:presLayoutVars>
          <dgm:dir/>
          <dgm:resizeHandles val="exact"/>
        </dgm:presLayoutVars>
      </dgm:prSet>
      <dgm:spPr/>
    </dgm:pt>
    <dgm:pt modelId="{CC388521-DC46-4B48-A6F7-4AD75593D24C}" type="pres">
      <dgm:prSet presAssocID="{EF8B70C1-3F11-4301-8991-2FDC429487D8}" presName="compNode" presStyleCnt="0"/>
      <dgm:spPr/>
    </dgm:pt>
    <dgm:pt modelId="{055BB14D-5C1F-4C6D-A381-42B01C097143}" type="pres">
      <dgm:prSet presAssocID="{EF8B70C1-3F11-4301-8991-2FDC429487D8}" presName="iconBgRect" presStyleLbl="bgShp" presStyleIdx="0" presStyleCnt="5"/>
      <dgm:spPr>
        <a:prstGeom prst="round2DiagRect">
          <a:avLst>
            <a:gd name="adj1" fmla="val 29727"/>
            <a:gd name="adj2" fmla="val 0"/>
          </a:avLst>
        </a:prstGeom>
      </dgm:spPr>
    </dgm:pt>
    <dgm:pt modelId="{A58522A8-0D4C-4694-99A0-8B4A3D832ED0}" type="pres">
      <dgm:prSet presAssocID="{EF8B70C1-3F11-4301-8991-2FDC429487D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otes"/>
        </a:ext>
      </dgm:extLst>
    </dgm:pt>
    <dgm:pt modelId="{9DB21B05-9097-4FD6-8F01-84AFCC545D05}" type="pres">
      <dgm:prSet presAssocID="{EF8B70C1-3F11-4301-8991-2FDC429487D8}" presName="spaceRect" presStyleCnt="0"/>
      <dgm:spPr/>
    </dgm:pt>
    <dgm:pt modelId="{81FF361A-2792-44AB-A4B0-49C282476DFB}" type="pres">
      <dgm:prSet presAssocID="{EF8B70C1-3F11-4301-8991-2FDC429487D8}" presName="textRect" presStyleLbl="revTx" presStyleIdx="0" presStyleCnt="5">
        <dgm:presLayoutVars>
          <dgm:chMax val="1"/>
          <dgm:chPref val="1"/>
        </dgm:presLayoutVars>
      </dgm:prSet>
      <dgm:spPr/>
    </dgm:pt>
    <dgm:pt modelId="{64AC6F38-2AD5-4F2A-9617-E37DDD80A62D}" type="pres">
      <dgm:prSet presAssocID="{A16602F5-FD7F-4AE4-830E-D00E4AE1A4B9}" presName="sibTrans" presStyleCnt="0"/>
      <dgm:spPr/>
    </dgm:pt>
    <dgm:pt modelId="{92634561-EA85-4533-BD84-7CF685DF824F}" type="pres">
      <dgm:prSet presAssocID="{743B96FF-EB5C-4F1F-8A9F-BD041E7BADD5}" presName="compNode" presStyleCnt="0"/>
      <dgm:spPr/>
    </dgm:pt>
    <dgm:pt modelId="{5BC1C141-E787-42BA-B1D8-D1CB6D7843C0}" type="pres">
      <dgm:prSet presAssocID="{743B96FF-EB5C-4F1F-8A9F-BD041E7BADD5}" presName="iconBgRect" presStyleLbl="bgShp" presStyleIdx="1" presStyleCnt="5"/>
      <dgm:spPr>
        <a:prstGeom prst="round2DiagRect">
          <a:avLst>
            <a:gd name="adj1" fmla="val 29727"/>
            <a:gd name="adj2" fmla="val 0"/>
          </a:avLst>
        </a:prstGeom>
      </dgm:spPr>
    </dgm:pt>
    <dgm:pt modelId="{990F912A-2DA1-49D5-B992-A3845804017A}" type="pres">
      <dgm:prSet presAssocID="{743B96FF-EB5C-4F1F-8A9F-BD041E7BADD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btitles"/>
        </a:ext>
      </dgm:extLst>
    </dgm:pt>
    <dgm:pt modelId="{DDCB9015-9304-4071-9730-DFBF22317892}" type="pres">
      <dgm:prSet presAssocID="{743B96FF-EB5C-4F1F-8A9F-BD041E7BADD5}" presName="spaceRect" presStyleCnt="0"/>
      <dgm:spPr/>
    </dgm:pt>
    <dgm:pt modelId="{67D61DC5-78E8-4D28-B23E-9D37B1748B9F}" type="pres">
      <dgm:prSet presAssocID="{743B96FF-EB5C-4F1F-8A9F-BD041E7BADD5}" presName="textRect" presStyleLbl="revTx" presStyleIdx="1" presStyleCnt="5">
        <dgm:presLayoutVars>
          <dgm:chMax val="1"/>
          <dgm:chPref val="1"/>
        </dgm:presLayoutVars>
      </dgm:prSet>
      <dgm:spPr/>
    </dgm:pt>
    <dgm:pt modelId="{01E5F99D-AEF1-4770-BAEF-1DF40CEBCCA0}" type="pres">
      <dgm:prSet presAssocID="{0428738A-DAE4-4397-B1C6-33FFFFA0C5CF}" presName="sibTrans" presStyleCnt="0"/>
      <dgm:spPr/>
    </dgm:pt>
    <dgm:pt modelId="{FB15237F-3FAC-406E-AC0A-9686E8C1DE14}" type="pres">
      <dgm:prSet presAssocID="{82838345-D654-455F-8A22-BDC7CBC917E7}" presName="compNode" presStyleCnt="0"/>
      <dgm:spPr/>
    </dgm:pt>
    <dgm:pt modelId="{851F7D58-AA0B-4CE4-8F93-C7B1270DC697}" type="pres">
      <dgm:prSet presAssocID="{82838345-D654-455F-8A22-BDC7CBC917E7}" presName="iconBgRect" presStyleLbl="bgShp" presStyleIdx="2" presStyleCnt="5"/>
      <dgm:spPr>
        <a:prstGeom prst="round2DiagRect">
          <a:avLst>
            <a:gd name="adj1" fmla="val 29727"/>
            <a:gd name="adj2" fmla="val 0"/>
          </a:avLst>
        </a:prstGeom>
      </dgm:spPr>
    </dgm:pt>
    <dgm:pt modelId="{6360FC74-4BCF-4D4F-9F95-13D3FC4CAEB5}" type="pres">
      <dgm:prSet presAssocID="{82838345-D654-455F-8A22-BDC7CBC917E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usic"/>
        </a:ext>
      </dgm:extLst>
    </dgm:pt>
    <dgm:pt modelId="{7F2669B3-5608-46E5-89FB-A497EDA635E2}" type="pres">
      <dgm:prSet presAssocID="{82838345-D654-455F-8A22-BDC7CBC917E7}" presName="spaceRect" presStyleCnt="0"/>
      <dgm:spPr/>
    </dgm:pt>
    <dgm:pt modelId="{1383FEC8-1153-4357-8548-EBA3C7CC76DE}" type="pres">
      <dgm:prSet presAssocID="{82838345-D654-455F-8A22-BDC7CBC917E7}" presName="textRect" presStyleLbl="revTx" presStyleIdx="2" presStyleCnt="5">
        <dgm:presLayoutVars>
          <dgm:chMax val="1"/>
          <dgm:chPref val="1"/>
        </dgm:presLayoutVars>
      </dgm:prSet>
      <dgm:spPr/>
    </dgm:pt>
    <dgm:pt modelId="{268E548F-0013-40A9-9CC9-46C2DB39B678}" type="pres">
      <dgm:prSet presAssocID="{D0E32E98-6D8E-4324-8E1F-853DCBDD00DF}" presName="sibTrans" presStyleCnt="0"/>
      <dgm:spPr/>
    </dgm:pt>
    <dgm:pt modelId="{0D1ECB64-0422-42FF-9E73-44F08B717E66}" type="pres">
      <dgm:prSet presAssocID="{C38A27CB-7B71-40C3-806D-122C97D62674}" presName="compNode" presStyleCnt="0"/>
      <dgm:spPr/>
    </dgm:pt>
    <dgm:pt modelId="{D2395589-B03E-43A0-8D18-8249AE7297F0}" type="pres">
      <dgm:prSet presAssocID="{C38A27CB-7B71-40C3-806D-122C97D62674}" presName="iconBgRect" presStyleLbl="bgShp" presStyleIdx="3" presStyleCnt="5"/>
      <dgm:spPr>
        <a:prstGeom prst="round2DiagRect">
          <a:avLst>
            <a:gd name="adj1" fmla="val 29727"/>
            <a:gd name="adj2" fmla="val 0"/>
          </a:avLst>
        </a:prstGeom>
      </dgm:spPr>
    </dgm:pt>
    <dgm:pt modelId="{D24F168D-1374-4062-896B-306EFC24B617}" type="pres">
      <dgm:prSet presAssocID="{C38A27CB-7B71-40C3-806D-122C97D6267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B9B8BFDC-206E-49F0-BA4C-9AB4745F61F3}" type="pres">
      <dgm:prSet presAssocID="{C38A27CB-7B71-40C3-806D-122C97D62674}" presName="spaceRect" presStyleCnt="0"/>
      <dgm:spPr/>
    </dgm:pt>
    <dgm:pt modelId="{8AA0AADE-08F0-464E-912F-E37504E16B87}" type="pres">
      <dgm:prSet presAssocID="{C38A27CB-7B71-40C3-806D-122C97D62674}" presName="textRect" presStyleLbl="revTx" presStyleIdx="3" presStyleCnt="5">
        <dgm:presLayoutVars>
          <dgm:chMax val="1"/>
          <dgm:chPref val="1"/>
        </dgm:presLayoutVars>
      </dgm:prSet>
      <dgm:spPr/>
    </dgm:pt>
    <dgm:pt modelId="{C014FA0B-2E65-4DB5-9A00-F54BE3FF8101}" type="pres">
      <dgm:prSet presAssocID="{62906DB5-B454-495A-A9FE-0718CCDAAED6}" presName="sibTrans" presStyleCnt="0"/>
      <dgm:spPr/>
    </dgm:pt>
    <dgm:pt modelId="{F39CDB53-A9EB-4571-B10A-BFD3182F614E}" type="pres">
      <dgm:prSet presAssocID="{CCCAFAB6-A1A4-4676-94D4-74E6EF1627B9}" presName="compNode" presStyleCnt="0"/>
      <dgm:spPr/>
    </dgm:pt>
    <dgm:pt modelId="{7C9DB5CC-9828-4722-85FB-404A04F1A1B9}" type="pres">
      <dgm:prSet presAssocID="{CCCAFAB6-A1A4-4676-94D4-74E6EF1627B9}" presName="iconBgRect" presStyleLbl="bgShp" presStyleIdx="4" presStyleCnt="5"/>
      <dgm:spPr>
        <a:prstGeom prst="round2DiagRect">
          <a:avLst>
            <a:gd name="adj1" fmla="val 29727"/>
            <a:gd name="adj2" fmla="val 0"/>
          </a:avLst>
        </a:prstGeom>
      </dgm:spPr>
    </dgm:pt>
    <dgm:pt modelId="{FBE94929-F6EE-440A-AE14-5ECE1F7F1EBC}" type="pres">
      <dgm:prSet presAssocID="{CCCAFAB6-A1A4-4676-94D4-74E6EF1627B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hought bubble"/>
        </a:ext>
      </dgm:extLst>
    </dgm:pt>
    <dgm:pt modelId="{66C4F17B-4D91-42E2-B39A-816DA0F74BB5}" type="pres">
      <dgm:prSet presAssocID="{CCCAFAB6-A1A4-4676-94D4-74E6EF1627B9}" presName="spaceRect" presStyleCnt="0"/>
      <dgm:spPr/>
    </dgm:pt>
    <dgm:pt modelId="{B948ACA5-0519-4E76-AD15-EA4F06BA67E1}" type="pres">
      <dgm:prSet presAssocID="{CCCAFAB6-A1A4-4676-94D4-74E6EF1627B9}" presName="textRect" presStyleLbl="revTx" presStyleIdx="4" presStyleCnt="5">
        <dgm:presLayoutVars>
          <dgm:chMax val="1"/>
          <dgm:chPref val="1"/>
        </dgm:presLayoutVars>
      </dgm:prSet>
      <dgm:spPr/>
    </dgm:pt>
  </dgm:ptLst>
  <dgm:cxnLst>
    <dgm:cxn modelId="{6ADD0B19-40F4-4D15-8007-0A1F9FF3148A}" srcId="{3127C02A-C8F0-40EE-8C28-3B6B00A51F99}" destId="{CCCAFAB6-A1A4-4676-94D4-74E6EF1627B9}" srcOrd="4" destOrd="0" parTransId="{79B29FD0-3712-4300-9E0E-15A1B65E28B6}" sibTransId="{0B731D86-43A4-4B9E-8F50-4EDF5D2D5CC4}"/>
    <dgm:cxn modelId="{683C902F-4D27-6E4F-8944-BB02E747869E}" type="presOf" srcId="{743B96FF-EB5C-4F1F-8A9F-BD041E7BADD5}" destId="{67D61DC5-78E8-4D28-B23E-9D37B1748B9F}" srcOrd="0" destOrd="0" presId="urn:microsoft.com/office/officeart/2018/5/layout/IconLeafLabelList"/>
    <dgm:cxn modelId="{2E40E23D-0478-4E0E-B166-28E99F47DE6B}" srcId="{3127C02A-C8F0-40EE-8C28-3B6B00A51F99}" destId="{743B96FF-EB5C-4F1F-8A9F-BD041E7BADD5}" srcOrd="1" destOrd="0" parTransId="{C57E6D7D-3B02-41CF-AEEF-258E284FFFF3}" sibTransId="{0428738A-DAE4-4397-B1C6-33FFFFA0C5CF}"/>
    <dgm:cxn modelId="{9D5D2847-7AEF-4420-8B21-5F0977BB44DE}" srcId="{3127C02A-C8F0-40EE-8C28-3B6B00A51F99}" destId="{C38A27CB-7B71-40C3-806D-122C97D62674}" srcOrd="3" destOrd="0" parTransId="{2CEA542F-E337-455B-A8E4-9315584E5E87}" sibTransId="{62906DB5-B454-495A-A9FE-0718CCDAAED6}"/>
    <dgm:cxn modelId="{2D024D57-53F6-7042-AA80-35BA763263F0}" type="presOf" srcId="{82838345-D654-455F-8A22-BDC7CBC917E7}" destId="{1383FEC8-1153-4357-8548-EBA3C7CC76DE}" srcOrd="0" destOrd="0" presId="urn:microsoft.com/office/officeart/2018/5/layout/IconLeafLabelList"/>
    <dgm:cxn modelId="{80255E6A-5308-47F1-9135-45A94E54C23D}" srcId="{3127C02A-C8F0-40EE-8C28-3B6B00A51F99}" destId="{82838345-D654-455F-8A22-BDC7CBC917E7}" srcOrd="2" destOrd="0" parTransId="{3D16ABD4-8200-4734-BFF6-AC05456FC065}" sibTransId="{D0E32E98-6D8E-4324-8E1F-853DCBDD00DF}"/>
    <dgm:cxn modelId="{BF3FDCAB-63F2-524C-9FFC-7E78794D9519}" type="presOf" srcId="{EF8B70C1-3F11-4301-8991-2FDC429487D8}" destId="{81FF361A-2792-44AB-A4B0-49C282476DFB}" srcOrd="0" destOrd="0" presId="urn:microsoft.com/office/officeart/2018/5/layout/IconLeafLabelList"/>
    <dgm:cxn modelId="{B722ECB1-F974-4F96-B99C-5C534A568A7C}" srcId="{3127C02A-C8F0-40EE-8C28-3B6B00A51F99}" destId="{EF8B70C1-3F11-4301-8991-2FDC429487D8}" srcOrd="0" destOrd="0" parTransId="{BE683566-A30B-42E7-A0B6-612A1D012EBE}" sibTransId="{A16602F5-FD7F-4AE4-830E-D00E4AE1A4B9}"/>
    <dgm:cxn modelId="{2D40ACB2-3E4A-C145-913E-5F61F90AA412}" type="presOf" srcId="{C38A27CB-7B71-40C3-806D-122C97D62674}" destId="{8AA0AADE-08F0-464E-912F-E37504E16B87}" srcOrd="0" destOrd="0" presId="urn:microsoft.com/office/officeart/2018/5/layout/IconLeafLabelList"/>
    <dgm:cxn modelId="{520077BC-DF1D-324C-BCA3-79FF4B937112}" type="presOf" srcId="{3127C02A-C8F0-40EE-8C28-3B6B00A51F99}" destId="{E27ABFDC-2B29-4AD8-925B-C5F625944565}" srcOrd="0" destOrd="0" presId="urn:microsoft.com/office/officeart/2018/5/layout/IconLeafLabelList"/>
    <dgm:cxn modelId="{D0F545E5-0DA9-4440-B570-AF41232112F8}" type="presOf" srcId="{CCCAFAB6-A1A4-4676-94D4-74E6EF1627B9}" destId="{B948ACA5-0519-4E76-AD15-EA4F06BA67E1}" srcOrd="0" destOrd="0" presId="urn:microsoft.com/office/officeart/2018/5/layout/IconLeafLabelList"/>
    <dgm:cxn modelId="{1BC93DB2-DFB1-444A-820B-AD29C415ACC8}" type="presParOf" srcId="{E27ABFDC-2B29-4AD8-925B-C5F625944565}" destId="{CC388521-DC46-4B48-A6F7-4AD75593D24C}" srcOrd="0" destOrd="0" presId="urn:microsoft.com/office/officeart/2018/5/layout/IconLeafLabelList"/>
    <dgm:cxn modelId="{6A828AE5-507C-5F48-935F-7B9FB0E29958}" type="presParOf" srcId="{CC388521-DC46-4B48-A6F7-4AD75593D24C}" destId="{055BB14D-5C1F-4C6D-A381-42B01C097143}" srcOrd="0" destOrd="0" presId="urn:microsoft.com/office/officeart/2018/5/layout/IconLeafLabelList"/>
    <dgm:cxn modelId="{5FB03AD1-DF41-5A4C-AB76-5670F34BCBD3}" type="presParOf" srcId="{CC388521-DC46-4B48-A6F7-4AD75593D24C}" destId="{A58522A8-0D4C-4694-99A0-8B4A3D832ED0}" srcOrd="1" destOrd="0" presId="urn:microsoft.com/office/officeart/2018/5/layout/IconLeafLabelList"/>
    <dgm:cxn modelId="{D51DE235-B2DC-2045-9363-9CDA2CA2368F}" type="presParOf" srcId="{CC388521-DC46-4B48-A6F7-4AD75593D24C}" destId="{9DB21B05-9097-4FD6-8F01-84AFCC545D05}" srcOrd="2" destOrd="0" presId="urn:microsoft.com/office/officeart/2018/5/layout/IconLeafLabelList"/>
    <dgm:cxn modelId="{546CEBDE-0F52-E144-B1A4-474502D99C75}" type="presParOf" srcId="{CC388521-DC46-4B48-A6F7-4AD75593D24C}" destId="{81FF361A-2792-44AB-A4B0-49C282476DFB}" srcOrd="3" destOrd="0" presId="urn:microsoft.com/office/officeart/2018/5/layout/IconLeafLabelList"/>
    <dgm:cxn modelId="{6C70930B-C05E-B34B-9B21-2ECA67544DC8}" type="presParOf" srcId="{E27ABFDC-2B29-4AD8-925B-C5F625944565}" destId="{64AC6F38-2AD5-4F2A-9617-E37DDD80A62D}" srcOrd="1" destOrd="0" presId="urn:microsoft.com/office/officeart/2018/5/layout/IconLeafLabelList"/>
    <dgm:cxn modelId="{4AC0D434-F782-B441-835D-DEDB9C75416C}" type="presParOf" srcId="{E27ABFDC-2B29-4AD8-925B-C5F625944565}" destId="{92634561-EA85-4533-BD84-7CF685DF824F}" srcOrd="2" destOrd="0" presId="urn:microsoft.com/office/officeart/2018/5/layout/IconLeafLabelList"/>
    <dgm:cxn modelId="{EC6B12BC-B3B0-E44A-A745-E7D78CE7EEE6}" type="presParOf" srcId="{92634561-EA85-4533-BD84-7CF685DF824F}" destId="{5BC1C141-E787-42BA-B1D8-D1CB6D7843C0}" srcOrd="0" destOrd="0" presId="urn:microsoft.com/office/officeart/2018/5/layout/IconLeafLabelList"/>
    <dgm:cxn modelId="{1C42B78D-20E7-B746-B34E-C5E899F42C8A}" type="presParOf" srcId="{92634561-EA85-4533-BD84-7CF685DF824F}" destId="{990F912A-2DA1-49D5-B992-A3845804017A}" srcOrd="1" destOrd="0" presId="urn:microsoft.com/office/officeart/2018/5/layout/IconLeafLabelList"/>
    <dgm:cxn modelId="{4CDB6DAE-60A8-C84E-8562-CAD3CEB85B88}" type="presParOf" srcId="{92634561-EA85-4533-BD84-7CF685DF824F}" destId="{DDCB9015-9304-4071-9730-DFBF22317892}" srcOrd="2" destOrd="0" presId="urn:microsoft.com/office/officeart/2018/5/layout/IconLeafLabelList"/>
    <dgm:cxn modelId="{E972B887-F3BE-344D-8BA7-EDD11AEEE012}" type="presParOf" srcId="{92634561-EA85-4533-BD84-7CF685DF824F}" destId="{67D61DC5-78E8-4D28-B23E-9D37B1748B9F}" srcOrd="3" destOrd="0" presId="urn:microsoft.com/office/officeart/2018/5/layout/IconLeafLabelList"/>
    <dgm:cxn modelId="{8D34FA0F-F3F6-5445-BF98-A971D0ACE4FA}" type="presParOf" srcId="{E27ABFDC-2B29-4AD8-925B-C5F625944565}" destId="{01E5F99D-AEF1-4770-BAEF-1DF40CEBCCA0}" srcOrd="3" destOrd="0" presId="urn:microsoft.com/office/officeart/2018/5/layout/IconLeafLabelList"/>
    <dgm:cxn modelId="{10883582-0BCC-FF4C-9E66-7B35B6DC0C0F}" type="presParOf" srcId="{E27ABFDC-2B29-4AD8-925B-C5F625944565}" destId="{FB15237F-3FAC-406E-AC0A-9686E8C1DE14}" srcOrd="4" destOrd="0" presId="urn:microsoft.com/office/officeart/2018/5/layout/IconLeafLabelList"/>
    <dgm:cxn modelId="{05CCDB44-9653-1D4A-86D9-E6029D90FA25}" type="presParOf" srcId="{FB15237F-3FAC-406E-AC0A-9686E8C1DE14}" destId="{851F7D58-AA0B-4CE4-8F93-C7B1270DC697}" srcOrd="0" destOrd="0" presId="urn:microsoft.com/office/officeart/2018/5/layout/IconLeafLabelList"/>
    <dgm:cxn modelId="{94C516F3-C2DB-3046-97FE-427CF3E87179}" type="presParOf" srcId="{FB15237F-3FAC-406E-AC0A-9686E8C1DE14}" destId="{6360FC74-4BCF-4D4F-9F95-13D3FC4CAEB5}" srcOrd="1" destOrd="0" presId="urn:microsoft.com/office/officeart/2018/5/layout/IconLeafLabelList"/>
    <dgm:cxn modelId="{5CC82CB3-239B-F942-812E-82D9333F7361}" type="presParOf" srcId="{FB15237F-3FAC-406E-AC0A-9686E8C1DE14}" destId="{7F2669B3-5608-46E5-89FB-A497EDA635E2}" srcOrd="2" destOrd="0" presId="urn:microsoft.com/office/officeart/2018/5/layout/IconLeafLabelList"/>
    <dgm:cxn modelId="{117D2179-5533-8B4B-BD42-D8BE5670422D}" type="presParOf" srcId="{FB15237F-3FAC-406E-AC0A-9686E8C1DE14}" destId="{1383FEC8-1153-4357-8548-EBA3C7CC76DE}" srcOrd="3" destOrd="0" presId="urn:microsoft.com/office/officeart/2018/5/layout/IconLeafLabelList"/>
    <dgm:cxn modelId="{CE4B6519-8D1F-1444-B229-078F7E798F0C}" type="presParOf" srcId="{E27ABFDC-2B29-4AD8-925B-C5F625944565}" destId="{268E548F-0013-40A9-9CC9-46C2DB39B678}" srcOrd="5" destOrd="0" presId="urn:microsoft.com/office/officeart/2018/5/layout/IconLeafLabelList"/>
    <dgm:cxn modelId="{8DEDBEDA-50E2-E54D-9D57-4A097CD58D71}" type="presParOf" srcId="{E27ABFDC-2B29-4AD8-925B-C5F625944565}" destId="{0D1ECB64-0422-42FF-9E73-44F08B717E66}" srcOrd="6" destOrd="0" presId="urn:microsoft.com/office/officeart/2018/5/layout/IconLeafLabelList"/>
    <dgm:cxn modelId="{9E7A17D5-1B5C-8A4E-9878-EB2F301FD9FC}" type="presParOf" srcId="{0D1ECB64-0422-42FF-9E73-44F08B717E66}" destId="{D2395589-B03E-43A0-8D18-8249AE7297F0}" srcOrd="0" destOrd="0" presId="urn:microsoft.com/office/officeart/2018/5/layout/IconLeafLabelList"/>
    <dgm:cxn modelId="{1393608A-68B4-8542-B9CF-22FDC27DD8DD}" type="presParOf" srcId="{0D1ECB64-0422-42FF-9E73-44F08B717E66}" destId="{D24F168D-1374-4062-896B-306EFC24B617}" srcOrd="1" destOrd="0" presId="urn:microsoft.com/office/officeart/2018/5/layout/IconLeafLabelList"/>
    <dgm:cxn modelId="{9BFDEE8C-C616-A545-A550-9522541BE5DE}" type="presParOf" srcId="{0D1ECB64-0422-42FF-9E73-44F08B717E66}" destId="{B9B8BFDC-206E-49F0-BA4C-9AB4745F61F3}" srcOrd="2" destOrd="0" presId="urn:microsoft.com/office/officeart/2018/5/layout/IconLeafLabelList"/>
    <dgm:cxn modelId="{639D6390-4603-6F4B-8925-A87F98D99638}" type="presParOf" srcId="{0D1ECB64-0422-42FF-9E73-44F08B717E66}" destId="{8AA0AADE-08F0-464E-912F-E37504E16B87}" srcOrd="3" destOrd="0" presId="urn:microsoft.com/office/officeart/2018/5/layout/IconLeafLabelList"/>
    <dgm:cxn modelId="{33A2680B-8079-9B4B-84B2-6FCE4641BF70}" type="presParOf" srcId="{E27ABFDC-2B29-4AD8-925B-C5F625944565}" destId="{C014FA0B-2E65-4DB5-9A00-F54BE3FF8101}" srcOrd="7" destOrd="0" presId="urn:microsoft.com/office/officeart/2018/5/layout/IconLeafLabelList"/>
    <dgm:cxn modelId="{002DC93F-B3F2-9E40-91D6-DE11E2BB2434}" type="presParOf" srcId="{E27ABFDC-2B29-4AD8-925B-C5F625944565}" destId="{F39CDB53-A9EB-4571-B10A-BFD3182F614E}" srcOrd="8" destOrd="0" presId="urn:microsoft.com/office/officeart/2018/5/layout/IconLeafLabelList"/>
    <dgm:cxn modelId="{0CFD308C-67DF-304B-AC53-FD224D76BEAA}" type="presParOf" srcId="{F39CDB53-A9EB-4571-B10A-BFD3182F614E}" destId="{7C9DB5CC-9828-4722-85FB-404A04F1A1B9}" srcOrd="0" destOrd="0" presId="urn:microsoft.com/office/officeart/2018/5/layout/IconLeafLabelList"/>
    <dgm:cxn modelId="{1C6A0640-6E0C-804C-8BDD-C21A46000DD0}" type="presParOf" srcId="{F39CDB53-A9EB-4571-B10A-BFD3182F614E}" destId="{FBE94929-F6EE-440A-AE14-5ECE1F7F1EBC}" srcOrd="1" destOrd="0" presId="urn:microsoft.com/office/officeart/2018/5/layout/IconLeafLabelList"/>
    <dgm:cxn modelId="{BA602B9D-5A08-C04B-A7E7-8CFE47DAD755}" type="presParOf" srcId="{F39CDB53-A9EB-4571-B10A-BFD3182F614E}" destId="{66C4F17B-4D91-42E2-B39A-816DA0F74BB5}" srcOrd="2" destOrd="0" presId="urn:microsoft.com/office/officeart/2018/5/layout/IconLeafLabelList"/>
    <dgm:cxn modelId="{B7BDFB69-5D87-E24C-9510-D13DD46DB654}" type="presParOf" srcId="{F39CDB53-A9EB-4571-B10A-BFD3182F614E}" destId="{B948ACA5-0519-4E76-AD15-EA4F06BA67E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AF02FFD-4A05-4377-B027-CE92D948538C}"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6313A1D4-AC21-43A9-AB22-E2AB1382008B}">
      <dgm:prSet/>
      <dgm:spPr/>
      <dgm:t>
        <a:bodyPr/>
        <a:lstStyle/>
        <a:p>
          <a:r>
            <a:rPr lang="en-US" b="1"/>
            <a:t>Our Case</a:t>
          </a:r>
          <a:endParaRPr lang="en-US"/>
        </a:p>
      </dgm:t>
    </dgm:pt>
    <dgm:pt modelId="{1E7F89CE-3861-429E-8F4D-3EEDBB3174FB}" type="parTrans" cxnId="{4305262B-0DB4-4BD1-822C-B44C49BEEFEC}">
      <dgm:prSet/>
      <dgm:spPr/>
      <dgm:t>
        <a:bodyPr/>
        <a:lstStyle/>
        <a:p>
          <a:endParaRPr lang="en-US"/>
        </a:p>
      </dgm:t>
    </dgm:pt>
    <dgm:pt modelId="{E84717DB-6D1E-46DB-98FD-D9AB675024D0}" type="sibTrans" cxnId="{4305262B-0DB4-4BD1-822C-B44C49BEEFEC}">
      <dgm:prSet/>
      <dgm:spPr/>
      <dgm:t>
        <a:bodyPr/>
        <a:lstStyle/>
        <a:p>
          <a:endParaRPr lang="en-US"/>
        </a:p>
      </dgm:t>
    </dgm:pt>
    <dgm:pt modelId="{49871E2E-9634-458F-9D89-9176BC3B1C22}">
      <dgm:prSet/>
      <dgm:spPr/>
      <dgm:t>
        <a:bodyPr/>
        <a:lstStyle/>
        <a:p>
          <a:endParaRPr lang="en-US" dirty="0">
            <a:solidFill>
              <a:schemeClr val="accent4">
                <a:lumMod val="50000"/>
              </a:schemeClr>
            </a:solidFill>
          </a:endParaRPr>
        </a:p>
      </dgm:t>
    </dgm:pt>
    <dgm:pt modelId="{445FBB25-BD90-46EC-9495-169BCDA1342B}" type="parTrans" cxnId="{33F29DC0-730E-4DB2-BCEE-09C7BB2A967D}">
      <dgm:prSet/>
      <dgm:spPr/>
      <dgm:t>
        <a:bodyPr/>
        <a:lstStyle/>
        <a:p>
          <a:endParaRPr lang="en-US"/>
        </a:p>
      </dgm:t>
    </dgm:pt>
    <dgm:pt modelId="{8EE6033C-CFC7-4799-ADAF-7F21F36F381A}" type="sibTrans" cxnId="{33F29DC0-730E-4DB2-BCEE-09C7BB2A967D}">
      <dgm:prSet/>
      <dgm:spPr/>
      <dgm:t>
        <a:bodyPr/>
        <a:lstStyle/>
        <a:p>
          <a:endParaRPr lang="en-US"/>
        </a:p>
      </dgm:t>
    </dgm:pt>
    <dgm:pt modelId="{99D8AFB6-6390-924A-81F9-9CCFD0854D24}">
      <dgm:prSet/>
      <dgm:spPr/>
      <dgm:t>
        <a:bodyPr/>
        <a:lstStyle/>
        <a:p>
          <a:r>
            <a:rPr lang="en-US" b="1">
              <a:solidFill>
                <a:schemeClr val="accent4">
                  <a:lumMod val="50000"/>
                </a:schemeClr>
              </a:solidFill>
            </a:rPr>
            <a:t>Data Modeling Suggestion: </a:t>
          </a:r>
          <a:r>
            <a:rPr lang="en-US">
              <a:solidFill>
                <a:schemeClr val="accent4">
                  <a:lumMod val="50000"/>
                </a:schemeClr>
              </a:solidFill>
            </a:rPr>
            <a:t>Let’s train a machine learning model. What are your top 10 model suggestions based on our dataset. </a:t>
          </a:r>
          <a:endParaRPr lang="en-US" dirty="0">
            <a:solidFill>
              <a:schemeClr val="accent4">
                <a:lumMod val="50000"/>
              </a:schemeClr>
            </a:solidFill>
          </a:endParaRPr>
        </a:p>
      </dgm:t>
    </dgm:pt>
    <dgm:pt modelId="{AFCCC6D0-C4D2-234A-92E0-848E5A87E853}" type="parTrans" cxnId="{0EFBB95B-4E58-A647-886A-AA83F69B13ED}">
      <dgm:prSet/>
      <dgm:spPr/>
      <dgm:t>
        <a:bodyPr/>
        <a:lstStyle/>
        <a:p>
          <a:endParaRPr lang="en-US"/>
        </a:p>
      </dgm:t>
    </dgm:pt>
    <dgm:pt modelId="{0EA282AB-997B-7F4D-A6A4-14D789ADCA74}" type="sibTrans" cxnId="{0EFBB95B-4E58-A647-886A-AA83F69B13ED}">
      <dgm:prSet/>
      <dgm:spPr/>
      <dgm:t>
        <a:bodyPr/>
        <a:lstStyle/>
        <a:p>
          <a:endParaRPr lang="en-US"/>
        </a:p>
      </dgm:t>
    </dgm:pt>
    <dgm:pt modelId="{DF540E1C-AA14-494A-A06D-3F8531F7DE52}">
      <dgm:prSet/>
      <dgm:spPr/>
      <dgm:t>
        <a:bodyPr/>
        <a:lstStyle/>
        <a:p>
          <a:r>
            <a:rPr lang="en-US" b="1" dirty="0">
              <a:solidFill>
                <a:schemeClr val="accent4">
                  <a:lumMod val="50000"/>
                </a:schemeClr>
              </a:solidFill>
            </a:rPr>
            <a:t>Multi-Model Reporting: </a:t>
          </a:r>
          <a:r>
            <a:rPr lang="en-US" dirty="0">
              <a:solidFill>
                <a:schemeClr val="accent4">
                  <a:lumMod val="50000"/>
                </a:schemeClr>
              </a:solidFill>
            </a:rPr>
            <a:t>Train all 5 models and report the results in a tabular format. Prioritize F1 scores. </a:t>
          </a:r>
        </a:p>
      </dgm:t>
    </dgm:pt>
    <dgm:pt modelId="{3E5CB147-BE60-D242-8619-DF38DA1E30A2}" type="parTrans" cxnId="{682BF4EB-2165-1D4B-9CD5-29DEFFC243E9}">
      <dgm:prSet/>
      <dgm:spPr/>
      <dgm:t>
        <a:bodyPr/>
        <a:lstStyle/>
        <a:p>
          <a:endParaRPr lang="en-US"/>
        </a:p>
      </dgm:t>
    </dgm:pt>
    <dgm:pt modelId="{1B86B797-3CF2-7949-B901-FE8486D54BB6}" type="sibTrans" cxnId="{682BF4EB-2165-1D4B-9CD5-29DEFFC243E9}">
      <dgm:prSet/>
      <dgm:spPr/>
      <dgm:t>
        <a:bodyPr/>
        <a:lstStyle/>
        <a:p>
          <a:endParaRPr lang="en-US"/>
        </a:p>
      </dgm:t>
    </dgm:pt>
    <dgm:pt modelId="{6AFF7674-C783-D94B-B6FE-923BFDD336C6}">
      <dgm:prSet/>
      <dgm:spPr/>
      <dgm:t>
        <a:bodyPr/>
        <a:lstStyle/>
        <a:p>
          <a:r>
            <a:rPr lang="en-US" b="1">
              <a:solidFill>
                <a:schemeClr val="accent4">
                  <a:lumMod val="50000"/>
                </a:schemeClr>
              </a:solidFill>
            </a:rPr>
            <a:t>Rework Data: </a:t>
          </a:r>
          <a:r>
            <a:rPr lang="en-US">
              <a:solidFill>
                <a:schemeClr val="accent4">
                  <a:lumMod val="50000"/>
                </a:schemeClr>
              </a:solidFill>
            </a:rPr>
            <a:t>Remove the outliers in our dataset. Then re-run the models and report back to me. </a:t>
          </a:r>
          <a:endParaRPr lang="en-US" dirty="0">
            <a:solidFill>
              <a:schemeClr val="accent4">
                <a:lumMod val="50000"/>
              </a:schemeClr>
            </a:solidFill>
          </a:endParaRPr>
        </a:p>
      </dgm:t>
    </dgm:pt>
    <dgm:pt modelId="{17DD23E1-BF6B-E34E-BC16-D3451BC93F8D}" type="parTrans" cxnId="{256A8968-6896-494B-A4F7-D4DBE61CA67A}">
      <dgm:prSet/>
      <dgm:spPr/>
      <dgm:t>
        <a:bodyPr/>
        <a:lstStyle/>
        <a:p>
          <a:endParaRPr lang="en-US"/>
        </a:p>
      </dgm:t>
    </dgm:pt>
    <dgm:pt modelId="{48032277-66F2-9942-A0D8-39114291EA0C}" type="sibTrans" cxnId="{256A8968-6896-494B-A4F7-D4DBE61CA67A}">
      <dgm:prSet/>
      <dgm:spPr/>
      <dgm:t>
        <a:bodyPr/>
        <a:lstStyle/>
        <a:p>
          <a:endParaRPr lang="en-US"/>
        </a:p>
      </dgm:t>
    </dgm:pt>
    <dgm:pt modelId="{29F87325-767B-8B4E-8EEF-F84716AEAE4C}">
      <dgm:prSet/>
      <dgm:spPr/>
      <dgm:t>
        <a:bodyPr/>
        <a:lstStyle/>
        <a:p>
          <a:r>
            <a:rPr lang="en-US" b="1">
              <a:solidFill>
                <a:schemeClr val="accent4">
                  <a:lumMod val="50000"/>
                </a:schemeClr>
              </a:solidFill>
            </a:rPr>
            <a:t>Hyper tunning: </a:t>
          </a:r>
          <a:r>
            <a:rPr lang="en-US">
              <a:solidFill>
                <a:schemeClr val="accent4">
                  <a:lumMod val="50000"/>
                </a:schemeClr>
              </a:solidFill>
            </a:rPr>
            <a:t>Limitation(s) </a:t>
          </a:r>
          <a:endParaRPr lang="en-US" dirty="0">
            <a:solidFill>
              <a:schemeClr val="accent4">
                <a:lumMod val="50000"/>
              </a:schemeClr>
            </a:solidFill>
          </a:endParaRPr>
        </a:p>
      </dgm:t>
    </dgm:pt>
    <dgm:pt modelId="{DA4CC5B4-F6B8-484D-91B8-DBC8753C709F}" type="parTrans" cxnId="{27402606-BEB8-6E42-99F9-39A1FBC86932}">
      <dgm:prSet/>
      <dgm:spPr/>
      <dgm:t>
        <a:bodyPr/>
        <a:lstStyle/>
        <a:p>
          <a:endParaRPr lang="en-US"/>
        </a:p>
      </dgm:t>
    </dgm:pt>
    <dgm:pt modelId="{52D8BF78-DEDF-0247-8DB4-CDEB2E204B66}" type="sibTrans" cxnId="{27402606-BEB8-6E42-99F9-39A1FBC86932}">
      <dgm:prSet/>
      <dgm:spPr/>
      <dgm:t>
        <a:bodyPr/>
        <a:lstStyle/>
        <a:p>
          <a:endParaRPr lang="en-US"/>
        </a:p>
      </dgm:t>
    </dgm:pt>
    <dgm:pt modelId="{243537E9-5E26-FD46-B42D-761C8131D13E}">
      <dgm:prSet/>
      <dgm:spPr/>
      <dgm:t>
        <a:bodyPr/>
        <a:lstStyle/>
        <a:p>
          <a:endParaRPr lang="en-US" dirty="0">
            <a:solidFill>
              <a:schemeClr val="accent4">
                <a:lumMod val="50000"/>
              </a:schemeClr>
            </a:solidFill>
          </a:endParaRPr>
        </a:p>
      </dgm:t>
    </dgm:pt>
    <dgm:pt modelId="{760B7A4E-5443-6C46-8F12-8918AFF63727}" type="parTrans" cxnId="{984A1CDA-7977-0740-BB94-B7D1A61473AF}">
      <dgm:prSet/>
      <dgm:spPr/>
      <dgm:t>
        <a:bodyPr/>
        <a:lstStyle/>
        <a:p>
          <a:endParaRPr lang="en-US"/>
        </a:p>
      </dgm:t>
    </dgm:pt>
    <dgm:pt modelId="{CC1EBEB7-E056-D747-A1F5-EE1AF94A0A50}" type="sibTrans" cxnId="{984A1CDA-7977-0740-BB94-B7D1A61473AF}">
      <dgm:prSet/>
      <dgm:spPr/>
      <dgm:t>
        <a:bodyPr/>
        <a:lstStyle/>
        <a:p>
          <a:endParaRPr lang="en-US"/>
        </a:p>
      </dgm:t>
    </dgm:pt>
    <dgm:pt modelId="{24E2DA5D-89AF-2940-8A57-D7467FE7BE43}" type="pres">
      <dgm:prSet presAssocID="{6AF02FFD-4A05-4377-B027-CE92D948538C}" presName="linear" presStyleCnt="0">
        <dgm:presLayoutVars>
          <dgm:animLvl val="lvl"/>
          <dgm:resizeHandles val="exact"/>
        </dgm:presLayoutVars>
      </dgm:prSet>
      <dgm:spPr/>
    </dgm:pt>
    <dgm:pt modelId="{06EF43AA-97D8-FA4D-9E0A-386D216F7BF4}" type="pres">
      <dgm:prSet presAssocID="{6313A1D4-AC21-43A9-AB22-E2AB1382008B}" presName="parentText" presStyleLbl="node1" presStyleIdx="0" presStyleCnt="1">
        <dgm:presLayoutVars>
          <dgm:chMax val="0"/>
          <dgm:bulletEnabled val="1"/>
        </dgm:presLayoutVars>
      </dgm:prSet>
      <dgm:spPr/>
    </dgm:pt>
    <dgm:pt modelId="{4BC1030D-847A-6349-BEAA-4D3F4C2A1CCB}" type="pres">
      <dgm:prSet presAssocID="{6313A1D4-AC21-43A9-AB22-E2AB1382008B}" presName="childText" presStyleLbl="revTx" presStyleIdx="0" presStyleCnt="1">
        <dgm:presLayoutVars>
          <dgm:bulletEnabled val="1"/>
        </dgm:presLayoutVars>
      </dgm:prSet>
      <dgm:spPr/>
    </dgm:pt>
  </dgm:ptLst>
  <dgm:cxnLst>
    <dgm:cxn modelId="{27402606-BEB8-6E42-99F9-39A1FBC86932}" srcId="{6313A1D4-AC21-43A9-AB22-E2AB1382008B}" destId="{29F87325-767B-8B4E-8EEF-F84716AEAE4C}" srcOrd="4" destOrd="0" parTransId="{DA4CC5B4-F6B8-484D-91B8-DBC8753C709F}" sibTransId="{52D8BF78-DEDF-0247-8DB4-CDEB2E204B66}"/>
    <dgm:cxn modelId="{9D9B981D-7D8C-C542-B4C3-31ADCB7B0E85}" type="presOf" srcId="{29F87325-767B-8B4E-8EEF-F84716AEAE4C}" destId="{4BC1030D-847A-6349-BEAA-4D3F4C2A1CCB}" srcOrd="0" destOrd="4" presId="urn:microsoft.com/office/officeart/2005/8/layout/vList2"/>
    <dgm:cxn modelId="{9F9D9E20-A135-F942-9D7F-C076D180FA00}" type="presOf" srcId="{6AF02FFD-4A05-4377-B027-CE92D948538C}" destId="{24E2DA5D-89AF-2940-8A57-D7467FE7BE43}" srcOrd="0" destOrd="0" presId="urn:microsoft.com/office/officeart/2005/8/layout/vList2"/>
    <dgm:cxn modelId="{4305262B-0DB4-4BD1-822C-B44C49BEEFEC}" srcId="{6AF02FFD-4A05-4377-B027-CE92D948538C}" destId="{6313A1D4-AC21-43A9-AB22-E2AB1382008B}" srcOrd="0" destOrd="0" parTransId="{1E7F89CE-3861-429E-8F4D-3EEDBB3174FB}" sibTransId="{E84717DB-6D1E-46DB-98FD-D9AB675024D0}"/>
    <dgm:cxn modelId="{0EFBB95B-4E58-A647-886A-AA83F69B13ED}" srcId="{6313A1D4-AC21-43A9-AB22-E2AB1382008B}" destId="{99D8AFB6-6390-924A-81F9-9CCFD0854D24}" srcOrd="1" destOrd="0" parTransId="{AFCCC6D0-C4D2-234A-92E0-848E5A87E853}" sibTransId="{0EA282AB-997B-7F4D-A6A4-14D789ADCA74}"/>
    <dgm:cxn modelId="{256A8968-6896-494B-A4F7-D4DBE61CA67A}" srcId="{6313A1D4-AC21-43A9-AB22-E2AB1382008B}" destId="{6AFF7674-C783-D94B-B6FE-923BFDD336C6}" srcOrd="3" destOrd="0" parTransId="{17DD23E1-BF6B-E34E-BC16-D3451BC93F8D}" sibTransId="{48032277-66F2-9942-A0D8-39114291EA0C}"/>
    <dgm:cxn modelId="{D8C22D69-854A-7547-A492-94110F8F64D1}" type="presOf" srcId="{49871E2E-9634-458F-9D89-9176BC3B1C22}" destId="{4BC1030D-847A-6349-BEAA-4D3F4C2A1CCB}" srcOrd="0" destOrd="0" presId="urn:microsoft.com/office/officeart/2005/8/layout/vList2"/>
    <dgm:cxn modelId="{AA75B283-EE24-C244-A81C-658D214DDF4A}" type="presOf" srcId="{DF540E1C-AA14-494A-A06D-3F8531F7DE52}" destId="{4BC1030D-847A-6349-BEAA-4D3F4C2A1CCB}" srcOrd="0" destOrd="2" presId="urn:microsoft.com/office/officeart/2005/8/layout/vList2"/>
    <dgm:cxn modelId="{44BF449A-E1C3-3C4C-B407-39A8C9AC690D}" type="presOf" srcId="{6313A1D4-AC21-43A9-AB22-E2AB1382008B}" destId="{06EF43AA-97D8-FA4D-9E0A-386D216F7BF4}" srcOrd="0" destOrd="0" presId="urn:microsoft.com/office/officeart/2005/8/layout/vList2"/>
    <dgm:cxn modelId="{33F29DC0-730E-4DB2-BCEE-09C7BB2A967D}" srcId="{6313A1D4-AC21-43A9-AB22-E2AB1382008B}" destId="{49871E2E-9634-458F-9D89-9176BC3B1C22}" srcOrd="0" destOrd="0" parTransId="{445FBB25-BD90-46EC-9495-169BCDA1342B}" sibTransId="{8EE6033C-CFC7-4799-ADAF-7F21F36F381A}"/>
    <dgm:cxn modelId="{8090EFD3-D976-C741-B4A4-09840680CE76}" type="presOf" srcId="{99D8AFB6-6390-924A-81F9-9CCFD0854D24}" destId="{4BC1030D-847A-6349-BEAA-4D3F4C2A1CCB}" srcOrd="0" destOrd="1" presId="urn:microsoft.com/office/officeart/2005/8/layout/vList2"/>
    <dgm:cxn modelId="{984A1CDA-7977-0740-BB94-B7D1A61473AF}" srcId="{6313A1D4-AC21-43A9-AB22-E2AB1382008B}" destId="{243537E9-5E26-FD46-B42D-761C8131D13E}" srcOrd="5" destOrd="0" parTransId="{760B7A4E-5443-6C46-8F12-8918AFF63727}" sibTransId="{CC1EBEB7-E056-D747-A1F5-EE1AF94A0A50}"/>
    <dgm:cxn modelId="{C55FEBE5-9A45-A145-BBE0-1DB76D69204C}" type="presOf" srcId="{6AFF7674-C783-D94B-B6FE-923BFDD336C6}" destId="{4BC1030D-847A-6349-BEAA-4D3F4C2A1CCB}" srcOrd="0" destOrd="3" presId="urn:microsoft.com/office/officeart/2005/8/layout/vList2"/>
    <dgm:cxn modelId="{682BF4EB-2165-1D4B-9CD5-29DEFFC243E9}" srcId="{6313A1D4-AC21-43A9-AB22-E2AB1382008B}" destId="{DF540E1C-AA14-494A-A06D-3F8531F7DE52}" srcOrd="2" destOrd="0" parTransId="{3E5CB147-BE60-D242-8619-DF38DA1E30A2}" sibTransId="{1B86B797-3CF2-7949-B901-FE8486D54BB6}"/>
    <dgm:cxn modelId="{E1623AFA-B77A-EF49-A27D-F792F006DD7F}" type="presOf" srcId="{243537E9-5E26-FD46-B42D-761C8131D13E}" destId="{4BC1030D-847A-6349-BEAA-4D3F4C2A1CCB}" srcOrd="0" destOrd="5" presId="urn:microsoft.com/office/officeart/2005/8/layout/vList2"/>
    <dgm:cxn modelId="{DFB29804-DF21-094E-A4EF-F136B9E04DD8}" type="presParOf" srcId="{24E2DA5D-89AF-2940-8A57-D7467FE7BE43}" destId="{06EF43AA-97D8-FA4D-9E0A-386D216F7BF4}" srcOrd="0" destOrd="0" presId="urn:microsoft.com/office/officeart/2005/8/layout/vList2"/>
    <dgm:cxn modelId="{056114BB-3761-AB42-9AD4-291BCCCAF0AB}" type="presParOf" srcId="{24E2DA5D-89AF-2940-8A57-D7467FE7BE43}" destId="{4BC1030D-847A-6349-BEAA-4D3F4C2A1CCB}"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AF02FFD-4A05-4377-B027-CE92D948538C}" type="doc">
      <dgm:prSet loTypeId="urn:microsoft.com/office/officeart/2005/8/layout/vList2" loCatId="list" qsTypeId="urn:microsoft.com/office/officeart/2005/8/quickstyle/simple2" qsCatId="simple" csTypeId="urn:microsoft.com/office/officeart/2005/8/colors/accent4_2" csCatId="accent4" phldr="1"/>
      <dgm:spPr/>
      <dgm:t>
        <a:bodyPr/>
        <a:lstStyle/>
        <a:p>
          <a:endParaRPr lang="en-US"/>
        </a:p>
      </dgm:t>
    </dgm:pt>
    <dgm:pt modelId="{6313A1D4-AC21-43A9-AB22-E2AB1382008B}">
      <dgm:prSet/>
      <dgm:spPr/>
      <dgm:t>
        <a:bodyPr/>
        <a:lstStyle/>
        <a:p>
          <a:r>
            <a:rPr lang="en-US" b="1" dirty="0"/>
            <a:t>Our Case</a:t>
          </a:r>
          <a:endParaRPr lang="en-US" dirty="0"/>
        </a:p>
      </dgm:t>
    </dgm:pt>
    <dgm:pt modelId="{1E7F89CE-3861-429E-8F4D-3EEDBB3174FB}" type="parTrans" cxnId="{4305262B-0DB4-4BD1-822C-B44C49BEEFEC}">
      <dgm:prSet/>
      <dgm:spPr/>
      <dgm:t>
        <a:bodyPr/>
        <a:lstStyle/>
        <a:p>
          <a:endParaRPr lang="en-US"/>
        </a:p>
      </dgm:t>
    </dgm:pt>
    <dgm:pt modelId="{E84717DB-6D1E-46DB-98FD-D9AB675024D0}" type="sibTrans" cxnId="{4305262B-0DB4-4BD1-822C-B44C49BEEFEC}">
      <dgm:prSet/>
      <dgm:spPr/>
      <dgm:t>
        <a:bodyPr/>
        <a:lstStyle/>
        <a:p>
          <a:endParaRPr lang="en-US"/>
        </a:p>
      </dgm:t>
    </dgm:pt>
    <dgm:pt modelId="{49871E2E-9634-458F-9D89-9176BC3B1C22}">
      <dgm:prSet/>
      <dgm:spPr/>
      <dgm:t>
        <a:bodyPr/>
        <a:lstStyle/>
        <a:p>
          <a:endParaRPr lang="en-US" dirty="0">
            <a:solidFill>
              <a:schemeClr val="accent4">
                <a:lumMod val="50000"/>
              </a:schemeClr>
            </a:solidFill>
          </a:endParaRPr>
        </a:p>
      </dgm:t>
    </dgm:pt>
    <dgm:pt modelId="{445FBB25-BD90-46EC-9495-169BCDA1342B}" type="parTrans" cxnId="{33F29DC0-730E-4DB2-BCEE-09C7BB2A967D}">
      <dgm:prSet/>
      <dgm:spPr/>
      <dgm:t>
        <a:bodyPr/>
        <a:lstStyle/>
        <a:p>
          <a:endParaRPr lang="en-US"/>
        </a:p>
      </dgm:t>
    </dgm:pt>
    <dgm:pt modelId="{8EE6033C-CFC7-4799-ADAF-7F21F36F381A}" type="sibTrans" cxnId="{33F29DC0-730E-4DB2-BCEE-09C7BB2A967D}">
      <dgm:prSet/>
      <dgm:spPr/>
      <dgm:t>
        <a:bodyPr/>
        <a:lstStyle/>
        <a:p>
          <a:endParaRPr lang="en-US"/>
        </a:p>
      </dgm:t>
    </dgm:pt>
    <dgm:pt modelId="{552365BB-91E0-5F4A-9596-35F63FE80DBA}">
      <dgm:prSet/>
      <dgm:spPr/>
      <dgm:t>
        <a:bodyPr/>
        <a:lstStyle/>
        <a:p>
          <a:r>
            <a:rPr lang="en-US" b="1">
              <a:solidFill>
                <a:schemeClr val="accent4">
                  <a:lumMod val="50000"/>
                </a:schemeClr>
              </a:solidFill>
            </a:rPr>
            <a:t>Data: </a:t>
          </a:r>
          <a:r>
            <a:rPr lang="en-US">
              <a:solidFill>
                <a:schemeClr val="accent4">
                  <a:lumMod val="50000"/>
                </a:schemeClr>
              </a:solidFill>
            </a:rPr>
            <a:t>Provide the data as a CSV file. </a:t>
          </a:r>
          <a:endParaRPr lang="en-US" dirty="0">
            <a:solidFill>
              <a:schemeClr val="accent4">
                <a:lumMod val="50000"/>
              </a:schemeClr>
            </a:solidFill>
          </a:endParaRPr>
        </a:p>
      </dgm:t>
    </dgm:pt>
    <dgm:pt modelId="{EA274E92-0767-4C41-8E48-E16CD8D25B3D}" type="parTrans" cxnId="{750A268F-D80E-C348-ADD3-B57B7B52F2C9}">
      <dgm:prSet/>
      <dgm:spPr/>
      <dgm:t>
        <a:bodyPr/>
        <a:lstStyle/>
        <a:p>
          <a:endParaRPr lang="en-US"/>
        </a:p>
      </dgm:t>
    </dgm:pt>
    <dgm:pt modelId="{E3EC51CE-D33A-B64F-B3BB-35899A1F7BF6}" type="sibTrans" cxnId="{750A268F-D80E-C348-ADD3-B57B7B52F2C9}">
      <dgm:prSet/>
      <dgm:spPr/>
      <dgm:t>
        <a:bodyPr/>
        <a:lstStyle/>
        <a:p>
          <a:endParaRPr lang="en-US"/>
        </a:p>
      </dgm:t>
    </dgm:pt>
    <dgm:pt modelId="{1B7F3D94-3F3B-F648-9F64-9F894F3A9AE1}">
      <dgm:prSet/>
      <dgm:spPr/>
      <dgm:t>
        <a:bodyPr/>
        <a:lstStyle/>
        <a:p>
          <a:r>
            <a:rPr lang="en-US" b="1" dirty="0">
              <a:solidFill>
                <a:schemeClr val="accent4">
                  <a:lumMod val="50000"/>
                </a:schemeClr>
              </a:solidFill>
            </a:rPr>
            <a:t>Source Code: </a:t>
          </a:r>
          <a:r>
            <a:rPr lang="en-US" dirty="0">
              <a:solidFill>
                <a:schemeClr val="accent4">
                  <a:lumMod val="50000"/>
                </a:schemeClr>
              </a:solidFill>
            </a:rPr>
            <a:t>Provide source code for both pre-processing and modeling steps. </a:t>
          </a:r>
        </a:p>
      </dgm:t>
    </dgm:pt>
    <dgm:pt modelId="{E258D1B8-AD58-0C4E-8E50-EAD91ECDAFE6}" type="parTrans" cxnId="{EE6F92B1-2CDC-1F4D-9936-9192668CFE62}">
      <dgm:prSet/>
      <dgm:spPr/>
      <dgm:t>
        <a:bodyPr/>
        <a:lstStyle/>
        <a:p>
          <a:endParaRPr lang="en-US"/>
        </a:p>
      </dgm:t>
    </dgm:pt>
    <dgm:pt modelId="{14EC9447-BFC9-D042-9460-09633565C4FC}" type="sibTrans" cxnId="{EE6F92B1-2CDC-1F4D-9936-9192668CFE62}">
      <dgm:prSet/>
      <dgm:spPr/>
      <dgm:t>
        <a:bodyPr/>
        <a:lstStyle/>
        <a:p>
          <a:endParaRPr lang="en-US"/>
        </a:p>
      </dgm:t>
    </dgm:pt>
    <dgm:pt modelId="{8A7BF32A-3202-F54B-8A31-A477ED02F953}">
      <dgm:prSet/>
      <dgm:spPr/>
      <dgm:t>
        <a:bodyPr/>
        <a:lstStyle/>
        <a:p>
          <a:r>
            <a:rPr lang="en-US" b="1">
              <a:solidFill>
                <a:schemeClr val="accent4">
                  <a:lumMod val="50000"/>
                </a:schemeClr>
              </a:solidFill>
            </a:rPr>
            <a:t>Development Environment: </a:t>
          </a:r>
          <a:r>
            <a:rPr lang="en-US" b="0" i="0" u="none" strike="noStrike">
              <a:solidFill>
                <a:schemeClr val="accent4">
                  <a:lumMod val="50000"/>
                </a:schemeClr>
              </a:solidFill>
              <a:effectLst/>
              <a:latin typeface="-webkit-standard"/>
            </a:rPr>
            <a:t>Provide all terminal commands to create a virtual environment for this project. </a:t>
          </a:r>
          <a:endParaRPr lang="en-US" dirty="0">
            <a:solidFill>
              <a:schemeClr val="accent4">
                <a:lumMod val="50000"/>
              </a:schemeClr>
            </a:solidFill>
          </a:endParaRPr>
        </a:p>
      </dgm:t>
    </dgm:pt>
    <dgm:pt modelId="{BE185E18-9732-6A44-B4C0-B844C20A0ED3}" type="parTrans" cxnId="{C70B91CB-CBAE-FE4D-92E1-C1B09972A060}">
      <dgm:prSet/>
      <dgm:spPr/>
      <dgm:t>
        <a:bodyPr/>
        <a:lstStyle/>
        <a:p>
          <a:endParaRPr lang="en-US"/>
        </a:p>
      </dgm:t>
    </dgm:pt>
    <dgm:pt modelId="{62C0ECC5-9314-E249-8CE8-07A5D52EA353}" type="sibTrans" cxnId="{C70B91CB-CBAE-FE4D-92E1-C1B09972A060}">
      <dgm:prSet/>
      <dgm:spPr/>
      <dgm:t>
        <a:bodyPr/>
        <a:lstStyle/>
        <a:p>
          <a:endParaRPr lang="en-US"/>
        </a:p>
      </dgm:t>
    </dgm:pt>
    <dgm:pt modelId="{BDCBE03C-1F49-3B4C-94C7-FB8558225D82}">
      <dgm:prSet/>
      <dgm:spPr/>
      <dgm:t>
        <a:bodyPr/>
        <a:lstStyle/>
        <a:p>
          <a:endParaRPr lang="en-US" dirty="0">
            <a:solidFill>
              <a:schemeClr val="accent4">
                <a:lumMod val="50000"/>
              </a:schemeClr>
            </a:solidFill>
          </a:endParaRPr>
        </a:p>
      </dgm:t>
    </dgm:pt>
    <dgm:pt modelId="{38CEAFA6-E399-E44D-8A2C-F2479D08ADDF}" type="parTrans" cxnId="{F223A953-9A78-F14E-8148-9348F85527E8}">
      <dgm:prSet/>
      <dgm:spPr/>
      <dgm:t>
        <a:bodyPr/>
        <a:lstStyle/>
        <a:p>
          <a:endParaRPr lang="en-US"/>
        </a:p>
      </dgm:t>
    </dgm:pt>
    <dgm:pt modelId="{0A1249AD-1DBD-D34B-9503-B94AEA671BE8}" type="sibTrans" cxnId="{F223A953-9A78-F14E-8148-9348F85527E8}">
      <dgm:prSet/>
      <dgm:spPr/>
      <dgm:t>
        <a:bodyPr/>
        <a:lstStyle/>
        <a:p>
          <a:endParaRPr lang="en-US"/>
        </a:p>
      </dgm:t>
    </dgm:pt>
    <dgm:pt modelId="{708A7A8E-B179-FD45-8ADA-A459DB1CF7FA}" type="pres">
      <dgm:prSet presAssocID="{6AF02FFD-4A05-4377-B027-CE92D948538C}" presName="linear" presStyleCnt="0">
        <dgm:presLayoutVars>
          <dgm:animLvl val="lvl"/>
          <dgm:resizeHandles val="exact"/>
        </dgm:presLayoutVars>
      </dgm:prSet>
      <dgm:spPr/>
    </dgm:pt>
    <dgm:pt modelId="{AAAA1B08-C080-9045-8A27-BE7941D44C26}" type="pres">
      <dgm:prSet presAssocID="{6313A1D4-AC21-43A9-AB22-E2AB1382008B}" presName="parentText" presStyleLbl="node1" presStyleIdx="0" presStyleCnt="1" custLinFactNeighborY="-12981">
        <dgm:presLayoutVars>
          <dgm:chMax val="0"/>
          <dgm:bulletEnabled val="1"/>
        </dgm:presLayoutVars>
      </dgm:prSet>
      <dgm:spPr/>
    </dgm:pt>
    <dgm:pt modelId="{E1D48DD1-4376-8646-8440-BBD4BE023A2B}" type="pres">
      <dgm:prSet presAssocID="{6313A1D4-AC21-43A9-AB22-E2AB1382008B}" presName="childText" presStyleLbl="revTx" presStyleIdx="0" presStyleCnt="1">
        <dgm:presLayoutVars>
          <dgm:bulletEnabled val="1"/>
        </dgm:presLayoutVars>
      </dgm:prSet>
      <dgm:spPr/>
    </dgm:pt>
  </dgm:ptLst>
  <dgm:cxnLst>
    <dgm:cxn modelId="{29A9C81D-90E8-9A4D-8FDA-96AB89339BD9}" type="presOf" srcId="{552365BB-91E0-5F4A-9596-35F63FE80DBA}" destId="{E1D48DD1-4376-8646-8440-BBD4BE023A2B}" srcOrd="0" destOrd="1" presId="urn:microsoft.com/office/officeart/2005/8/layout/vList2"/>
    <dgm:cxn modelId="{6BFAFD1D-08E1-B846-8B0E-3D6261029773}" type="presOf" srcId="{BDCBE03C-1F49-3B4C-94C7-FB8558225D82}" destId="{E1D48DD1-4376-8646-8440-BBD4BE023A2B}" srcOrd="0" destOrd="4" presId="urn:microsoft.com/office/officeart/2005/8/layout/vList2"/>
    <dgm:cxn modelId="{0AA90A25-FF1D-2344-B56B-FE27C7275346}" type="presOf" srcId="{8A7BF32A-3202-F54B-8A31-A477ED02F953}" destId="{E1D48DD1-4376-8646-8440-BBD4BE023A2B}" srcOrd="0" destOrd="3" presId="urn:microsoft.com/office/officeart/2005/8/layout/vList2"/>
    <dgm:cxn modelId="{4305262B-0DB4-4BD1-822C-B44C49BEEFEC}" srcId="{6AF02FFD-4A05-4377-B027-CE92D948538C}" destId="{6313A1D4-AC21-43A9-AB22-E2AB1382008B}" srcOrd="0" destOrd="0" parTransId="{1E7F89CE-3861-429E-8F4D-3EEDBB3174FB}" sibTransId="{E84717DB-6D1E-46DB-98FD-D9AB675024D0}"/>
    <dgm:cxn modelId="{F223A953-9A78-F14E-8148-9348F85527E8}" srcId="{6313A1D4-AC21-43A9-AB22-E2AB1382008B}" destId="{BDCBE03C-1F49-3B4C-94C7-FB8558225D82}" srcOrd="4" destOrd="0" parTransId="{38CEAFA6-E399-E44D-8A2C-F2479D08ADDF}" sibTransId="{0A1249AD-1DBD-D34B-9503-B94AEA671BE8}"/>
    <dgm:cxn modelId="{39D96C6A-2DC4-9B45-98BB-2455B60C3592}" type="presOf" srcId="{49871E2E-9634-458F-9D89-9176BC3B1C22}" destId="{E1D48DD1-4376-8646-8440-BBD4BE023A2B}" srcOrd="0" destOrd="0" presId="urn:microsoft.com/office/officeart/2005/8/layout/vList2"/>
    <dgm:cxn modelId="{2A3C9F6E-D59C-5F40-B559-CCA3FA1D3328}" type="presOf" srcId="{6AF02FFD-4A05-4377-B027-CE92D948538C}" destId="{708A7A8E-B179-FD45-8ADA-A459DB1CF7FA}" srcOrd="0" destOrd="0" presId="urn:microsoft.com/office/officeart/2005/8/layout/vList2"/>
    <dgm:cxn modelId="{18440685-6208-9743-9086-8116A297C249}" type="presOf" srcId="{6313A1D4-AC21-43A9-AB22-E2AB1382008B}" destId="{AAAA1B08-C080-9045-8A27-BE7941D44C26}" srcOrd="0" destOrd="0" presId="urn:microsoft.com/office/officeart/2005/8/layout/vList2"/>
    <dgm:cxn modelId="{750A268F-D80E-C348-ADD3-B57B7B52F2C9}" srcId="{6313A1D4-AC21-43A9-AB22-E2AB1382008B}" destId="{552365BB-91E0-5F4A-9596-35F63FE80DBA}" srcOrd="1" destOrd="0" parTransId="{EA274E92-0767-4C41-8E48-E16CD8D25B3D}" sibTransId="{E3EC51CE-D33A-B64F-B3BB-35899A1F7BF6}"/>
    <dgm:cxn modelId="{EE6F92B1-2CDC-1F4D-9936-9192668CFE62}" srcId="{6313A1D4-AC21-43A9-AB22-E2AB1382008B}" destId="{1B7F3D94-3F3B-F648-9F64-9F894F3A9AE1}" srcOrd="2" destOrd="0" parTransId="{E258D1B8-AD58-0C4E-8E50-EAD91ECDAFE6}" sibTransId="{14EC9447-BFC9-D042-9460-09633565C4FC}"/>
    <dgm:cxn modelId="{33F29DC0-730E-4DB2-BCEE-09C7BB2A967D}" srcId="{6313A1D4-AC21-43A9-AB22-E2AB1382008B}" destId="{49871E2E-9634-458F-9D89-9176BC3B1C22}" srcOrd="0" destOrd="0" parTransId="{445FBB25-BD90-46EC-9495-169BCDA1342B}" sibTransId="{8EE6033C-CFC7-4799-ADAF-7F21F36F381A}"/>
    <dgm:cxn modelId="{34F358C3-9AA3-2144-A4C5-30D81AF2052E}" type="presOf" srcId="{1B7F3D94-3F3B-F648-9F64-9F894F3A9AE1}" destId="{E1D48DD1-4376-8646-8440-BBD4BE023A2B}" srcOrd="0" destOrd="2" presId="urn:microsoft.com/office/officeart/2005/8/layout/vList2"/>
    <dgm:cxn modelId="{C70B91CB-CBAE-FE4D-92E1-C1B09972A060}" srcId="{6313A1D4-AC21-43A9-AB22-E2AB1382008B}" destId="{8A7BF32A-3202-F54B-8A31-A477ED02F953}" srcOrd="3" destOrd="0" parTransId="{BE185E18-9732-6A44-B4C0-B844C20A0ED3}" sibTransId="{62C0ECC5-9314-E249-8CE8-07A5D52EA353}"/>
    <dgm:cxn modelId="{B9B00C52-44E0-8C47-BBC1-99F165E5049F}" type="presParOf" srcId="{708A7A8E-B179-FD45-8ADA-A459DB1CF7FA}" destId="{AAAA1B08-C080-9045-8A27-BE7941D44C26}" srcOrd="0" destOrd="0" presId="urn:microsoft.com/office/officeart/2005/8/layout/vList2"/>
    <dgm:cxn modelId="{508D8226-DA67-394D-AB89-F395B64E71A8}" type="presParOf" srcId="{708A7A8E-B179-FD45-8ADA-A459DB1CF7FA}" destId="{E1D48DD1-4376-8646-8440-BBD4BE023A2B}"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AF02FFD-4A05-4377-B027-CE92D948538C}" type="doc">
      <dgm:prSet loTypeId="urn:microsoft.com/office/officeart/2005/8/layout/vList2" loCatId="list" qsTypeId="urn:microsoft.com/office/officeart/2005/8/quickstyle/simple2" qsCatId="simple" csTypeId="urn:microsoft.com/office/officeart/2005/8/colors/accent4_2" csCatId="accent4" phldr="1"/>
      <dgm:spPr/>
      <dgm:t>
        <a:bodyPr/>
        <a:lstStyle/>
        <a:p>
          <a:endParaRPr lang="en-US"/>
        </a:p>
      </dgm:t>
    </dgm:pt>
    <dgm:pt modelId="{6313A1D4-AC21-43A9-AB22-E2AB1382008B}">
      <dgm:prSet/>
      <dgm:spPr/>
      <dgm:t>
        <a:bodyPr/>
        <a:lstStyle/>
        <a:p>
          <a:r>
            <a:rPr lang="en-US" b="1" dirty="0"/>
            <a:t>Our Case</a:t>
          </a:r>
          <a:endParaRPr lang="en-US" dirty="0"/>
        </a:p>
      </dgm:t>
    </dgm:pt>
    <dgm:pt modelId="{1E7F89CE-3861-429E-8F4D-3EEDBB3174FB}" type="parTrans" cxnId="{4305262B-0DB4-4BD1-822C-B44C49BEEFEC}">
      <dgm:prSet/>
      <dgm:spPr/>
      <dgm:t>
        <a:bodyPr/>
        <a:lstStyle/>
        <a:p>
          <a:endParaRPr lang="en-US"/>
        </a:p>
      </dgm:t>
    </dgm:pt>
    <dgm:pt modelId="{E84717DB-6D1E-46DB-98FD-D9AB675024D0}" type="sibTrans" cxnId="{4305262B-0DB4-4BD1-822C-B44C49BEEFEC}">
      <dgm:prSet/>
      <dgm:spPr/>
      <dgm:t>
        <a:bodyPr/>
        <a:lstStyle/>
        <a:p>
          <a:endParaRPr lang="en-US"/>
        </a:p>
      </dgm:t>
    </dgm:pt>
    <dgm:pt modelId="{49871E2E-9634-458F-9D89-9176BC3B1C22}">
      <dgm:prSet/>
      <dgm:spPr/>
      <dgm:t>
        <a:bodyPr/>
        <a:lstStyle/>
        <a:p>
          <a:endParaRPr lang="en-US" dirty="0">
            <a:solidFill>
              <a:schemeClr val="accent4">
                <a:lumMod val="50000"/>
              </a:schemeClr>
            </a:solidFill>
          </a:endParaRPr>
        </a:p>
      </dgm:t>
    </dgm:pt>
    <dgm:pt modelId="{445FBB25-BD90-46EC-9495-169BCDA1342B}" type="parTrans" cxnId="{33F29DC0-730E-4DB2-BCEE-09C7BB2A967D}">
      <dgm:prSet/>
      <dgm:spPr/>
      <dgm:t>
        <a:bodyPr/>
        <a:lstStyle/>
        <a:p>
          <a:endParaRPr lang="en-US"/>
        </a:p>
      </dgm:t>
    </dgm:pt>
    <dgm:pt modelId="{8EE6033C-CFC7-4799-ADAF-7F21F36F381A}" type="sibTrans" cxnId="{33F29DC0-730E-4DB2-BCEE-09C7BB2A967D}">
      <dgm:prSet/>
      <dgm:spPr/>
      <dgm:t>
        <a:bodyPr/>
        <a:lstStyle/>
        <a:p>
          <a:endParaRPr lang="en-US"/>
        </a:p>
      </dgm:t>
    </dgm:pt>
    <dgm:pt modelId="{552365BB-91E0-5F4A-9596-35F63FE80DBA}">
      <dgm:prSet/>
      <dgm:spPr/>
      <dgm:t>
        <a:bodyPr/>
        <a:lstStyle/>
        <a:p>
          <a:r>
            <a:rPr lang="en-US" b="1" dirty="0">
              <a:solidFill>
                <a:schemeClr val="accent4">
                  <a:lumMod val="50000"/>
                </a:schemeClr>
              </a:solidFill>
            </a:rPr>
            <a:t>Data: </a:t>
          </a:r>
          <a:r>
            <a:rPr lang="en-US" dirty="0">
              <a:solidFill>
                <a:schemeClr val="accent4">
                  <a:lumMod val="50000"/>
                </a:schemeClr>
              </a:solidFill>
            </a:rPr>
            <a:t>Provide the data as a CSV file (</a:t>
          </a:r>
          <a:r>
            <a:rPr lang="en-US" dirty="0" err="1">
              <a:solidFill>
                <a:schemeClr val="accent4">
                  <a:lumMod val="50000"/>
                </a:schemeClr>
              </a:solidFill>
            </a:rPr>
            <a:t>insurance.csv</a:t>
          </a:r>
          <a:r>
            <a:rPr lang="en-US" dirty="0">
              <a:solidFill>
                <a:schemeClr val="accent4">
                  <a:lumMod val="50000"/>
                </a:schemeClr>
              </a:solidFill>
            </a:rPr>
            <a:t>) </a:t>
          </a:r>
        </a:p>
      </dgm:t>
    </dgm:pt>
    <dgm:pt modelId="{EA274E92-0767-4C41-8E48-E16CD8D25B3D}" type="parTrans" cxnId="{750A268F-D80E-C348-ADD3-B57B7B52F2C9}">
      <dgm:prSet/>
      <dgm:spPr/>
      <dgm:t>
        <a:bodyPr/>
        <a:lstStyle/>
        <a:p>
          <a:endParaRPr lang="en-US"/>
        </a:p>
      </dgm:t>
    </dgm:pt>
    <dgm:pt modelId="{E3EC51CE-D33A-B64F-B3BB-35899A1F7BF6}" type="sibTrans" cxnId="{750A268F-D80E-C348-ADD3-B57B7B52F2C9}">
      <dgm:prSet/>
      <dgm:spPr/>
      <dgm:t>
        <a:bodyPr/>
        <a:lstStyle/>
        <a:p>
          <a:endParaRPr lang="en-US"/>
        </a:p>
      </dgm:t>
    </dgm:pt>
    <dgm:pt modelId="{BDCBE03C-1F49-3B4C-94C7-FB8558225D82}">
      <dgm:prSet/>
      <dgm:spPr/>
      <dgm:t>
        <a:bodyPr/>
        <a:lstStyle/>
        <a:p>
          <a:endParaRPr lang="en-US" dirty="0">
            <a:solidFill>
              <a:schemeClr val="accent4">
                <a:lumMod val="50000"/>
              </a:schemeClr>
            </a:solidFill>
          </a:endParaRPr>
        </a:p>
      </dgm:t>
    </dgm:pt>
    <dgm:pt modelId="{38CEAFA6-E399-E44D-8A2C-F2479D08ADDF}" type="parTrans" cxnId="{F223A953-9A78-F14E-8148-9348F85527E8}">
      <dgm:prSet/>
      <dgm:spPr/>
      <dgm:t>
        <a:bodyPr/>
        <a:lstStyle/>
        <a:p>
          <a:endParaRPr lang="en-US"/>
        </a:p>
      </dgm:t>
    </dgm:pt>
    <dgm:pt modelId="{0A1249AD-1DBD-D34B-9503-B94AEA671BE8}" type="sibTrans" cxnId="{F223A953-9A78-F14E-8148-9348F85527E8}">
      <dgm:prSet/>
      <dgm:spPr/>
      <dgm:t>
        <a:bodyPr/>
        <a:lstStyle/>
        <a:p>
          <a:endParaRPr lang="en-US"/>
        </a:p>
      </dgm:t>
    </dgm:pt>
    <dgm:pt modelId="{8E9BC7DC-5003-AD46-891D-3D75DDC7A8F2}">
      <dgm:prSet/>
      <dgm:spPr/>
      <dgm:t>
        <a:bodyPr/>
        <a:lstStyle/>
        <a:p>
          <a:r>
            <a:rPr lang="en-US" b="1" dirty="0">
              <a:solidFill>
                <a:schemeClr val="accent4">
                  <a:lumMod val="50000"/>
                </a:schemeClr>
              </a:solidFill>
            </a:rPr>
            <a:t>Purpose</a:t>
          </a:r>
          <a:r>
            <a:rPr lang="en-US" dirty="0">
              <a:solidFill>
                <a:schemeClr val="accent4">
                  <a:lumMod val="50000"/>
                </a:schemeClr>
              </a:solidFill>
            </a:rPr>
            <a:t>: Artificially supplement datasets using a CTGAN </a:t>
          </a:r>
        </a:p>
      </dgm:t>
    </dgm:pt>
    <dgm:pt modelId="{0753D800-ED38-C74D-8071-978DB705A17A}" type="parTrans" cxnId="{FF50B280-EF2A-4648-8097-48CFDCEC8A6B}">
      <dgm:prSet/>
      <dgm:spPr/>
      <dgm:t>
        <a:bodyPr/>
        <a:lstStyle/>
        <a:p>
          <a:endParaRPr lang="en-US"/>
        </a:p>
      </dgm:t>
    </dgm:pt>
    <dgm:pt modelId="{A77D281B-3C0A-174E-BF0F-2FF5E868E2E1}" type="sibTrans" cxnId="{FF50B280-EF2A-4648-8097-48CFDCEC8A6B}">
      <dgm:prSet/>
      <dgm:spPr/>
      <dgm:t>
        <a:bodyPr/>
        <a:lstStyle/>
        <a:p>
          <a:endParaRPr lang="en-US"/>
        </a:p>
      </dgm:t>
    </dgm:pt>
    <dgm:pt modelId="{A122795F-F3D2-C945-AE2E-26292EC2B01A}">
      <dgm:prSet/>
      <dgm:spPr/>
      <dgm:t>
        <a:bodyPr/>
        <a:lstStyle/>
        <a:p>
          <a:r>
            <a:rPr lang="en-US" b="1" dirty="0">
              <a:solidFill>
                <a:schemeClr val="accent4">
                  <a:lumMod val="50000"/>
                </a:schemeClr>
              </a:solidFill>
            </a:rPr>
            <a:t>Platform</a:t>
          </a:r>
          <a:r>
            <a:rPr lang="en-US" dirty="0">
              <a:solidFill>
                <a:schemeClr val="accent4">
                  <a:lumMod val="50000"/>
                </a:schemeClr>
              </a:solidFill>
            </a:rPr>
            <a:t>: </a:t>
          </a:r>
          <a:r>
            <a:rPr lang="en-US" dirty="0" err="1">
              <a:solidFill>
                <a:schemeClr val="accent4">
                  <a:lumMod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gretel.ai</a:t>
          </a:r>
          <a:endParaRPr lang="en-US" dirty="0">
            <a:solidFill>
              <a:schemeClr val="accent4">
                <a:lumMod val="50000"/>
              </a:schemeClr>
            </a:solidFill>
          </a:endParaRPr>
        </a:p>
      </dgm:t>
    </dgm:pt>
    <dgm:pt modelId="{FAE674F8-13F2-4745-B547-7ED5D0ABDFBF}" type="parTrans" cxnId="{3C91A5B6-598A-1E40-8B78-D611A28F9031}">
      <dgm:prSet/>
      <dgm:spPr/>
      <dgm:t>
        <a:bodyPr/>
        <a:lstStyle/>
        <a:p>
          <a:endParaRPr lang="en-US"/>
        </a:p>
      </dgm:t>
    </dgm:pt>
    <dgm:pt modelId="{64CCDD7A-A53F-9D43-9F64-61C0673ACCE6}" type="sibTrans" cxnId="{3C91A5B6-598A-1E40-8B78-D611A28F9031}">
      <dgm:prSet/>
      <dgm:spPr/>
      <dgm:t>
        <a:bodyPr/>
        <a:lstStyle/>
        <a:p>
          <a:endParaRPr lang="en-US"/>
        </a:p>
      </dgm:t>
    </dgm:pt>
    <dgm:pt modelId="{708A7A8E-B179-FD45-8ADA-A459DB1CF7FA}" type="pres">
      <dgm:prSet presAssocID="{6AF02FFD-4A05-4377-B027-CE92D948538C}" presName="linear" presStyleCnt="0">
        <dgm:presLayoutVars>
          <dgm:animLvl val="lvl"/>
          <dgm:resizeHandles val="exact"/>
        </dgm:presLayoutVars>
      </dgm:prSet>
      <dgm:spPr/>
    </dgm:pt>
    <dgm:pt modelId="{AAAA1B08-C080-9045-8A27-BE7941D44C26}" type="pres">
      <dgm:prSet presAssocID="{6313A1D4-AC21-43A9-AB22-E2AB1382008B}" presName="parentText" presStyleLbl="node1" presStyleIdx="0" presStyleCnt="1" custLinFactNeighborY="-12981">
        <dgm:presLayoutVars>
          <dgm:chMax val="0"/>
          <dgm:bulletEnabled val="1"/>
        </dgm:presLayoutVars>
      </dgm:prSet>
      <dgm:spPr/>
    </dgm:pt>
    <dgm:pt modelId="{E1D48DD1-4376-8646-8440-BBD4BE023A2B}" type="pres">
      <dgm:prSet presAssocID="{6313A1D4-AC21-43A9-AB22-E2AB1382008B}" presName="childText" presStyleLbl="revTx" presStyleIdx="0" presStyleCnt="1">
        <dgm:presLayoutVars>
          <dgm:bulletEnabled val="1"/>
        </dgm:presLayoutVars>
      </dgm:prSet>
      <dgm:spPr/>
    </dgm:pt>
  </dgm:ptLst>
  <dgm:cxnLst>
    <dgm:cxn modelId="{29A9C81D-90E8-9A4D-8FDA-96AB89339BD9}" type="presOf" srcId="{552365BB-91E0-5F4A-9596-35F63FE80DBA}" destId="{E1D48DD1-4376-8646-8440-BBD4BE023A2B}" srcOrd="0" destOrd="1" presId="urn:microsoft.com/office/officeart/2005/8/layout/vList2"/>
    <dgm:cxn modelId="{6BFAFD1D-08E1-B846-8B0E-3D6261029773}" type="presOf" srcId="{BDCBE03C-1F49-3B4C-94C7-FB8558225D82}" destId="{E1D48DD1-4376-8646-8440-BBD4BE023A2B}" srcOrd="0" destOrd="4" presId="urn:microsoft.com/office/officeart/2005/8/layout/vList2"/>
    <dgm:cxn modelId="{4305262B-0DB4-4BD1-822C-B44C49BEEFEC}" srcId="{6AF02FFD-4A05-4377-B027-CE92D948538C}" destId="{6313A1D4-AC21-43A9-AB22-E2AB1382008B}" srcOrd="0" destOrd="0" parTransId="{1E7F89CE-3861-429E-8F4D-3EEDBB3174FB}" sibTransId="{E84717DB-6D1E-46DB-98FD-D9AB675024D0}"/>
    <dgm:cxn modelId="{25012E30-5A70-744C-AB21-10E5CC4D8A90}" type="presOf" srcId="{A122795F-F3D2-C945-AE2E-26292EC2B01A}" destId="{E1D48DD1-4376-8646-8440-BBD4BE023A2B}" srcOrd="0" destOrd="3" presId="urn:microsoft.com/office/officeart/2005/8/layout/vList2"/>
    <dgm:cxn modelId="{F223A953-9A78-F14E-8148-9348F85527E8}" srcId="{6313A1D4-AC21-43A9-AB22-E2AB1382008B}" destId="{BDCBE03C-1F49-3B4C-94C7-FB8558225D82}" srcOrd="4" destOrd="0" parTransId="{38CEAFA6-E399-E44D-8A2C-F2479D08ADDF}" sibTransId="{0A1249AD-1DBD-D34B-9503-B94AEA671BE8}"/>
    <dgm:cxn modelId="{39D96C6A-2DC4-9B45-98BB-2455B60C3592}" type="presOf" srcId="{49871E2E-9634-458F-9D89-9176BC3B1C22}" destId="{E1D48DD1-4376-8646-8440-BBD4BE023A2B}" srcOrd="0" destOrd="0" presId="urn:microsoft.com/office/officeart/2005/8/layout/vList2"/>
    <dgm:cxn modelId="{2A3C9F6E-D59C-5F40-B559-CCA3FA1D3328}" type="presOf" srcId="{6AF02FFD-4A05-4377-B027-CE92D948538C}" destId="{708A7A8E-B179-FD45-8ADA-A459DB1CF7FA}" srcOrd="0" destOrd="0" presId="urn:microsoft.com/office/officeart/2005/8/layout/vList2"/>
    <dgm:cxn modelId="{FF50B280-EF2A-4648-8097-48CFDCEC8A6B}" srcId="{6313A1D4-AC21-43A9-AB22-E2AB1382008B}" destId="{8E9BC7DC-5003-AD46-891D-3D75DDC7A8F2}" srcOrd="2" destOrd="0" parTransId="{0753D800-ED38-C74D-8071-978DB705A17A}" sibTransId="{A77D281B-3C0A-174E-BF0F-2FF5E868E2E1}"/>
    <dgm:cxn modelId="{18440685-6208-9743-9086-8116A297C249}" type="presOf" srcId="{6313A1D4-AC21-43A9-AB22-E2AB1382008B}" destId="{AAAA1B08-C080-9045-8A27-BE7941D44C26}" srcOrd="0" destOrd="0" presId="urn:microsoft.com/office/officeart/2005/8/layout/vList2"/>
    <dgm:cxn modelId="{750A268F-D80E-C348-ADD3-B57B7B52F2C9}" srcId="{6313A1D4-AC21-43A9-AB22-E2AB1382008B}" destId="{552365BB-91E0-5F4A-9596-35F63FE80DBA}" srcOrd="1" destOrd="0" parTransId="{EA274E92-0767-4C41-8E48-E16CD8D25B3D}" sibTransId="{E3EC51CE-D33A-B64F-B3BB-35899A1F7BF6}"/>
    <dgm:cxn modelId="{3C91A5B6-598A-1E40-8B78-D611A28F9031}" srcId="{6313A1D4-AC21-43A9-AB22-E2AB1382008B}" destId="{A122795F-F3D2-C945-AE2E-26292EC2B01A}" srcOrd="3" destOrd="0" parTransId="{FAE674F8-13F2-4745-B547-7ED5D0ABDFBF}" sibTransId="{64CCDD7A-A53F-9D43-9F64-61C0673ACCE6}"/>
    <dgm:cxn modelId="{60CBAEBD-3C09-8347-B070-FC09E93678D3}" type="presOf" srcId="{8E9BC7DC-5003-AD46-891D-3D75DDC7A8F2}" destId="{E1D48DD1-4376-8646-8440-BBD4BE023A2B}" srcOrd="0" destOrd="2" presId="urn:microsoft.com/office/officeart/2005/8/layout/vList2"/>
    <dgm:cxn modelId="{33F29DC0-730E-4DB2-BCEE-09C7BB2A967D}" srcId="{6313A1D4-AC21-43A9-AB22-E2AB1382008B}" destId="{49871E2E-9634-458F-9D89-9176BC3B1C22}" srcOrd="0" destOrd="0" parTransId="{445FBB25-BD90-46EC-9495-169BCDA1342B}" sibTransId="{8EE6033C-CFC7-4799-ADAF-7F21F36F381A}"/>
    <dgm:cxn modelId="{B9B00C52-44E0-8C47-BBC1-99F165E5049F}" type="presParOf" srcId="{708A7A8E-B179-FD45-8ADA-A459DB1CF7FA}" destId="{AAAA1B08-C080-9045-8A27-BE7941D44C26}" srcOrd="0" destOrd="0" presId="urn:microsoft.com/office/officeart/2005/8/layout/vList2"/>
    <dgm:cxn modelId="{508D8226-DA67-394D-AB89-F395B64E71A8}" type="presParOf" srcId="{708A7A8E-B179-FD45-8ADA-A459DB1CF7FA}" destId="{E1D48DD1-4376-8646-8440-BBD4BE023A2B}"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5CD27F1-ACA0-4F88-97FA-DE4CECDA7093}" type="doc">
      <dgm:prSet loTypeId="urn:microsoft.com/office/officeart/2005/8/layout/vList2" loCatId="list" qsTypeId="urn:microsoft.com/office/officeart/2005/8/quickstyle/simple1" qsCatId="simple" csTypeId="urn:microsoft.com/office/officeart/2005/8/colors/accent4_2" csCatId="accent4"/>
      <dgm:spPr/>
      <dgm:t>
        <a:bodyPr/>
        <a:lstStyle/>
        <a:p>
          <a:endParaRPr lang="en-US"/>
        </a:p>
      </dgm:t>
    </dgm:pt>
    <dgm:pt modelId="{061D25B2-0D85-4042-8804-E6940E772E7E}">
      <dgm:prSet/>
      <dgm:spPr/>
      <dgm:t>
        <a:bodyPr/>
        <a:lstStyle/>
        <a:p>
          <a:r>
            <a:rPr lang="en-US" b="1" i="0"/>
            <a:t>Applications:</a:t>
          </a:r>
          <a:endParaRPr lang="en-US"/>
        </a:p>
      </dgm:t>
    </dgm:pt>
    <dgm:pt modelId="{03AF3048-D544-409E-9BCC-C85659FACE99}" type="parTrans" cxnId="{6653A43A-22B3-4180-8598-A8A0ED714D01}">
      <dgm:prSet/>
      <dgm:spPr/>
      <dgm:t>
        <a:bodyPr/>
        <a:lstStyle/>
        <a:p>
          <a:endParaRPr lang="en-US"/>
        </a:p>
      </dgm:t>
    </dgm:pt>
    <dgm:pt modelId="{C89D3B79-89C4-440C-9C30-E1C874124D0A}" type="sibTrans" cxnId="{6653A43A-22B3-4180-8598-A8A0ED714D01}">
      <dgm:prSet/>
      <dgm:spPr/>
      <dgm:t>
        <a:bodyPr/>
        <a:lstStyle/>
        <a:p>
          <a:endParaRPr lang="en-US"/>
        </a:p>
      </dgm:t>
    </dgm:pt>
    <dgm:pt modelId="{904CF6FC-2394-48EB-A2DD-FC914425AFDF}">
      <dgm:prSet/>
      <dgm:spPr/>
      <dgm:t>
        <a:bodyPr/>
        <a:lstStyle/>
        <a:p>
          <a:r>
            <a:rPr lang="en-US" b="1" i="0">
              <a:solidFill>
                <a:schemeClr val="accent4">
                  <a:lumMod val="50000"/>
                </a:schemeClr>
              </a:solidFill>
            </a:rPr>
            <a:t>Question Answering:</a:t>
          </a:r>
          <a:endParaRPr lang="en-US">
            <a:solidFill>
              <a:schemeClr val="accent4">
                <a:lumMod val="50000"/>
              </a:schemeClr>
            </a:solidFill>
          </a:endParaRPr>
        </a:p>
      </dgm:t>
    </dgm:pt>
    <dgm:pt modelId="{BD743D96-0CB8-41E6-A34F-084C0D3098CD}" type="parTrans" cxnId="{A57B8070-67FD-47A6-B8E6-5A6DE45A71BD}">
      <dgm:prSet/>
      <dgm:spPr/>
      <dgm:t>
        <a:bodyPr/>
        <a:lstStyle/>
        <a:p>
          <a:endParaRPr lang="en-US"/>
        </a:p>
      </dgm:t>
    </dgm:pt>
    <dgm:pt modelId="{1901729B-28C5-4A59-8E22-E2D1D4C8F560}" type="sibTrans" cxnId="{A57B8070-67FD-47A6-B8E6-5A6DE45A71BD}">
      <dgm:prSet/>
      <dgm:spPr/>
      <dgm:t>
        <a:bodyPr/>
        <a:lstStyle/>
        <a:p>
          <a:endParaRPr lang="en-US"/>
        </a:p>
      </dgm:t>
    </dgm:pt>
    <dgm:pt modelId="{8D533166-36AE-4310-86EC-1DBD12459190}">
      <dgm:prSet/>
      <dgm:spPr/>
      <dgm:t>
        <a:bodyPr/>
        <a:lstStyle/>
        <a:p>
          <a:r>
            <a:rPr lang="en-US" b="1" i="0">
              <a:solidFill>
                <a:schemeClr val="accent4">
                  <a:lumMod val="50000"/>
                </a:schemeClr>
              </a:solidFill>
            </a:rPr>
            <a:t>Task:</a:t>
          </a:r>
          <a:r>
            <a:rPr lang="en-US" b="0" i="0">
              <a:solidFill>
                <a:schemeClr val="accent4">
                  <a:lumMod val="50000"/>
                </a:schemeClr>
              </a:solidFill>
            </a:rPr>
            <a:t> Provide detailed answers using retrieved documents.</a:t>
          </a:r>
          <a:endParaRPr lang="en-US">
            <a:solidFill>
              <a:schemeClr val="accent4">
                <a:lumMod val="50000"/>
              </a:schemeClr>
            </a:solidFill>
          </a:endParaRPr>
        </a:p>
      </dgm:t>
    </dgm:pt>
    <dgm:pt modelId="{C72F959F-FA69-48EF-A212-D06D18234886}" type="parTrans" cxnId="{60F2B9A4-05BD-42A3-8152-5A1D69CAADB1}">
      <dgm:prSet/>
      <dgm:spPr/>
      <dgm:t>
        <a:bodyPr/>
        <a:lstStyle/>
        <a:p>
          <a:endParaRPr lang="en-US"/>
        </a:p>
      </dgm:t>
    </dgm:pt>
    <dgm:pt modelId="{AD093C0F-BDF7-41ED-A0AE-7E979E122877}" type="sibTrans" cxnId="{60F2B9A4-05BD-42A3-8152-5A1D69CAADB1}">
      <dgm:prSet/>
      <dgm:spPr/>
      <dgm:t>
        <a:bodyPr/>
        <a:lstStyle/>
        <a:p>
          <a:endParaRPr lang="en-US"/>
        </a:p>
      </dgm:t>
    </dgm:pt>
    <dgm:pt modelId="{940B6359-61CD-48D1-8A5E-65DB1A9012E1}">
      <dgm:prSet/>
      <dgm:spPr/>
      <dgm:t>
        <a:bodyPr/>
        <a:lstStyle/>
        <a:p>
          <a:r>
            <a:rPr lang="en-US" b="1" i="0">
              <a:solidFill>
                <a:schemeClr val="accent4">
                  <a:lumMod val="50000"/>
                </a:schemeClr>
              </a:solidFill>
            </a:rPr>
            <a:t>Example:</a:t>
          </a:r>
          <a:r>
            <a:rPr lang="en-US" b="0" i="0">
              <a:solidFill>
                <a:schemeClr val="accent4">
                  <a:lumMod val="50000"/>
                </a:schemeClr>
              </a:solidFill>
            </a:rPr>
            <a:t> Summarizing the latest advancements in quantum computing.</a:t>
          </a:r>
          <a:endParaRPr lang="en-US">
            <a:solidFill>
              <a:schemeClr val="accent4">
                <a:lumMod val="50000"/>
              </a:schemeClr>
            </a:solidFill>
          </a:endParaRPr>
        </a:p>
      </dgm:t>
    </dgm:pt>
    <dgm:pt modelId="{F9A831A3-3CAB-449A-9914-3E60F83765C3}" type="parTrans" cxnId="{54AE6E7D-C9E3-463D-8962-0290D16ADED2}">
      <dgm:prSet/>
      <dgm:spPr/>
      <dgm:t>
        <a:bodyPr/>
        <a:lstStyle/>
        <a:p>
          <a:endParaRPr lang="en-US"/>
        </a:p>
      </dgm:t>
    </dgm:pt>
    <dgm:pt modelId="{74E268D4-81BA-46B5-BC55-F34AB0B7CAA1}" type="sibTrans" cxnId="{54AE6E7D-C9E3-463D-8962-0290D16ADED2}">
      <dgm:prSet/>
      <dgm:spPr/>
      <dgm:t>
        <a:bodyPr/>
        <a:lstStyle/>
        <a:p>
          <a:endParaRPr lang="en-US"/>
        </a:p>
      </dgm:t>
    </dgm:pt>
    <dgm:pt modelId="{E395B2D6-D14A-418A-AA75-B3AA377DFC4B}">
      <dgm:prSet/>
      <dgm:spPr/>
      <dgm:t>
        <a:bodyPr/>
        <a:lstStyle/>
        <a:p>
          <a:r>
            <a:rPr lang="en-US" b="1" i="0">
              <a:solidFill>
                <a:schemeClr val="accent4">
                  <a:lumMod val="50000"/>
                </a:schemeClr>
              </a:solidFill>
            </a:rPr>
            <a:t>Content Generation:</a:t>
          </a:r>
          <a:endParaRPr lang="en-US">
            <a:solidFill>
              <a:schemeClr val="accent4">
                <a:lumMod val="50000"/>
              </a:schemeClr>
            </a:solidFill>
          </a:endParaRPr>
        </a:p>
      </dgm:t>
    </dgm:pt>
    <dgm:pt modelId="{1C29460F-3C2C-4F3B-9CBB-A26212209B87}" type="parTrans" cxnId="{F94EF992-BC28-40B4-9BD0-9975EAAC7FAD}">
      <dgm:prSet/>
      <dgm:spPr/>
      <dgm:t>
        <a:bodyPr/>
        <a:lstStyle/>
        <a:p>
          <a:endParaRPr lang="en-US"/>
        </a:p>
      </dgm:t>
    </dgm:pt>
    <dgm:pt modelId="{3E58D68E-F024-4020-B5C8-CF8C45B8613F}" type="sibTrans" cxnId="{F94EF992-BC28-40B4-9BD0-9975EAAC7FAD}">
      <dgm:prSet/>
      <dgm:spPr/>
      <dgm:t>
        <a:bodyPr/>
        <a:lstStyle/>
        <a:p>
          <a:endParaRPr lang="en-US"/>
        </a:p>
      </dgm:t>
    </dgm:pt>
    <dgm:pt modelId="{2925FF33-96BB-43CA-AE88-DBD1359D3F00}">
      <dgm:prSet/>
      <dgm:spPr/>
      <dgm:t>
        <a:bodyPr/>
        <a:lstStyle/>
        <a:p>
          <a:r>
            <a:rPr lang="en-US" b="1" i="0">
              <a:solidFill>
                <a:schemeClr val="accent4">
                  <a:lumMod val="50000"/>
                </a:schemeClr>
              </a:solidFill>
            </a:rPr>
            <a:t>Task:</a:t>
          </a:r>
          <a:r>
            <a:rPr lang="en-US" b="0" i="0">
              <a:solidFill>
                <a:schemeClr val="accent4">
                  <a:lumMod val="50000"/>
                </a:schemeClr>
              </a:solidFill>
            </a:rPr>
            <a:t> Generate informed articles or reports.</a:t>
          </a:r>
          <a:endParaRPr lang="en-US">
            <a:solidFill>
              <a:schemeClr val="accent4">
                <a:lumMod val="50000"/>
              </a:schemeClr>
            </a:solidFill>
          </a:endParaRPr>
        </a:p>
      </dgm:t>
    </dgm:pt>
    <dgm:pt modelId="{2A431FCD-1B8C-40A5-B2D7-267F6EDDDD57}" type="parTrans" cxnId="{EC61D2CE-8E17-4108-B7BE-CBCCD444B1ED}">
      <dgm:prSet/>
      <dgm:spPr/>
      <dgm:t>
        <a:bodyPr/>
        <a:lstStyle/>
        <a:p>
          <a:endParaRPr lang="en-US"/>
        </a:p>
      </dgm:t>
    </dgm:pt>
    <dgm:pt modelId="{575746FC-C766-43C8-873F-5D5ADFF19DDC}" type="sibTrans" cxnId="{EC61D2CE-8E17-4108-B7BE-CBCCD444B1ED}">
      <dgm:prSet/>
      <dgm:spPr/>
      <dgm:t>
        <a:bodyPr/>
        <a:lstStyle/>
        <a:p>
          <a:endParaRPr lang="en-US"/>
        </a:p>
      </dgm:t>
    </dgm:pt>
    <dgm:pt modelId="{C9865864-DD31-4BAB-ABD9-1DCE80C64B7A}">
      <dgm:prSet/>
      <dgm:spPr/>
      <dgm:t>
        <a:bodyPr/>
        <a:lstStyle/>
        <a:p>
          <a:r>
            <a:rPr lang="en-US" b="1" i="0">
              <a:solidFill>
                <a:schemeClr val="accent4">
                  <a:lumMod val="50000"/>
                </a:schemeClr>
              </a:solidFill>
            </a:rPr>
            <a:t>Example:</a:t>
          </a:r>
          <a:r>
            <a:rPr lang="en-US" b="0" i="0">
              <a:solidFill>
                <a:schemeClr val="accent4">
                  <a:lumMod val="50000"/>
                </a:schemeClr>
              </a:solidFill>
            </a:rPr>
            <a:t> Creating a report on climate change's impact on global agriculture.</a:t>
          </a:r>
          <a:endParaRPr lang="en-US">
            <a:solidFill>
              <a:schemeClr val="accent4">
                <a:lumMod val="50000"/>
              </a:schemeClr>
            </a:solidFill>
          </a:endParaRPr>
        </a:p>
      </dgm:t>
    </dgm:pt>
    <dgm:pt modelId="{E4DA7F4C-DF45-440F-B25C-BC909970EF20}" type="parTrans" cxnId="{8710EC34-031E-47D5-97A8-15E524D9A6E0}">
      <dgm:prSet/>
      <dgm:spPr/>
      <dgm:t>
        <a:bodyPr/>
        <a:lstStyle/>
        <a:p>
          <a:endParaRPr lang="en-US"/>
        </a:p>
      </dgm:t>
    </dgm:pt>
    <dgm:pt modelId="{195DECB4-7123-445C-B3E8-7150DE456968}" type="sibTrans" cxnId="{8710EC34-031E-47D5-97A8-15E524D9A6E0}">
      <dgm:prSet/>
      <dgm:spPr/>
      <dgm:t>
        <a:bodyPr/>
        <a:lstStyle/>
        <a:p>
          <a:endParaRPr lang="en-US"/>
        </a:p>
      </dgm:t>
    </dgm:pt>
    <dgm:pt modelId="{2B7CBB4D-CD16-499B-A081-15C68013D98E}">
      <dgm:prSet/>
      <dgm:spPr/>
      <dgm:t>
        <a:bodyPr/>
        <a:lstStyle/>
        <a:p>
          <a:r>
            <a:rPr lang="en-US" b="1" i="0">
              <a:solidFill>
                <a:schemeClr val="accent4">
                  <a:lumMod val="50000"/>
                </a:schemeClr>
              </a:solidFill>
            </a:rPr>
            <a:t>Customer Support:</a:t>
          </a:r>
          <a:endParaRPr lang="en-US">
            <a:solidFill>
              <a:schemeClr val="accent4">
                <a:lumMod val="50000"/>
              </a:schemeClr>
            </a:solidFill>
          </a:endParaRPr>
        </a:p>
      </dgm:t>
    </dgm:pt>
    <dgm:pt modelId="{4B9A1189-2433-4FDA-BADB-A990AD4CFA0A}" type="parTrans" cxnId="{6E6AB2F9-E88D-4885-A113-D8361FB97FDC}">
      <dgm:prSet/>
      <dgm:spPr/>
      <dgm:t>
        <a:bodyPr/>
        <a:lstStyle/>
        <a:p>
          <a:endParaRPr lang="en-US"/>
        </a:p>
      </dgm:t>
    </dgm:pt>
    <dgm:pt modelId="{43A85EB3-E50D-4E86-A126-31DCE27F52BD}" type="sibTrans" cxnId="{6E6AB2F9-E88D-4885-A113-D8361FB97FDC}">
      <dgm:prSet/>
      <dgm:spPr/>
      <dgm:t>
        <a:bodyPr/>
        <a:lstStyle/>
        <a:p>
          <a:endParaRPr lang="en-US"/>
        </a:p>
      </dgm:t>
    </dgm:pt>
    <dgm:pt modelId="{C8956653-2CE6-48E4-B177-A5E715C047FF}">
      <dgm:prSet/>
      <dgm:spPr/>
      <dgm:t>
        <a:bodyPr/>
        <a:lstStyle/>
        <a:p>
          <a:r>
            <a:rPr lang="en-US" b="1" i="0" dirty="0">
              <a:solidFill>
                <a:schemeClr val="accent4">
                  <a:lumMod val="50000"/>
                </a:schemeClr>
              </a:solidFill>
            </a:rPr>
            <a:t>Task:</a:t>
          </a:r>
          <a:r>
            <a:rPr lang="en-US" b="0" i="0" dirty="0">
              <a:solidFill>
                <a:schemeClr val="accent4">
                  <a:lumMod val="50000"/>
                </a:schemeClr>
              </a:solidFill>
            </a:rPr>
            <a:t> Respond to customer inquiries accurately.</a:t>
          </a:r>
          <a:endParaRPr lang="en-US" dirty="0">
            <a:solidFill>
              <a:schemeClr val="accent4">
                <a:lumMod val="50000"/>
              </a:schemeClr>
            </a:solidFill>
          </a:endParaRPr>
        </a:p>
      </dgm:t>
    </dgm:pt>
    <dgm:pt modelId="{250B80F9-ABA0-4F88-8E9A-59CFD9101D6B}" type="parTrans" cxnId="{45F78B4D-4290-4FCF-B919-8024391F33E5}">
      <dgm:prSet/>
      <dgm:spPr/>
      <dgm:t>
        <a:bodyPr/>
        <a:lstStyle/>
        <a:p>
          <a:endParaRPr lang="en-US"/>
        </a:p>
      </dgm:t>
    </dgm:pt>
    <dgm:pt modelId="{B860DC6C-CE1C-48B3-98B3-2E9609B5AFAD}" type="sibTrans" cxnId="{45F78B4D-4290-4FCF-B919-8024391F33E5}">
      <dgm:prSet/>
      <dgm:spPr/>
      <dgm:t>
        <a:bodyPr/>
        <a:lstStyle/>
        <a:p>
          <a:endParaRPr lang="en-US"/>
        </a:p>
      </dgm:t>
    </dgm:pt>
    <dgm:pt modelId="{78CE671F-92BD-42F0-BDCB-DB8E74812CEB}">
      <dgm:prSet/>
      <dgm:spPr/>
      <dgm:t>
        <a:bodyPr/>
        <a:lstStyle/>
        <a:p>
          <a:r>
            <a:rPr lang="en-US" b="1" i="0">
              <a:solidFill>
                <a:schemeClr val="accent4">
                  <a:lumMod val="50000"/>
                </a:schemeClr>
              </a:solidFill>
            </a:rPr>
            <a:t>Example:</a:t>
          </a:r>
          <a:r>
            <a:rPr lang="en-US" b="0" i="0">
              <a:solidFill>
                <a:schemeClr val="accent4">
                  <a:lumMod val="50000"/>
                </a:schemeClr>
              </a:solidFill>
            </a:rPr>
            <a:t> Troubleshooting software issues using relevant help articles.</a:t>
          </a:r>
          <a:endParaRPr lang="en-US">
            <a:solidFill>
              <a:schemeClr val="accent4">
                <a:lumMod val="50000"/>
              </a:schemeClr>
            </a:solidFill>
          </a:endParaRPr>
        </a:p>
      </dgm:t>
    </dgm:pt>
    <dgm:pt modelId="{DE08C357-BC39-472C-B511-782B588C5137}" type="parTrans" cxnId="{BFC68941-0541-4845-9AC4-C84324D8FD22}">
      <dgm:prSet/>
      <dgm:spPr/>
      <dgm:t>
        <a:bodyPr/>
        <a:lstStyle/>
        <a:p>
          <a:endParaRPr lang="en-US"/>
        </a:p>
      </dgm:t>
    </dgm:pt>
    <dgm:pt modelId="{0C161186-4540-4FCB-AFEB-ADBB5D953F98}" type="sibTrans" cxnId="{BFC68941-0541-4845-9AC4-C84324D8FD22}">
      <dgm:prSet/>
      <dgm:spPr/>
      <dgm:t>
        <a:bodyPr/>
        <a:lstStyle/>
        <a:p>
          <a:endParaRPr lang="en-US"/>
        </a:p>
      </dgm:t>
    </dgm:pt>
    <dgm:pt modelId="{ADC0DD02-EEAA-477D-A14D-38AAEFB1B16A}">
      <dgm:prSet/>
      <dgm:spPr/>
      <dgm:t>
        <a:bodyPr/>
        <a:lstStyle/>
        <a:p>
          <a:r>
            <a:rPr lang="en-US" b="1" i="0">
              <a:solidFill>
                <a:schemeClr val="accent4">
                  <a:lumMod val="50000"/>
                </a:schemeClr>
              </a:solidFill>
            </a:rPr>
            <a:t>Research Assistance:</a:t>
          </a:r>
          <a:endParaRPr lang="en-US">
            <a:solidFill>
              <a:schemeClr val="accent4">
                <a:lumMod val="50000"/>
              </a:schemeClr>
            </a:solidFill>
          </a:endParaRPr>
        </a:p>
      </dgm:t>
    </dgm:pt>
    <dgm:pt modelId="{9F55E873-70B6-4194-9751-D0A4A7DB6249}" type="parTrans" cxnId="{A53010FB-BE82-48FD-98DD-820FFFA54AAC}">
      <dgm:prSet/>
      <dgm:spPr/>
      <dgm:t>
        <a:bodyPr/>
        <a:lstStyle/>
        <a:p>
          <a:endParaRPr lang="en-US"/>
        </a:p>
      </dgm:t>
    </dgm:pt>
    <dgm:pt modelId="{4FD7BF18-198D-4A82-9730-937DF896DB74}" type="sibTrans" cxnId="{A53010FB-BE82-48FD-98DD-820FFFA54AAC}">
      <dgm:prSet/>
      <dgm:spPr/>
      <dgm:t>
        <a:bodyPr/>
        <a:lstStyle/>
        <a:p>
          <a:endParaRPr lang="en-US"/>
        </a:p>
      </dgm:t>
    </dgm:pt>
    <dgm:pt modelId="{4C416AA0-169F-44E5-83BD-0C7B09ABB7C6}">
      <dgm:prSet/>
      <dgm:spPr/>
      <dgm:t>
        <a:bodyPr/>
        <a:lstStyle/>
        <a:p>
          <a:r>
            <a:rPr lang="en-US" b="1" i="0">
              <a:solidFill>
                <a:schemeClr val="accent4">
                  <a:lumMod val="50000"/>
                </a:schemeClr>
              </a:solidFill>
            </a:rPr>
            <a:t>Task:</a:t>
          </a:r>
          <a:r>
            <a:rPr lang="en-US" b="0" i="0">
              <a:solidFill>
                <a:schemeClr val="accent4">
                  <a:lumMod val="50000"/>
                </a:schemeClr>
              </a:solidFill>
            </a:rPr>
            <a:t> Summarize complex topics for researchers.</a:t>
          </a:r>
          <a:endParaRPr lang="en-US">
            <a:solidFill>
              <a:schemeClr val="accent4">
                <a:lumMod val="50000"/>
              </a:schemeClr>
            </a:solidFill>
          </a:endParaRPr>
        </a:p>
      </dgm:t>
    </dgm:pt>
    <dgm:pt modelId="{60756037-0275-4682-866B-8D0171ED70CB}" type="parTrans" cxnId="{FC793FDE-7A07-441B-B61C-E89ED052A83B}">
      <dgm:prSet/>
      <dgm:spPr/>
      <dgm:t>
        <a:bodyPr/>
        <a:lstStyle/>
        <a:p>
          <a:endParaRPr lang="en-US"/>
        </a:p>
      </dgm:t>
    </dgm:pt>
    <dgm:pt modelId="{C86E0C85-75E7-4E7D-8FD0-DC5978E8A3A5}" type="sibTrans" cxnId="{FC793FDE-7A07-441B-B61C-E89ED052A83B}">
      <dgm:prSet/>
      <dgm:spPr/>
      <dgm:t>
        <a:bodyPr/>
        <a:lstStyle/>
        <a:p>
          <a:endParaRPr lang="en-US"/>
        </a:p>
      </dgm:t>
    </dgm:pt>
    <dgm:pt modelId="{5959E12B-309E-42FE-BA4B-2FBBF596EE45}">
      <dgm:prSet/>
      <dgm:spPr/>
      <dgm:t>
        <a:bodyPr/>
        <a:lstStyle/>
        <a:p>
          <a:r>
            <a:rPr lang="en-US" b="1" i="0" dirty="0">
              <a:solidFill>
                <a:schemeClr val="accent4">
                  <a:lumMod val="50000"/>
                </a:schemeClr>
              </a:solidFill>
            </a:rPr>
            <a:t>Example:</a:t>
          </a:r>
          <a:r>
            <a:rPr lang="en-US" b="0" i="0" dirty="0">
              <a:solidFill>
                <a:schemeClr val="accent4">
                  <a:lumMod val="50000"/>
                </a:schemeClr>
              </a:solidFill>
            </a:rPr>
            <a:t> Analyzing studies on the economic impacts of artificial intelligence.</a:t>
          </a:r>
          <a:endParaRPr lang="en-US" dirty="0">
            <a:solidFill>
              <a:schemeClr val="accent4">
                <a:lumMod val="50000"/>
              </a:schemeClr>
            </a:solidFill>
          </a:endParaRPr>
        </a:p>
      </dgm:t>
    </dgm:pt>
    <dgm:pt modelId="{103D4D7D-A7DC-4449-A35A-1B4E1CED180F}" type="parTrans" cxnId="{0BE8540E-8E42-44AC-99F9-80C64928CD0D}">
      <dgm:prSet/>
      <dgm:spPr/>
      <dgm:t>
        <a:bodyPr/>
        <a:lstStyle/>
        <a:p>
          <a:endParaRPr lang="en-US"/>
        </a:p>
      </dgm:t>
    </dgm:pt>
    <dgm:pt modelId="{095ABAFC-2E35-4AEC-AB25-3D4E7CFCFAAB}" type="sibTrans" cxnId="{0BE8540E-8E42-44AC-99F9-80C64928CD0D}">
      <dgm:prSet/>
      <dgm:spPr/>
      <dgm:t>
        <a:bodyPr/>
        <a:lstStyle/>
        <a:p>
          <a:endParaRPr lang="en-US"/>
        </a:p>
      </dgm:t>
    </dgm:pt>
    <dgm:pt modelId="{801C3526-AD0E-A944-AA74-82034386F3D1}" type="pres">
      <dgm:prSet presAssocID="{65CD27F1-ACA0-4F88-97FA-DE4CECDA7093}" presName="linear" presStyleCnt="0">
        <dgm:presLayoutVars>
          <dgm:animLvl val="lvl"/>
          <dgm:resizeHandles val="exact"/>
        </dgm:presLayoutVars>
      </dgm:prSet>
      <dgm:spPr/>
    </dgm:pt>
    <dgm:pt modelId="{2B7CA64B-0979-DF4A-B55C-A524C77466CC}" type="pres">
      <dgm:prSet presAssocID="{061D25B2-0D85-4042-8804-E6940E772E7E}" presName="parentText" presStyleLbl="node1" presStyleIdx="0" presStyleCnt="1">
        <dgm:presLayoutVars>
          <dgm:chMax val="0"/>
          <dgm:bulletEnabled val="1"/>
        </dgm:presLayoutVars>
      </dgm:prSet>
      <dgm:spPr/>
    </dgm:pt>
    <dgm:pt modelId="{7D87EA68-2AF1-3E43-832D-A340F392A68B}" type="pres">
      <dgm:prSet presAssocID="{061D25B2-0D85-4042-8804-E6940E772E7E}" presName="childText" presStyleLbl="revTx" presStyleIdx="0" presStyleCnt="1">
        <dgm:presLayoutVars>
          <dgm:bulletEnabled val="1"/>
        </dgm:presLayoutVars>
      </dgm:prSet>
      <dgm:spPr/>
    </dgm:pt>
  </dgm:ptLst>
  <dgm:cxnLst>
    <dgm:cxn modelId="{0BE8540E-8E42-44AC-99F9-80C64928CD0D}" srcId="{ADC0DD02-EEAA-477D-A14D-38AAEFB1B16A}" destId="{5959E12B-309E-42FE-BA4B-2FBBF596EE45}" srcOrd="1" destOrd="0" parTransId="{103D4D7D-A7DC-4449-A35A-1B4E1CED180F}" sibTransId="{095ABAFC-2E35-4AEC-AB25-3D4E7CFCFAAB}"/>
    <dgm:cxn modelId="{FE0C0115-5823-7443-BFC6-41BA489506F2}" type="presOf" srcId="{940B6359-61CD-48D1-8A5E-65DB1A9012E1}" destId="{7D87EA68-2AF1-3E43-832D-A340F392A68B}" srcOrd="0" destOrd="2" presId="urn:microsoft.com/office/officeart/2005/8/layout/vList2"/>
    <dgm:cxn modelId="{8710EC34-031E-47D5-97A8-15E524D9A6E0}" srcId="{E395B2D6-D14A-418A-AA75-B3AA377DFC4B}" destId="{C9865864-DD31-4BAB-ABD9-1DCE80C64B7A}" srcOrd="1" destOrd="0" parTransId="{E4DA7F4C-DF45-440F-B25C-BC909970EF20}" sibTransId="{195DECB4-7123-445C-B3E8-7150DE456968}"/>
    <dgm:cxn modelId="{6653A43A-22B3-4180-8598-A8A0ED714D01}" srcId="{65CD27F1-ACA0-4F88-97FA-DE4CECDA7093}" destId="{061D25B2-0D85-4042-8804-E6940E772E7E}" srcOrd="0" destOrd="0" parTransId="{03AF3048-D544-409E-9BCC-C85659FACE99}" sibTransId="{C89D3B79-89C4-440C-9C30-E1C874124D0A}"/>
    <dgm:cxn modelId="{2C0C7040-FB01-F64C-82E3-6F0B7E2DCA40}" type="presOf" srcId="{65CD27F1-ACA0-4F88-97FA-DE4CECDA7093}" destId="{801C3526-AD0E-A944-AA74-82034386F3D1}" srcOrd="0" destOrd="0" presId="urn:microsoft.com/office/officeart/2005/8/layout/vList2"/>
    <dgm:cxn modelId="{BFC68941-0541-4845-9AC4-C84324D8FD22}" srcId="{2B7CBB4D-CD16-499B-A081-15C68013D98E}" destId="{78CE671F-92BD-42F0-BDCB-DB8E74812CEB}" srcOrd="1" destOrd="0" parTransId="{DE08C357-BC39-472C-B511-782B588C5137}" sibTransId="{0C161186-4540-4FCB-AFEB-ADBB5D953F98}"/>
    <dgm:cxn modelId="{8E4A7848-4EDF-D448-9C63-C9780784E400}" type="presOf" srcId="{78CE671F-92BD-42F0-BDCB-DB8E74812CEB}" destId="{7D87EA68-2AF1-3E43-832D-A340F392A68B}" srcOrd="0" destOrd="8" presId="urn:microsoft.com/office/officeart/2005/8/layout/vList2"/>
    <dgm:cxn modelId="{45F78B4D-4290-4FCF-B919-8024391F33E5}" srcId="{2B7CBB4D-CD16-499B-A081-15C68013D98E}" destId="{C8956653-2CE6-48E4-B177-A5E715C047FF}" srcOrd="0" destOrd="0" parTransId="{250B80F9-ABA0-4F88-8E9A-59CFD9101D6B}" sibTransId="{B860DC6C-CE1C-48B3-98B3-2E9609B5AFAD}"/>
    <dgm:cxn modelId="{066AF451-DB63-B947-806D-58FCC0C5224D}" type="presOf" srcId="{061D25B2-0D85-4042-8804-E6940E772E7E}" destId="{2B7CA64B-0979-DF4A-B55C-A524C77466CC}" srcOrd="0" destOrd="0" presId="urn:microsoft.com/office/officeart/2005/8/layout/vList2"/>
    <dgm:cxn modelId="{A57B8070-67FD-47A6-B8E6-5A6DE45A71BD}" srcId="{061D25B2-0D85-4042-8804-E6940E772E7E}" destId="{904CF6FC-2394-48EB-A2DD-FC914425AFDF}" srcOrd="0" destOrd="0" parTransId="{BD743D96-0CB8-41E6-A34F-084C0D3098CD}" sibTransId="{1901729B-28C5-4A59-8E22-E2D1D4C8F560}"/>
    <dgm:cxn modelId="{218C8E70-4374-A54B-A419-093D7B5B4B5A}" type="presOf" srcId="{4C416AA0-169F-44E5-83BD-0C7B09ABB7C6}" destId="{7D87EA68-2AF1-3E43-832D-A340F392A68B}" srcOrd="0" destOrd="10" presId="urn:microsoft.com/office/officeart/2005/8/layout/vList2"/>
    <dgm:cxn modelId="{48C35B77-A40B-7147-9A6B-90C6B65E6EC8}" type="presOf" srcId="{C9865864-DD31-4BAB-ABD9-1DCE80C64B7A}" destId="{7D87EA68-2AF1-3E43-832D-A340F392A68B}" srcOrd="0" destOrd="5" presId="urn:microsoft.com/office/officeart/2005/8/layout/vList2"/>
    <dgm:cxn modelId="{54AE6E7D-C9E3-463D-8962-0290D16ADED2}" srcId="{904CF6FC-2394-48EB-A2DD-FC914425AFDF}" destId="{940B6359-61CD-48D1-8A5E-65DB1A9012E1}" srcOrd="1" destOrd="0" parTransId="{F9A831A3-3CAB-449A-9914-3E60F83765C3}" sibTransId="{74E268D4-81BA-46B5-BC55-F34AB0B7CAA1}"/>
    <dgm:cxn modelId="{CFC4C38B-CA69-5742-A8C2-0AA30A609A8B}" type="presOf" srcId="{ADC0DD02-EEAA-477D-A14D-38AAEFB1B16A}" destId="{7D87EA68-2AF1-3E43-832D-A340F392A68B}" srcOrd="0" destOrd="9" presId="urn:microsoft.com/office/officeart/2005/8/layout/vList2"/>
    <dgm:cxn modelId="{F94EF992-BC28-40B4-9BD0-9975EAAC7FAD}" srcId="{061D25B2-0D85-4042-8804-E6940E772E7E}" destId="{E395B2D6-D14A-418A-AA75-B3AA377DFC4B}" srcOrd="1" destOrd="0" parTransId="{1C29460F-3C2C-4F3B-9CBB-A26212209B87}" sibTransId="{3E58D68E-F024-4020-B5C8-CF8C45B8613F}"/>
    <dgm:cxn modelId="{B8B02399-1FAF-734D-9568-CCEE80DEA1CE}" type="presOf" srcId="{C8956653-2CE6-48E4-B177-A5E715C047FF}" destId="{7D87EA68-2AF1-3E43-832D-A340F392A68B}" srcOrd="0" destOrd="7" presId="urn:microsoft.com/office/officeart/2005/8/layout/vList2"/>
    <dgm:cxn modelId="{60F2B9A4-05BD-42A3-8152-5A1D69CAADB1}" srcId="{904CF6FC-2394-48EB-A2DD-FC914425AFDF}" destId="{8D533166-36AE-4310-86EC-1DBD12459190}" srcOrd="0" destOrd="0" parTransId="{C72F959F-FA69-48EF-A212-D06D18234886}" sibTransId="{AD093C0F-BDF7-41ED-A0AE-7E979E122877}"/>
    <dgm:cxn modelId="{964153A6-F73F-EB4C-A1D2-16F8BFBE1B67}" type="presOf" srcId="{2925FF33-96BB-43CA-AE88-DBD1359D3F00}" destId="{7D87EA68-2AF1-3E43-832D-A340F392A68B}" srcOrd="0" destOrd="4" presId="urn:microsoft.com/office/officeart/2005/8/layout/vList2"/>
    <dgm:cxn modelId="{227CB9A9-8DC8-1D46-A4A1-875020A9CF36}" type="presOf" srcId="{904CF6FC-2394-48EB-A2DD-FC914425AFDF}" destId="{7D87EA68-2AF1-3E43-832D-A340F392A68B}" srcOrd="0" destOrd="0" presId="urn:microsoft.com/office/officeart/2005/8/layout/vList2"/>
    <dgm:cxn modelId="{86BB8CC1-9B4B-CC4A-8E63-532827E3DF0D}" type="presOf" srcId="{2B7CBB4D-CD16-499B-A081-15C68013D98E}" destId="{7D87EA68-2AF1-3E43-832D-A340F392A68B}" srcOrd="0" destOrd="6" presId="urn:microsoft.com/office/officeart/2005/8/layout/vList2"/>
    <dgm:cxn modelId="{EC61D2CE-8E17-4108-B7BE-CBCCD444B1ED}" srcId="{E395B2D6-D14A-418A-AA75-B3AA377DFC4B}" destId="{2925FF33-96BB-43CA-AE88-DBD1359D3F00}" srcOrd="0" destOrd="0" parTransId="{2A431FCD-1B8C-40A5-B2D7-267F6EDDDD57}" sibTransId="{575746FC-C766-43C8-873F-5D5ADFF19DDC}"/>
    <dgm:cxn modelId="{23989CDB-0BFD-FB4B-BAAD-2C5EB4172F4D}" type="presOf" srcId="{8D533166-36AE-4310-86EC-1DBD12459190}" destId="{7D87EA68-2AF1-3E43-832D-A340F392A68B}" srcOrd="0" destOrd="1" presId="urn:microsoft.com/office/officeart/2005/8/layout/vList2"/>
    <dgm:cxn modelId="{FC793FDE-7A07-441B-B61C-E89ED052A83B}" srcId="{ADC0DD02-EEAA-477D-A14D-38AAEFB1B16A}" destId="{4C416AA0-169F-44E5-83BD-0C7B09ABB7C6}" srcOrd="0" destOrd="0" parTransId="{60756037-0275-4682-866B-8D0171ED70CB}" sibTransId="{C86E0C85-75E7-4E7D-8FD0-DC5978E8A3A5}"/>
    <dgm:cxn modelId="{878042DE-F2BC-1145-A9DA-3B3DA7F4C4AF}" type="presOf" srcId="{E395B2D6-D14A-418A-AA75-B3AA377DFC4B}" destId="{7D87EA68-2AF1-3E43-832D-A340F392A68B}" srcOrd="0" destOrd="3" presId="urn:microsoft.com/office/officeart/2005/8/layout/vList2"/>
    <dgm:cxn modelId="{A08B47E1-67AE-0C46-AC8C-97A015BBFA24}" type="presOf" srcId="{5959E12B-309E-42FE-BA4B-2FBBF596EE45}" destId="{7D87EA68-2AF1-3E43-832D-A340F392A68B}" srcOrd="0" destOrd="11" presId="urn:microsoft.com/office/officeart/2005/8/layout/vList2"/>
    <dgm:cxn modelId="{6E6AB2F9-E88D-4885-A113-D8361FB97FDC}" srcId="{061D25B2-0D85-4042-8804-E6940E772E7E}" destId="{2B7CBB4D-CD16-499B-A081-15C68013D98E}" srcOrd="2" destOrd="0" parTransId="{4B9A1189-2433-4FDA-BADB-A990AD4CFA0A}" sibTransId="{43A85EB3-E50D-4E86-A126-31DCE27F52BD}"/>
    <dgm:cxn modelId="{A53010FB-BE82-48FD-98DD-820FFFA54AAC}" srcId="{061D25B2-0D85-4042-8804-E6940E772E7E}" destId="{ADC0DD02-EEAA-477D-A14D-38AAEFB1B16A}" srcOrd="3" destOrd="0" parTransId="{9F55E873-70B6-4194-9751-D0A4A7DB6249}" sibTransId="{4FD7BF18-198D-4A82-9730-937DF896DB74}"/>
    <dgm:cxn modelId="{BDDC001E-B15B-224D-9B0F-950A8BFB539E}" type="presParOf" srcId="{801C3526-AD0E-A944-AA74-82034386F3D1}" destId="{2B7CA64B-0979-DF4A-B55C-A524C77466CC}" srcOrd="0" destOrd="0" presId="urn:microsoft.com/office/officeart/2005/8/layout/vList2"/>
    <dgm:cxn modelId="{DCEF551E-B0CC-D545-96A9-FDFB39D6913D}" type="presParOf" srcId="{801C3526-AD0E-A944-AA74-82034386F3D1}" destId="{7D87EA68-2AF1-3E43-832D-A340F392A68B}"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CEC86FF-790F-47F5-B8A9-61A5BCA443B4}" type="doc">
      <dgm:prSet loTypeId="urn:microsoft.com/office/officeart/2005/8/layout/vList2" loCatId="list" qsTypeId="urn:microsoft.com/office/officeart/2005/8/quickstyle/simple1" qsCatId="simple" csTypeId="urn:microsoft.com/office/officeart/2005/8/colors/accent4_2" csCatId="accent4"/>
      <dgm:spPr/>
      <dgm:t>
        <a:bodyPr/>
        <a:lstStyle/>
        <a:p>
          <a:endParaRPr lang="en-US"/>
        </a:p>
      </dgm:t>
    </dgm:pt>
    <dgm:pt modelId="{E301BB94-6B48-42B5-957A-1BC4CFB0EB03}">
      <dgm:prSet/>
      <dgm:spPr/>
      <dgm:t>
        <a:bodyPr/>
        <a:lstStyle/>
        <a:p>
          <a:r>
            <a:rPr lang="en-US" b="1" i="0"/>
            <a:t>Applications:</a:t>
          </a:r>
          <a:endParaRPr lang="en-US"/>
        </a:p>
      </dgm:t>
    </dgm:pt>
    <dgm:pt modelId="{D13C5468-E4F3-4F0F-BF6A-C8055F3A60C2}" type="parTrans" cxnId="{EC4BE82F-EEA8-4EDF-8B98-E067DA7463EA}">
      <dgm:prSet/>
      <dgm:spPr/>
      <dgm:t>
        <a:bodyPr/>
        <a:lstStyle/>
        <a:p>
          <a:endParaRPr lang="en-US"/>
        </a:p>
      </dgm:t>
    </dgm:pt>
    <dgm:pt modelId="{578F71CC-937F-4139-B055-87E19D82B67E}" type="sibTrans" cxnId="{EC4BE82F-EEA8-4EDF-8B98-E067DA7463EA}">
      <dgm:prSet/>
      <dgm:spPr/>
      <dgm:t>
        <a:bodyPr/>
        <a:lstStyle/>
        <a:p>
          <a:endParaRPr lang="en-US"/>
        </a:p>
      </dgm:t>
    </dgm:pt>
    <dgm:pt modelId="{A323DE08-8143-4D44-AED5-2953B0FC5460}">
      <dgm:prSet/>
      <dgm:spPr/>
      <dgm:t>
        <a:bodyPr/>
        <a:lstStyle/>
        <a:p>
          <a:r>
            <a:rPr lang="en-US" b="1" i="0">
              <a:solidFill>
                <a:schemeClr val="accent4">
                  <a:lumMod val="50000"/>
                </a:schemeClr>
              </a:solidFill>
            </a:rPr>
            <a:t>Scientific Research:</a:t>
          </a:r>
          <a:endParaRPr lang="en-US">
            <a:solidFill>
              <a:schemeClr val="accent4">
                <a:lumMod val="50000"/>
              </a:schemeClr>
            </a:solidFill>
          </a:endParaRPr>
        </a:p>
      </dgm:t>
    </dgm:pt>
    <dgm:pt modelId="{B3B593C5-CCB4-4343-873F-18E35A8780C6}" type="parTrans" cxnId="{444811AC-4FD3-4111-AC73-161D9FFF600F}">
      <dgm:prSet/>
      <dgm:spPr/>
      <dgm:t>
        <a:bodyPr/>
        <a:lstStyle/>
        <a:p>
          <a:endParaRPr lang="en-US"/>
        </a:p>
      </dgm:t>
    </dgm:pt>
    <dgm:pt modelId="{A22435E1-4368-4792-8809-AC5E8608ABC9}" type="sibTrans" cxnId="{444811AC-4FD3-4111-AC73-161D9FFF600F}">
      <dgm:prSet/>
      <dgm:spPr/>
      <dgm:t>
        <a:bodyPr/>
        <a:lstStyle/>
        <a:p>
          <a:endParaRPr lang="en-US"/>
        </a:p>
      </dgm:t>
    </dgm:pt>
    <dgm:pt modelId="{01779EDA-9E87-4A6A-AD5E-9691F0576802}">
      <dgm:prSet/>
      <dgm:spPr/>
      <dgm:t>
        <a:bodyPr/>
        <a:lstStyle/>
        <a:p>
          <a:r>
            <a:rPr lang="en-US" b="1" i="0">
              <a:solidFill>
                <a:schemeClr val="accent4">
                  <a:lumMod val="50000"/>
                </a:schemeClr>
              </a:solidFill>
            </a:rPr>
            <a:t>Task:</a:t>
          </a:r>
          <a:r>
            <a:rPr lang="en-US" b="0" i="0">
              <a:solidFill>
                <a:schemeClr val="accent4">
                  <a:lumMod val="50000"/>
                </a:schemeClr>
              </a:solidFill>
            </a:rPr>
            <a:t> Solve complex scientific problems using simulations and data analysis.</a:t>
          </a:r>
          <a:endParaRPr lang="en-US">
            <a:solidFill>
              <a:schemeClr val="accent4">
                <a:lumMod val="50000"/>
              </a:schemeClr>
            </a:solidFill>
          </a:endParaRPr>
        </a:p>
      </dgm:t>
    </dgm:pt>
    <dgm:pt modelId="{C51C2125-A391-4342-908E-7CB1EDF2CD38}" type="parTrans" cxnId="{FA21E871-FE69-4FA6-9573-19130C6EB5D9}">
      <dgm:prSet/>
      <dgm:spPr/>
      <dgm:t>
        <a:bodyPr/>
        <a:lstStyle/>
        <a:p>
          <a:endParaRPr lang="en-US"/>
        </a:p>
      </dgm:t>
    </dgm:pt>
    <dgm:pt modelId="{FE81A0C6-7BA3-48DA-A81E-5D08B74002A5}" type="sibTrans" cxnId="{FA21E871-FE69-4FA6-9573-19130C6EB5D9}">
      <dgm:prSet/>
      <dgm:spPr/>
      <dgm:t>
        <a:bodyPr/>
        <a:lstStyle/>
        <a:p>
          <a:endParaRPr lang="en-US"/>
        </a:p>
      </dgm:t>
    </dgm:pt>
    <dgm:pt modelId="{08E7678E-C1A0-4AFB-89C7-DF27000B6140}">
      <dgm:prSet/>
      <dgm:spPr/>
      <dgm:t>
        <a:bodyPr/>
        <a:lstStyle/>
        <a:p>
          <a:r>
            <a:rPr lang="en-US" b="1" i="0" dirty="0">
              <a:solidFill>
                <a:schemeClr val="accent4">
                  <a:lumMod val="50000"/>
                </a:schemeClr>
              </a:solidFill>
            </a:rPr>
            <a:t>Example:</a:t>
          </a:r>
          <a:r>
            <a:rPr lang="en-US" b="0" i="0" dirty="0">
              <a:solidFill>
                <a:schemeClr val="accent4">
                  <a:lumMod val="50000"/>
                </a:schemeClr>
              </a:solidFill>
            </a:rPr>
            <a:t> Hypothesizing and testing a new drug's effects using simulation tools.</a:t>
          </a:r>
          <a:endParaRPr lang="en-US" dirty="0">
            <a:solidFill>
              <a:schemeClr val="accent4">
                <a:lumMod val="50000"/>
              </a:schemeClr>
            </a:solidFill>
          </a:endParaRPr>
        </a:p>
      </dgm:t>
    </dgm:pt>
    <dgm:pt modelId="{6DD746A3-B163-4221-A59E-00E5BC535E4D}" type="parTrans" cxnId="{8C70A98A-7E26-48BF-8313-96EF748C4D39}">
      <dgm:prSet/>
      <dgm:spPr/>
      <dgm:t>
        <a:bodyPr/>
        <a:lstStyle/>
        <a:p>
          <a:endParaRPr lang="en-US"/>
        </a:p>
      </dgm:t>
    </dgm:pt>
    <dgm:pt modelId="{786D02FD-FF71-4177-B328-ED20FFBCE25E}" type="sibTrans" cxnId="{8C70A98A-7E26-48BF-8313-96EF748C4D39}">
      <dgm:prSet/>
      <dgm:spPr/>
      <dgm:t>
        <a:bodyPr/>
        <a:lstStyle/>
        <a:p>
          <a:endParaRPr lang="en-US"/>
        </a:p>
      </dgm:t>
    </dgm:pt>
    <dgm:pt modelId="{420F9C85-9113-4F8D-80CE-D7EBC1C56AD0}">
      <dgm:prSet/>
      <dgm:spPr/>
      <dgm:t>
        <a:bodyPr/>
        <a:lstStyle/>
        <a:p>
          <a:r>
            <a:rPr lang="en-US" b="1" i="0">
              <a:solidFill>
                <a:schemeClr val="accent4">
                  <a:lumMod val="50000"/>
                </a:schemeClr>
              </a:solidFill>
            </a:rPr>
            <a:t>Data Analysis and Reporting:</a:t>
          </a:r>
          <a:endParaRPr lang="en-US">
            <a:solidFill>
              <a:schemeClr val="accent4">
                <a:lumMod val="50000"/>
              </a:schemeClr>
            </a:solidFill>
          </a:endParaRPr>
        </a:p>
      </dgm:t>
    </dgm:pt>
    <dgm:pt modelId="{17756584-48E1-4ED1-ADC7-E56FFA4FD9C2}" type="parTrans" cxnId="{7CCE4886-74AA-4401-AA95-E316DDEF206D}">
      <dgm:prSet/>
      <dgm:spPr/>
      <dgm:t>
        <a:bodyPr/>
        <a:lstStyle/>
        <a:p>
          <a:endParaRPr lang="en-US"/>
        </a:p>
      </dgm:t>
    </dgm:pt>
    <dgm:pt modelId="{E2C32D5B-606A-4755-A4D0-568E5DF35C83}" type="sibTrans" cxnId="{7CCE4886-74AA-4401-AA95-E316DDEF206D}">
      <dgm:prSet/>
      <dgm:spPr/>
      <dgm:t>
        <a:bodyPr/>
        <a:lstStyle/>
        <a:p>
          <a:endParaRPr lang="en-US"/>
        </a:p>
      </dgm:t>
    </dgm:pt>
    <dgm:pt modelId="{BED4416D-6FEC-499F-9059-692A0F5C0108}">
      <dgm:prSet/>
      <dgm:spPr/>
      <dgm:t>
        <a:bodyPr/>
        <a:lstStyle/>
        <a:p>
          <a:r>
            <a:rPr lang="en-US" b="1" i="0">
              <a:solidFill>
                <a:schemeClr val="accent4">
                  <a:lumMod val="50000"/>
                </a:schemeClr>
              </a:solidFill>
            </a:rPr>
            <a:t>Task:</a:t>
          </a:r>
          <a:r>
            <a:rPr lang="en-US" b="0" i="0">
              <a:solidFill>
                <a:schemeClr val="accent4">
                  <a:lumMod val="50000"/>
                </a:schemeClr>
              </a:solidFill>
            </a:rPr>
            <a:t> Generate reports with real-time data.</a:t>
          </a:r>
          <a:endParaRPr lang="en-US">
            <a:solidFill>
              <a:schemeClr val="accent4">
                <a:lumMod val="50000"/>
              </a:schemeClr>
            </a:solidFill>
          </a:endParaRPr>
        </a:p>
      </dgm:t>
    </dgm:pt>
    <dgm:pt modelId="{FA2599E3-D945-4DBE-B432-BEEA05E74171}" type="parTrans" cxnId="{BB2420CD-06FB-4775-9308-11C3113DAC5E}">
      <dgm:prSet/>
      <dgm:spPr/>
      <dgm:t>
        <a:bodyPr/>
        <a:lstStyle/>
        <a:p>
          <a:endParaRPr lang="en-US"/>
        </a:p>
      </dgm:t>
    </dgm:pt>
    <dgm:pt modelId="{1659FB4B-43AC-441D-A83A-A7404CD4022F}" type="sibTrans" cxnId="{BB2420CD-06FB-4775-9308-11C3113DAC5E}">
      <dgm:prSet/>
      <dgm:spPr/>
      <dgm:t>
        <a:bodyPr/>
        <a:lstStyle/>
        <a:p>
          <a:endParaRPr lang="en-US"/>
        </a:p>
      </dgm:t>
    </dgm:pt>
    <dgm:pt modelId="{E3FE3016-5131-49F3-A697-7920B8458E22}">
      <dgm:prSet/>
      <dgm:spPr/>
      <dgm:t>
        <a:bodyPr/>
        <a:lstStyle/>
        <a:p>
          <a:r>
            <a:rPr lang="en-US" b="1" i="0" dirty="0">
              <a:solidFill>
                <a:schemeClr val="accent4">
                  <a:lumMod val="50000"/>
                </a:schemeClr>
              </a:solidFill>
            </a:rPr>
            <a:t>Example:</a:t>
          </a:r>
          <a:r>
            <a:rPr lang="en-US" b="0" i="0" dirty="0">
              <a:solidFill>
                <a:schemeClr val="accent4">
                  <a:lumMod val="50000"/>
                </a:schemeClr>
              </a:solidFill>
            </a:rPr>
            <a:t> Compiling financial reports by reasoning about trends and retrieving current stock prices.</a:t>
          </a:r>
          <a:endParaRPr lang="en-US" dirty="0">
            <a:solidFill>
              <a:schemeClr val="accent4">
                <a:lumMod val="50000"/>
              </a:schemeClr>
            </a:solidFill>
          </a:endParaRPr>
        </a:p>
      </dgm:t>
    </dgm:pt>
    <dgm:pt modelId="{3AB2690C-3C0B-43DC-920B-51EDBDA3962B}" type="parTrans" cxnId="{BFBBB4BA-30BF-4610-8E71-CDA8CD16F23F}">
      <dgm:prSet/>
      <dgm:spPr/>
      <dgm:t>
        <a:bodyPr/>
        <a:lstStyle/>
        <a:p>
          <a:endParaRPr lang="en-US"/>
        </a:p>
      </dgm:t>
    </dgm:pt>
    <dgm:pt modelId="{54A78ED5-C8E3-4E5F-99D6-5C2BF1E480BF}" type="sibTrans" cxnId="{BFBBB4BA-30BF-4610-8E71-CDA8CD16F23F}">
      <dgm:prSet/>
      <dgm:spPr/>
      <dgm:t>
        <a:bodyPr/>
        <a:lstStyle/>
        <a:p>
          <a:endParaRPr lang="en-US"/>
        </a:p>
      </dgm:t>
    </dgm:pt>
    <dgm:pt modelId="{69D32B4A-2ACF-41D3-ABA5-CA37BB13CE52}">
      <dgm:prSet/>
      <dgm:spPr/>
      <dgm:t>
        <a:bodyPr/>
        <a:lstStyle/>
        <a:p>
          <a:r>
            <a:rPr lang="en-US" b="1" i="0">
              <a:solidFill>
                <a:schemeClr val="accent4">
                  <a:lumMod val="50000"/>
                </a:schemeClr>
              </a:solidFill>
            </a:rPr>
            <a:t>Customer Support:</a:t>
          </a:r>
          <a:endParaRPr lang="en-US">
            <a:solidFill>
              <a:schemeClr val="accent4">
                <a:lumMod val="50000"/>
              </a:schemeClr>
            </a:solidFill>
          </a:endParaRPr>
        </a:p>
      </dgm:t>
    </dgm:pt>
    <dgm:pt modelId="{FD3A680F-3C03-432A-B39C-4133C78F56D4}" type="parTrans" cxnId="{2E396BAA-9FF0-46A1-AD62-C039547BBE36}">
      <dgm:prSet/>
      <dgm:spPr/>
      <dgm:t>
        <a:bodyPr/>
        <a:lstStyle/>
        <a:p>
          <a:endParaRPr lang="en-US"/>
        </a:p>
      </dgm:t>
    </dgm:pt>
    <dgm:pt modelId="{4E34AC78-8CCD-410D-8F58-901DC5EBF051}" type="sibTrans" cxnId="{2E396BAA-9FF0-46A1-AD62-C039547BBE36}">
      <dgm:prSet/>
      <dgm:spPr/>
      <dgm:t>
        <a:bodyPr/>
        <a:lstStyle/>
        <a:p>
          <a:endParaRPr lang="en-US"/>
        </a:p>
      </dgm:t>
    </dgm:pt>
    <dgm:pt modelId="{ACA6DB15-52BD-44FA-AFA6-9DC5AAD4E136}">
      <dgm:prSet/>
      <dgm:spPr/>
      <dgm:t>
        <a:bodyPr/>
        <a:lstStyle/>
        <a:p>
          <a:r>
            <a:rPr lang="en-US" b="1" i="0">
              <a:solidFill>
                <a:schemeClr val="accent4">
                  <a:lumMod val="50000"/>
                </a:schemeClr>
              </a:solidFill>
            </a:rPr>
            <a:t>Task:</a:t>
          </a:r>
          <a:r>
            <a:rPr lang="en-US" b="0" i="0">
              <a:solidFill>
                <a:schemeClr val="accent4">
                  <a:lumMod val="50000"/>
                </a:schemeClr>
              </a:solidFill>
            </a:rPr>
            <a:t> Provide automated support for complex inquiries.</a:t>
          </a:r>
          <a:endParaRPr lang="en-US">
            <a:solidFill>
              <a:schemeClr val="accent4">
                <a:lumMod val="50000"/>
              </a:schemeClr>
            </a:solidFill>
          </a:endParaRPr>
        </a:p>
      </dgm:t>
    </dgm:pt>
    <dgm:pt modelId="{8F3FE4D0-0E44-44E9-A7E2-3D0D7EA54160}" type="parTrans" cxnId="{9E69A8EA-0E15-4193-A347-5EB84D11354E}">
      <dgm:prSet/>
      <dgm:spPr/>
      <dgm:t>
        <a:bodyPr/>
        <a:lstStyle/>
        <a:p>
          <a:endParaRPr lang="en-US"/>
        </a:p>
      </dgm:t>
    </dgm:pt>
    <dgm:pt modelId="{3C3B4CB5-91FF-4E07-A8B3-31533CA2AB46}" type="sibTrans" cxnId="{9E69A8EA-0E15-4193-A347-5EB84D11354E}">
      <dgm:prSet/>
      <dgm:spPr/>
      <dgm:t>
        <a:bodyPr/>
        <a:lstStyle/>
        <a:p>
          <a:endParaRPr lang="en-US"/>
        </a:p>
      </dgm:t>
    </dgm:pt>
    <dgm:pt modelId="{7BEA7372-8F9C-438B-ADDE-80D4791C1DF0}">
      <dgm:prSet/>
      <dgm:spPr/>
      <dgm:t>
        <a:bodyPr/>
        <a:lstStyle/>
        <a:p>
          <a:r>
            <a:rPr lang="en-US" b="1" i="0">
              <a:solidFill>
                <a:schemeClr val="accent4">
                  <a:lumMod val="50000"/>
                </a:schemeClr>
              </a:solidFill>
            </a:rPr>
            <a:t>Example:</a:t>
          </a:r>
          <a:r>
            <a:rPr lang="en-US" b="0" i="0">
              <a:solidFill>
                <a:schemeClr val="accent4">
                  <a:lumMod val="50000"/>
                </a:schemeClr>
              </a:solidFill>
            </a:rPr>
            <a:t> Resolving billing issues by reasoning through potential causes and accessing CRM data.</a:t>
          </a:r>
          <a:endParaRPr lang="en-US">
            <a:solidFill>
              <a:schemeClr val="accent4">
                <a:lumMod val="50000"/>
              </a:schemeClr>
            </a:solidFill>
          </a:endParaRPr>
        </a:p>
      </dgm:t>
    </dgm:pt>
    <dgm:pt modelId="{6F36548C-AF10-49E4-9E3B-12AE52A38037}" type="parTrans" cxnId="{6C2A0C20-53E4-421D-A878-C77FC20FFE9B}">
      <dgm:prSet/>
      <dgm:spPr/>
      <dgm:t>
        <a:bodyPr/>
        <a:lstStyle/>
        <a:p>
          <a:endParaRPr lang="en-US"/>
        </a:p>
      </dgm:t>
    </dgm:pt>
    <dgm:pt modelId="{B78967BB-A982-485D-B0CF-9A9187223532}" type="sibTrans" cxnId="{6C2A0C20-53E4-421D-A878-C77FC20FFE9B}">
      <dgm:prSet/>
      <dgm:spPr/>
      <dgm:t>
        <a:bodyPr/>
        <a:lstStyle/>
        <a:p>
          <a:endParaRPr lang="en-US"/>
        </a:p>
      </dgm:t>
    </dgm:pt>
    <dgm:pt modelId="{1DE6AD69-F990-4BAA-B53F-D86510B2EDB2}">
      <dgm:prSet/>
      <dgm:spPr/>
      <dgm:t>
        <a:bodyPr/>
        <a:lstStyle/>
        <a:p>
          <a:r>
            <a:rPr lang="en-US" b="1" i="0">
              <a:solidFill>
                <a:schemeClr val="accent4">
                  <a:lumMod val="50000"/>
                </a:schemeClr>
              </a:solidFill>
            </a:rPr>
            <a:t>Automated Decision-Making:</a:t>
          </a:r>
          <a:endParaRPr lang="en-US">
            <a:solidFill>
              <a:schemeClr val="accent4">
                <a:lumMod val="50000"/>
              </a:schemeClr>
            </a:solidFill>
          </a:endParaRPr>
        </a:p>
      </dgm:t>
    </dgm:pt>
    <dgm:pt modelId="{60256F95-4348-437C-88C8-0B367FAFEAB3}" type="parTrans" cxnId="{8BF9D5E1-F110-40C1-A48A-B1ACCBD68E1B}">
      <dgm:prSet/>
      <dgm:spPr/>
      <dgm:t>
        <a:bodyPr/>
        <a:lstStyle/>
        <a:p>
          <a:endParaRPr lang="en-US"/>
        </a:p>
      </dgm:t>
    </dgm:pt>
    <dgm:pt modelId="{B71E8AF2-74A3-48D3-8BB2-56C69C947C57}" type="sibTrans" cxnId="{8BF9D5E1-F110-40C1-A48A-B1ACCBD68E1B}">
      <dgm:prSet/>
      <dgm:spPr/>
      <dgm:t>
        <a:bodyPr/>
        <a:lstStyle/>
        <a:p>
          <a:endParaRPr lang="en-US"/>
        </a:p>
      </dgm:t>
    </dgm:pt>
    <dgm:pt modelId="{047E877C-A2B7-49AF-9306-08E21954AD48}">
      <dgm:prSet/>
      <dgm:spPr/>
      <dgm:t>
        <a:bodyPr/>
        <a:lstStyle/>
        <a:p>
          <a:r>
            <a:rPr lang="en-US" b="1" i="0">
              <a:solidFill>
                <a:schemeClr val="accent4">
                  <a:lumMod val="50000"/>
                </a:schemeClr>
              </a:solidFill>
            </a:rPr>
            <a:t>Task:</a:t>
          </a:r>
          <a:r>
            <a:rPr lang="en-US" b="0" i="0">
              <a:solidFill>
                <a:schemeClr val="accent4">
                  <a:lumMod val="50000"/>
                </a:schemeClr>
              </a:solidFill>
            </a:rPr>
            <a:t> Make decisions based on dynamic data.</a:t>
          </a:r>
          <a:endParaRPr lang="en-US">
            <a:solidFill>
              <a:schemeClr val="accent4">
                <a:lumMod val="50000"/>
              </a:schemeClr>
            </a:solidFill>
          </a:endParaRPr>
        </a:p>
      </dgm:t>
    </dgm:pt>
    <dgm:pt modelId="{81DBBC65-EEB3-4BED-8A4A-29905F8B4D6F}" type="parTrans" cxnId="{275D00AE-1D16-43F4-AF28-05E64EF525E3}">
      <dgm:prSet/>
      <dgm:spPr/>
      <dgm:t>
        <a:bodyPr/>
        <a:lstStyle/>
        <a:p>
          <a:endParaRPr lang="en-US"/>
        </a:p>
      </dgm:t>
    </dgm:pt>
    <dgm:pt modelId="{411252E6-0320-4DED-9540-8888AE002401}" type="sibTrans" cxnId="{275D00AE-1D16-43F4-AF28-05E64EF525E3}">
      <dgm:prSet/>
      <dgm:spPr/>
      <dgm:t>
        <a:bodyPr/>
        <a:lstStyle/>
        <a:p>
          <a:endParaRPr lang="en-US"/>
        </a:p>
      </dgm:t>
    </dgm:pt>
    <dgm:pt modelId="{359DC0DA-132B-4D33-882C-AD638E58A9F4}">
      <dgm:prSet/>
      <dgm:spPr/>
      <dgm:t>
        <a:bodyPr/>
        <a:lstStyle/>
        <a:p>
          <a:r>
            <a:rPr lang="en-US" b="1" i="0" dirty="0">
              <a:solidFill>
                <a:schemeClr val="accent4">
                  <a:lumMod val="50000"/>
                </a:schemeClr>
              </a:solidFill>
            </a:rPr>
            <a:t>Example:</a:t>
          </a:r>
          <a:r>
            <a:rPr lang="en-US" b="0" i="0" dirty="0">
              <a:solidFill>
                <a:schemeClr val="accent4">
                  <a:lumMod val="50000"/>
                </a:schemeClr>
              </a:solidFill>
            </a:rPr>
            <a:t> Automated trading based on real-time market analysis.</a:t>
          </a:r>
          <a:endParaRPr lang="en-US" dirty="0">
            <a:solidFill>
              <a:schemeClr val="accent4">
                <a:lumMod val="50000"/>
              </a:schemeClr>
            </a:solidFill>
          </a:endParaRPr>
        </a:p>
      </dgm:t>
    </dgm:pt>
    <dgm:pt modelId="{EB149EB5-F078-4DB4-B15E-F592734253C7}" type="parTrans" cxnId="{104C2520-D217-48A7-9D81-84340B77061A}">
      <dgm:prSet/>
      <dgm:spPr/>
      <dgm:t>
        <a:bodyPr/>
        <a:lstStyle/>
        <a:p>
          <a:endParaRPr lang="en-US"/>
        </a:p>
      </dgm:t>
    </dgm:pt>
    <dgm:pt modelId="{46FD898C-BF19-4403-B5FE-4F99A83E8D61}" type="sibTrans" cxnId="{104C2520-D217-48A7-9D81-84340B77061A}">
      <dgm:prSet/>
      <dgm:spPr/>
      <dgm:t>
        <a:bodyPr/>
        <a:lstStyle/>
        <a:p>
          <a:endParaRPr lang="en-US"/>
        </a:p>
      </dgm:t>
    </dgm:pt>
    <dgm:pt modelId="{A76F260A-D429-5A4A-8C44-FB4EB18FF3F9}" type="pres">
      <dgm:prSet presAssocID="{5CEC86FF-790F-47F5-B8A9-61A5BCA443B4}" presName="linear" presStyleCnt="0">
        <dgm:presLayoutVars>
          <dgm:animLvl val="lvl"/>
          <dgm:resizeHandles val="exact"/>
        </dgm:presLayoutVars>
      </dgm:prSet>
      <dgm:spPr/>
    </dgm:pt>
    <dgm:pt modelId="{1256FB9C-AB30-D04C-8B7E-E2E4B66AEA82}" type="pres">
      <dgm:prSet presAssocID="{E301BB94-6B48-42B5-957A-1BC4CFB0EB03}" presName="parentText" presStyleLbl="node1" presStyleIdx="0" presStyleCnt="1">
        <dgm:presLayoutVars>
          <dgm:chMax val="0"/>
          <dgm:bulletEnabled val="1"/>
        </dgm:presLayoutVars>
      </dgm:prSet>
      <dgm:spPr/>
    </dgm:pt>
    <dgm:pt modelId="{47DEFB16-0C4D-B545-A0D1-B966A1D7F237}" type="pres">
      <dgm:prSet presAssocID="{E301BB94-6B48-42B5-957A-1BC4CFB0EB03}" presName="childText" presStyleLbl="revTx" presStyleIdx="0" presStyleCnt="1">
        <dgm:presLayoutVars>
          <dgm:bulletEnabled val="1"/>
        </dgm:presLayoutVars>
      </dgm:prSet>
      <dgm:spPr/>
    </dgm:pt>
  </dgm:ptLst>
  <dgm:cxnLst>
    <dgm:cxn modelId="{6C2A0C20-53E4-421D-A878-C77FC20FFE9B}" srcId="{69D32B4A-2ACF-41D3-ABA5-CA37BB13CE52}" destId="{7BEA7372-8F9C-438B-ADDE-80D4791C1DF0}" srcOrd="1" destOrd="0" parTransId="{6F36548C-AF10-49E4-9E3B-12AE52A38037}" sibTransId="{B78967BB-A982-485D-B0CF-9A9187223532}"/>
    <dgm:cxn modelId="{104C2520-D217-48A7-9D81-84340B77061A}" srcId="{1DE6AD69-F990-4BAA-B53F-D86510B2EDB2}" destId="{359DC0DA-132B-4D33-882C-AD638E58A9F4}" srcOrd="1" destOrd="0" parTransId="{EB149EB5-F078-4DB4-B15E-F592734253C7}" sibTransId="{46FD898C-BF19-4403-B5FE-4F99A83E8D61}"/>
    <dgm:cxn modelId="{BC89482D-711D-2C42-9CE3-2F5FDED734A0}" type="presOf" srcId="{420F9C85-9113-4F8D-80CE-D7EBC1C56AD0}" destId="{47DEFB16-0C4D-B545-A0D1-B966A1D7F237}" srcOrd="0" destOrd="3" presId="urn:microsoft.com/office/officeart/2005/8/layout/vList2"/>
    <dgm:cxn modelId="{EC4BE82F-EEA8-4EDF-8B98-E067DA7463EA}" srcId="{5CEC86FF-790F-47F5-B8A9-61A5BCA443B4}" destId="{E301BB94-6B48-42B5-957A-1BC4CFB0EB03}" srcOrd="0" destOrd="0" parTransId="{D13C5468-E4F3-4F0F-BF6A-C8055F3A60C2}" sibTransId="{578F71CC-937F-4139-B055-87E19D82B67E}"/>
    <dgm:cxn modelId="{5A054E3D-A3F0-FA4C-B739-E0DE6755E730}" type="presOf" srcId="{E3FE3016-5131-49F3-A697-7920B8458E22}" destId="{47DEFB16-0C4D-B545-A0D1-B966A1D7F237}" srcOrd="0" destOrd="5" presId="urn:microsoft.com/office/officeart/2005/8/layout/vList2"/>
    <dgm:cxn modelId="{CE65A34E-EC5B-154F-8890-5FE50BDE4115}" type="presOf" srcId="{ACA6DB15-52BD-44FA-AFA6-9DC5AAD4E136}" destId="{47DEFB16-0C4D-B545-A0D1-B966A1D7F237}" srcOrd="0" destOrd="7" presId="urn:microsoft.com/office/officeart/2005/8/layout/vList2"/>
    <dgm:cxn modelId="{455D6860-A75C-994C-AC2C-E9EA57D78EA0}" type="presOf" srcId="{1DE6AD69-F990-4BAA-B53F-D86510B2EDB2}" destId="{47DEFB16-0C4D-B545-A0D1-B966A1D7F237}" srcOrd="0" destOrd="9" presId="urn:microsoft.com/office/officeart/2005/8/layout/vList2"/>
    <dgm:cxn modelId="{2A400465-D3AB-3645-AAEE-732CE72CF46A}" type="presOf" srcId="{5CEC86FF-790F-47F5-B8A9-61A5BCA443B4}" destId="{A76F260A-D429-5A4A-8C44-FB4EB18FF3F9}" srcOrd="0" destOrd="0" presId="urn:microsoft.com/office/officeart/2005/8/layout/vList2"/>
    <dgm:cxn modelId="{FA21E871-FE69-4FA6-9573-19130C6EB5D9}" srcId="{A323DE08-8143-4D44-AED5-2953B0FC5460}" destId="{01779EDA-9E87-4A6A-AD5E-9691F0576802}" srcOrd="0" destOrd="0" parTransId="{C51C2125-A391-4342-908E-7CB1EDF2CD38}" sibTransId="{FE81A0C6-7BA3-48DA-A81E-5D08B74002A5}"/>
    <dgm:cxn modelId="{7CCE4886-74AA-4401-AA95-E316DDEF206D}" srcId="{E301BB94-6B48-42B5-957A-1BC4CFB0EB03}" destId="{420F9C85-9113-4F8D-80CE-D7EBC1C56AD0}" srcOrd="1" destOrd="0" parTransId="{17756584-48E1-4ED1-ADC7-E56FFA4FD9C2}" sibTransId="{E2C32D5B-606A-4755-A4D0-568E5DF35C83}"/>
    <dgm:cxn modelId="{8C70A98A-7E26-48BF-8313-96EF748C4D39}" srcId="{A323DE08-8143-4D44-AED5-2953B0FC5460}" destId="{08E7678E-C1A0-4AFB-89C7-DF27000B6140}" srcOrd="1" destOrd="0" parTransId="{6DD746A3-B163-4221-A59E-00E5BC535E4D}" sibTransId="{786D02FD-FF71-4177-B328-ED20FFBCE25E}"/>
    <dgm:cxn modelId="{EE843A91-C3A6-3D40-99BB-3034153E567F}" type="presOf" srcId="{BED4416D-6FEC-499F-9059-692A0F5C0108}" destId="{47DEFB16-0C4D-B545-A0D1-B966A1D7F237}" srcOrd="0" destOrd="4" presId="urn:microsoft.com/office/officeart/2005/8/layout/vList2"/>
    <dgm:cxn modelId="{2E396BAA-9FF0-46A1-AD62-C039547BBE36}" srcId="{E301BB94-6B48-42B5-957A-1BC4CFB0EB03}" destId="{69D32B4A-2ACF-41D3-ABA5-CA37BB13CE52}" srcOrd="2" destOrd="0" parTransId="{FD3A680F-3C03-432A-B39C-4133C78F56D4}" sibTransId="{4E34AC78-8CCD-410D-8F58-901DC5EBF051}"/>
    <dgm:cxn modelId="{8647A8AA-5426-5841-B576-AEB5E02A7B7F}" type="presOf" srcId="{08E7678E-C1A0-4AFB-89C7-DF27000B6140}" destId="{47DEFB16-0C4D-B545-A0D1-B966A1D7F237}" srcOrd="0" destOrd="2" presId="urn:microsoft.com/office/officeart/2005/8/layout/vList2"/>
    <dgm:cxn modelId="{444811AC-4FD3-4111-AC73-161D9FFF600F}" srcId="{E301BB94-6B48-42B5-957A-1BC4CFB0EB03}" destId="{A323DE08-8143-4D44-AED5-2953B0FC5460}" srcOrd="0" destOrd="0" parTransId="{B3B593C5-CCB4-4343-873F-18E35A8780C6}" sibTransId="{A22435E1-4368-4792-8809-AC5E8608ABC9}"/>
    <dgm:cxn modelId="{275D00AE-1D16-43F4-AF28-05E64EF525E3}" srcId="{1DE6AD69-F990-4BAA-B53F-D86510B2EDB2}" destId="{047E877C-A2B7-49AF-9306-08E21954AD48}" srcOrd="0" destOrd="0" parTransId="{81DBBC65-EEB3-4BED-8A4A-29905F8B4D6F}" sibTransId="{411252E6-0320-4DED-9540-8888AE002401}"/>
    <dgm:cxn modelId="{97AB78B9-CD66-FF4C-B0EC-8031139B0087}" type="presOf" srcId="{01779EDA-9E87-4A6A-AD5E-9691F0576802}" destId="{47DEFB16-0C4D-B545-A0D1-B966A1D7F237}" srcOrd="0" destOrd="1" presId="urn:microsoft.com/office/officeart/2005/8/layout/vList2"/>
    <dgm:cxn modelId="{BFBBB4BA-30BF-4610-8E71-CDA8CD16F23F}" srcId="{420F9C85-9113-4F8D-80CE-D7EBC1C56AD0}" destId="{E3FE3016-5131-49F3-A697-7920B8458E22}" srcOrd="1" destOrd="0" parTransId="{3AB2690C-3C0B-43DC-920B-51EDBDA3962B}" sibTransId="{54A78ED5-C8E3-4E5F-99D6-5C2BF1E480BF}"/>
    <dgm:cxn modelId="{9EA3DEBB-6DA3-D243-B454-39958150B5D5}" type="presOf" srcId="{047E877C-A2B7-49AF-9306-08E21954AD48}" destId="{47DEFB16-0C4D-B545-A0D1-B966A1D7F237}" srcOrd="0" destOrd="10" presId="urn:microsoft.com/office/officeart/2005/8/layout/vList2"/>
    <dgm:cxn modelId="{D68D40C7-8A4F-BD44-9A22-D29024CA630E}" type="presOf" srcId="{359DC0DA-132B-4D33-882C-AD638E58A9F4}" destId="{47DEFB16-0C4D-B545-A0D1-B966A1D7F237}" srcOrd="0" destOrd="11" presId="urn:microsoft.com/office/officeart/2005/8/layout/vList2"/>
    <dgm:cxn modelId="{BB2420CD-06FB-4775-9308-11C3113DAC5E}" srcId="{420F9C85-9113-4F8D-80CE-D7EBC1C56AD0}" destId="{BED4416D-6FEC-499F-9059-692A0F5C0108}" srcOrd="0" destOrd="0" parTransId="{FA2599E3-D945-4DBE-B432-BEEA05E74171}" sibTransId="{1659FB4B-43AC-441D-A83A-A7404CD4022F}"/>
    <dgm:cxn modelId="{2706E5CE-B98E-FA46-8D2F-AA5B50C815B2}" type="presOf" srcId="{69D32B4A-2ACF-41D3-ABA5-CA37BB13CE52}" destId="{47DEFB16-0C4D-B545-A0D1-B966A1D7F237}" srcOrd="0" destOrd="6" presId="urn:microsoft.com/office/officeart/2005/8/layout/vList2"/>
    <dgm:cxn modelId="{8BF9D5E1-F110-40C1-A48A-B1ACCBD68E1B}" srcId="{E301BB94-6B48-42B5-957A-1BC4CFB0EB03}" destId="{1DE6AD69-F990-4BAA-B53F-D86510B2EDB2}" srcOrd="3" destOrd="0" parTransId="{60256F95-4348-437C-88C8-0B367FAFEAB3}" sibTransId="{B71E8AF2-74A3-48D3-8BB2-56C69C947C57}"/>
    <dgm:cxn modelId="{9E69A8EA-0E15-4193-A347-5EB84D11354E}" srcId="{69D32B4A-2ACF-41D3-ABA5-CA37BB13CE52}" destId="{ACA6DB15-52BD-44FA-AFA6-9DC5AAD4E136}" srcOrd="0" destOrd="0" parTransId="{8F3FE4D0-0E44-44E9-A7E2-3D0D7EA54160}" sibTransId="{3C3B4CB5-91FF-4E07-A8B3-31533CA2AB46}"/>
    <dgm:cxn modelId="{79842EF1-C164-A64B-B771-2E79276A4466}" type="presOf" srcId="{E301BB94-6B48-42B5-957A-1BC4CFB0EB03}" destId="{1256FB9C-AB30-D04C-8B7E-E2E4B66AEA82}" srcOrd="0" destOrd="0" presId="urn:microsoft.com/office/officeart/2005/8/layout/vList2"/>
    <dgm:cxn modelId="{34BF7FF6-FD92-B245-A03C-E2AA0F3FDB8A}" type="presOf" srcId="{A323DE08-8143-4D44-AED5-2953B0FC5460}" destId="{47DEFB16-0C4D-B545-A0D1-B966A1D7F237}" srcOrd="0" destOrd="0" presId="urn:microsoft.com/office/officeart/2005/8/layout/vList2"/>
    <dgm:cxn modelId="{8377C7FB-0008-934B-8914-1A626A6B90C8}" type="presOf" srcId="{7BEA7372-8F9C-438B-ADDE-80D4791C1DF0}" destId="{47DEFB16-0C4D-B545-A0D1-B966A1D7F237}" srcOrd="0" destOrd="8" presId="urn:microsoft.com/office/officeart/2005/8/layout/vList2"/>
    <dgm:cxn modelId="{84B29466-5C2D-FE48-AC2D-AD35C108E22B}" type="presParOf" srcId="{A76F260A-D429-5A4A-8C44-FB4EB18FF3F9}" destId="{1256FB9C-AB30-D04C-8B7E-E2E4B66AEA82}" srcOrd="0" destOrd="0" presId="urn:microsoft.com/office/officeart/2005/8/layout/vList2"/>
    <dgm:cxn modelId="{7E2D4D14-0A4B-BD45-8172-28D6FE5CC857}" type="presParOf" srcId="{A76F260A-D429-5A4A-8C44-FB4EB18FF3F9}" destId="{47DEFB16-0C4D-B545-A0D1-B966A1D7F237}"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6008390-E91A-45D0-8100-C945AE57517D}" type="doc">
      <dgm:prSet loTypeId="urn:microsoft.com/office/officeart/2005/8/layout/vList2" loCatId="list" qsTypeId="urn:microsoft.com/office/officeart/2005/8/quickstyle/simple1" qsCatId="simple" csTypeId="urn:microsoft.com/office/officeart/2005/8/colors/accent4_2" csCatId="accent4"/>
      <dgm:spPr/>
      <dgm:t>
        <a:bodyPr/>
        <a:lstStyle/>
        <a:p>
          <a:endParaRPr lang="en-US"/>
        </a:p>
      </dgm:t>
    </dgm:pt>
    <dgm:pt modelId="{EDB1CEF4-E9CB-4B83-8ACA-778CE189B892}">
      <dgm:prSet/>
      <dgm:spPr/>
      <dgm:t>
        <a:bodyPr/>
        <a:lstStyle/>
        <a:p>
          <a:r>
            <a:rPr lang="en-US" b="1" i="0"/>
            <a:t>Applications:</a:t>
          </a:r>
          <a:endParaRPr lang="en-US"/>
        </a:p>
      </dgm:t>
    </dgm:pt>
    <dgm:pt modelId="{9896D2BE-54CB-4513-B8B1-BF534A8E3292}" type="parTrans" cxnId="{7FB498C1-06A2-4B4A-8F3A-F9F5087D6921}">
      <dgm:prSet/>
      <dgm:spPr/>
      <dgm:t>
        <a:bodyPr/>
        <a:lstStyle/>
        <a:p>
          <a:endParaRPr lang="en-US"/>
        </a:p>
      </dgm:t>
    </dgm:pt>
    <dgm:pt modelId="{F1C905BD-0884-4923-B030-6F31AF4F72E3}" type="sibTrans" cxnId="{7FB498C1-06A2-4B4A-8F3A-F9F5087D6921}">
      <dgm:prSet/>
      <dgm:spPr/>
      <dgm:t>
        <a:bodyPr/>
        <a:lstStyle/>
        <a:p>
          <a:endParaRPr lang="en-US"/>
        </a:p>
      </dgm:t>
    </dgm:pt>
    <dgm:pt modelId="{EB58C914-4034-4209-B8A3-38C34943B894}">
      <dgm:prSet/>
      <dgm:spPr/>
      <dgm:t>
        <a:bodyPr/>
        <a:lstStyle/>
        <a:p>
          <a:r>
            <a:rPr lang="en-US" b="1" i="0">
              <a:solidFill>
                <a:schemeClr val="accent4">
                  <a:lumMod val="50000"/>
                </a:schemeClr>
              </a:solidFill>
            </a:rPr>
            <a:t>Content Generation:</a:t>
          </a:r>
          <a:endParaRPr lang="en-US">
            <a:solidFill>
              <a:schemeClr val="accent4">
                <a:lumMod val="50000"/>
              </a:schemeClr>
            </a:solidFill>
          </a:endParaRPr>
        </a:p>
      </dgm:t>
    </dgm:pt>
    <dgm:pt modelId="{22EA6B65-D221-4FF4-807F-C77DF3281703}" type="parTrans" cxnId="{E74E9854-B5D7-476F-B4D8-2E8D4E1720C7}">
      <dgm:prSet/>
      <dgm:spPr/>
      <dgm:t>
        <a:bodyPr/>
        <a:lstStyle/>
        <a:p>
          <a:endParaRPr lang="en-US"/>
        </a:p>
      </dgm:t>
    </dgm:pt>
    <dgm:pt modelId="{63C75681-562A-4C8E-AD12-BEE49E851BD3}" type="sibTrans" cxnId="{E74E9854-B5D7-476F-B4D8-2E8D4E1720C7}">
      <dgm:prSet/>
      <dgm:spPr/>
      <dgm:t>
        <a:bodyPr/>
        <a:lstStyle/>
        <a:p>
          <a:endParaRPr lang="en-US"/>
        </a:p>
      </dgm:t>
    </dgm:pt>
    <dgm:pt modelId="{1C3CFF32-466D-499A-91D7-7BCAF2B93C00}">
      <dgm:prSet/>
      <dgm:spPr/>
      <dgm:t>
        <a:bodyPr/>
        <a:lstStyle/>
        <a:p>
          <a:r>
            <a:rPr lang="en-US" b="1" i="0">
              <a:solidFill>
                <a:schemeClr val="accent4">
                  <a:lumMod val="50000"/>
                </a:schemeClr>
              </a:solidFill>
            </a:rPr>
            <a:t>Task:</a:t>
          </a:r>
          <a:r>
            <a:rPr lang="en-US" b="0" i="0">
              <a:solidFill>
                <a:schemeClr val="accent4">
                  <a:lumMod val="50000"/>
                </a:schemeClr>
              </a:solidFill>
            </a:rPr>
            <a:t> Generate high-quality articles.</a:t>
          </a:r>
          <a:endParaRPr lang="en-US">
            <a:solidFill>
              <a:schemeClr val="accent4">
                <a:lumMod val="50000"/>
              </a:schemeClr>
            </a:solidFill>
          </a:endParaRPr>
        </a:p>
      </dgm:t>
    </dgm:pt>
    <dgm:pt modelId="{06A06E07-1FFC-455F-80E2-03163E3E7294}" type="parTrans" cxnId="{8A591ADC-0B9C-40A9-B8F5-3C7A3C2AC932}">
      <dgm:prSet/>
      <dgm:spPr/>
      <dgm:t>
        <a:bodyPr/>
        <a:lstStyle/>
        <a:p>
          <a:endParaRPr lang="en-US"/>
        </a:p>
      </dgm:t>
    </dgm:pt>
    <dgm:pt modelId="{49BF94FB-4733-4748-BEF6-59F58B5C2FE4}" type="sibTrans" cxnId="{8A591ADC-0B9C-40A9-B8F5-3C7A3C2AC932}">
      <dgm:prSet/>
      <dgm:spPr/>
      <dgm:t>
        <a:bodyPr/>
        <a:lstStyle/>
        <a:p>
          <a:endParaRPr lang="en-US"/>
        </a:p>
      </dgm:t>
    </dgm:pt>
    <dgm:pt modelId="{CD72A69F-AA9C-41F1-9680-25304F1C4A4F}">
      <dgm:prSet/>
      <dgm:spPr/>
      <dgm:t>
        <a:bodyPr/>
        <a:lstStyle/>
        <a:p>
          <a:r>
            <a:rPr lang="en-US" b="1" i="0" dirty="0">
              <a:solidFill>
                <a:schemeClr val="accent4">
                  <a:lumMod val="50000"/>
                </a:schemeClr>
              </a:solidFill>
            </a:rPr>
            <a:t>Example:</a:t>
          </a:r>
          <a:r>
            <a:rPr lang="en-US" b="0" i="0" dirty="0">
              <a:solidFill>
                <a:schemeClr val="accent4">
                  <a:lumMod val="50000"/>
                </a:schemeClr>
              </a:solidFill>
            </a:rPr>
            <a:t> APE creates prompts emphasizing key trends and applications in AI.</a:t>
          </a:r>
          <a:endParaRPr lang="en-US" dirty="0">
            <a:solidFill>
              <a:schemeClr val="accent4">
                <a:lumMod val="50000"/>
              </a:schemeClr>
            </a:solidFill>
          </a:endParaRPr>
        </a:p>
      </dgm:t>
    </dgm:pt>
    <dgm:pt modelId="{6F84BF58-715D-47BD-86DC-C287BD724246}" type="parTrans" cxnId="{58DD93EC-59A2-4FB1-B16D-F943791BB326}">
      <dgm:prSet/>
      <dgm:spPr/>
      <dgm:t>
        <a:bodyPr/>
        <a:lstStyle/>
        <a:p>
          <a:endParaRPr lang="en-US"/>
        </a:p>
      </dgm:t>
    </dgm:pt>
    <dgm:pt modelId="{E4D3FE92-84C7-4881-AB45-6CB2ADA0F7DA}" type="sibTrans" cxnId="{58DD93EC-59A2-4FB1-B16D-F943791BB326}">
      <dgm:prSet/>
      <dgm:spPr/>
      <dgm:t>
        <a:bodyPr/>
        <a:lstStyle/>
        <a:p>
          <a:endParaRPr lang="en-US"/>
        </a:p>
      </dgm:t>
    </dgm:pt>
    <dgm:pt modelId="{0468D567-E2E2-45B0-B25C-0F0BA756D1F8}">
      <dgm:prSet/>
      <dgm:spPr/>
      <dgm:t>
        <a:bodyPr/>
        <a:lstStyle/>
        <a:p>
          <a:r>
            <a:rPr lang="en-US" b="1" i="0">
              <a:solidFill>
                <a:schemeClr val="accent4">
                  <a:lumMod val="50000"/>
                </a:schemeClr>
              </a:solidFill>
            </a:rPr>
            <a:t>Customer Support:</a:t>
          </a:r>
          <a:endParaRPr lang="en-US">
            <a:solidFill>
              <a:schemeClr val="accent4">
                <a:lumMod val="50000"/>
              </a:schemeClr>
            </a:solidFill>
          </a:endParaRPr>
        </a:p>
      </dgm:t>
    </dgm:pt>
    <dgm:pt modelId="{609A4ED6-99AA-4E08-B3C2-0E736B98C64E}" type="parTrans" cxnId="{E699D467-1A1F-4333-8AE9-E79851904153}">
      <dgm:prSet/>
      <dgm:spPr/>
      <dgm:t>
        <a:bodyPr/>
        <a:lstStyle/>
        <a:p>
          <a:endParaRPr lang="en-US"/>
        </a:p>
      </dgm:t>
    </dgm:pt>
    <dgm:pt modelId="{E9A42D5B-CF19-4223-8677-116269EA29C0}" type="sibTrans" cxnId="{E699D467-1A1F-4333-8AE9-E79851904153}">
      <dgm:prSet/>
      <dgm:spPr/>
      <dgm:t>
        <a:bodyPr/>
        <a:lstStyle/>
        <a:p>
          <a:endParaRPr lang="en-US"/>
        </a:p>
      </dgm:t>
    </dgm:pt>
    <dgm:pt modelId="{66197626-ACC2-493F-B9CB-31238941D4FF}">
      <dgm:prSet/>
      <dgm:spPr/>
      <dgm:t>
        <a:bodyPr/>
        <a:lstStyle/>
        <a:p>
          <a:r>
            <a:rPr lang="en-US" b="1" i="0">
              <a:solidFill>
                <a:schemeClr val="accent4">
                  <a:lumMod val="50000"/>
                </a:schemeClr>
              </a:solidFill>
            </a:rPr>
            <a:t>Task:</a:t>
          </a:r>
          <a:r>
            <a:rPr lang="en-US" b="0" i="0">
              <a:solidFill>
                <a:schemeClr val="accent4">
                  <a:lumMod val="50000"/>
                </a:schemeClr>
              </a:solidFill>
            </a:rPr>
            <a:t> Automate responses to inquiries.</a:t>
          </a:r>
          <a:endParaRPr lang="en-US">
            <a:solidFill>
              <a:schemeClr val="accent4">
                <a:lumMod val="50000"/>
              </a:schemeClr>
            </a:solidFill>
          </a:endParaRPr>
        </a:p>
      </dgm:t>
    </dgm:pt>
    <dgm:pt modelId="{9367BE39-DFAF-4130-94A3-20FC907B1BBC}" type="parTrans" cxnId="{8F148934-5881-4C41-ADF7-3498CB129191}">
      <dgm:prSet/>
      <dgm:spPr/>
      <dgm:t>
        <a:bodyPr/>
        <a:lstStyle/>
        <a:p>
          <a:endParaRPr lang="en-US"/>
        </a:p>
      </dgm:t>
    </dgm:pt>
    <dgm:pt modelId="{E70D176C-2415-4778-861B-7BFEE525018F}" type="sibTrans" cxnId="{8F148934-5881-4C41-ADF7-3498CB129191}">
      <dgm:prSet/>
      <dgm:spPr/>
      <dgm:t>
        <a:bodyPr/>
        <a:lstStyle/>
        <a:p>
          <a:endParaRPr lang="en-US"/>
        </a:p>
      </dgm:t>
    </dgm:pt>
    <dgm:pt modelId="{34F64F6A-0229-4323-8B44-657BD20229B3}">
      <dgm:prSet/>
      <dgm:spPr/>
      <dgm:t>
        <a:bodyPr/>
        <a:lstStyle/>
        <a:p>
          <a:r>
            <a:rPr lang="en-US" b="1" i="0">
              <a:solidFill>
                <a:schemeClr val="accent4">
                  <a:lumMod val="50000"/>
                </a:schemeClr>
              </a:solidFill>
            </a:rPr>
            <a:t>Example:</a:t>
          </a:r>
          <a:r>
            <a:rPr lang="en-US" b="0" i="0">
              <a:solidFill>
                <a:schemeClr val="accent4">
                  <a:lumMod val="50000"/>
                </a:schemeClr>
              </a:solidFill>
            </a:rPr>
            <a:t> APE generates prompts for detailed, relevant responses to customer queries.</a:t>
          </a:r>
          <a:endParaRPr lang="en-US">
            <a:solidFill>
              <a:schemeClr val="accent4">
                <a:lumMod val="50000"/>
              </a:schemeClr>
            </a:solidFill>
          </a:endParaRPr>
        </a:p>
      </dgm:t>
    </dgm:pt>
    <dgm:pt modelId="{395C93EE-9796-4808-A94F-D4264BB43BFA}" type="parTrans" cxnId="{A1321885-ABC8-4E6C-89D4-F1E01FA3E3B7}">
      <dgm:prSet/>
      <dgm:spPr/>
      <dgm:t>
        <a:bodyPr/>
        <a:lstStyle/>
        <a:p>
          <a:endParaRPr lang="en-US"/>
        </a:p>
      </dgm:t>
    </dgm:pt>
    <dgm:pt modelId="{FB8AAA41-DCC7-468A-8A90-675CEA2C9275}" type="sibTrans" cxnId="{A1321885-ABC8-4E6C-89D4-F1E01FA3E3B7}">
      <dgm:prSet/>
      <dgm:spPr/>
      <dgm:t>
        <a:bodyPr/>
        <a:lstStyle/>
        <a:p>
          <a:endParaRPr lang="en-US"/>
        </a:p>
      </dgm:t>
    </dgm:pt>
    <dgm:pt modelId="{508179D9-4883-4FDD-817A-2D747D5E3AB9}">
      <dgm:prSet/>
      <dgm:spPr/>
      <dgm:t>
        <a:bodyPr/>
        <a:lstStyle/>
        <a:p>
          <a:r>
            <a:rPr lang="en-US" b="1" i="0">
              <a:solidFill>
                <a:schemeClr val="accent4">
                  <a:lumMod val="50000"/>
                </a:schemeClr>
              </a:solidFill>
            </a:rPr>
            <a:t>Data Analysis and Reporting:</a:t>
          </a:r>
          <a:endParaRPr lang="en-US">
            <a:solidFill>
              <a:schemeClr val="accent4">
                <a:lumMod val="50000"/>
              </a:schemeClr>
            </a:solidFill>
          </a:endParaRPr>
        </a:p>
      </dgm:t>
    </dgm:pt>
    <dgm:pt modelId="{B5E26B98-310C-4483-8795-DCBE9319E85A}" type="parTrans" cxnId="{1B38C27E-17AD-41C9-B81D-CAF9AE447129}">
      <dgm:prSet/>
      <dgm:spPr/>
      <dgm:t>
        <a:bodyPr/>
        <a:lstStyle/>
        <a:p>
          <a:endParaRPr lang="en-US"/>
        </a:p>
      </dgm:t>
    </dgm:pt>
    <dgm:pt modelId="{F53981E6-CA4B-4D34-BBE4-D664F5589504}" type="sibTrans" cxnId="{1B38C27E-17AD-41C9-B81D-CAF9AE447129}">
      <dgm:prSet/>
      <dgm:spPr/>
      <dgm:t>
        <a:bodyPr/>
        <a:lstStyle/>
        <a:p>
          <a:endParaRPr lang="en-US"/>
        </a:p>
      </dgm:t>
    </dgm:pt>
    <dgm:pt modelId="{5B472E06-678B-4137-90F0-F4B1B98CAA69}">
      <dgm:prSet/>
      <dgm:spPr/>
      <dgm:t>
        <a:bodyPr/>
        <a:lstStyle/>
        <a:p>
          <a:r>
            <a:rPr lang="en-US" b="1" i="0" dirty="0">
              <a:solidFill>
                <a:schemeClr val="accent4">
                  <a:lumMod val="50000"/>
                </a:schemeClr>
              </a:solidFill>
            </a:rPr>
            <a:t>Task:</a:t>
          </a:r>
          <a:r>
            <a:rPr lang="en-US" b="0" i="0" dirty="0">
              <a:solidFill>
                <a:schemeClr val="accent4">
                  <a:lumMod val="50000"/>
                </a:schemeClr>
              </a:solidFill>
            </a:rPr>
            <a:t> Summarize complex data sets.</a:t>
          </a:r>
          <a:endParaRPr lang="en-US" dirty="0">
            <a:solidFill>
              <a:schemeClr val="accent4">
                <a:lumMod val="50000"/>
              </a:schemeClr>
            </a:solidFill>
          </a:endParaRPr>
        </a:p>
      </dgm:t>
    </dgm:pt>
    <dgm:pt modelId="{C984D4E0-FC6F-4F01-AAC8-375C1941E5C7}" type="parTrans" cxnId="{72FA1BF2-F914-4EA1-8A39-BAAAB7A22F5C}">
      <dgm:prSet/>
      <dgm:spPr/>
      <dgm:t>
        <a:bodyPr/>
        <a:lstStyle/>
        <a:p>
          <a:endParaRPr lang="en-US"/>
        </a:p>
      </dgm:t>
    </dgm:pt>
    <dgm:pt modelId="{D4142A7F-9BC5-4936-87E8-3FBC884ABD40}" type="sibTrans" cxnId="{72FA1BF2-F914-4EA1-8A39-BAAAB7A22F5C}">
      <dgm:prSet/>
      <dgm:spPr/>
      <dgm:t>
        <a:bodyPr/>
        <a:lstStyle/>
        <a:p>
          <a:endParaRPr lang="en-US"/>
        </a:p>
      </dgm:t>
    </dgm:pt>
    <dgm:pt modelId="{8374B136-A1F7-4ED3-B0BA-2E170140C515}">
      <dgm:prSet/>
      <dgm:spPr/>
      <dgm:t>
        <a:bodyPr/>
        <a:lstStyle/>
        <a:p>
          <a:r>
            <a:rPr lang="en-US" b="1" i="0">
              <a:solidFill>
                <a:schemeClr val="accent4">
                  <a:lumMod val="50000"/>
                </a:schemeClr>
              </a:solidFill>
            </a:rPr>
            <a:t>Example:</a:t>
          </a:r>
          <a:r>
            <a:rPr lang="en-US" b="0" i="0">
              <a:solidFill>
                <a:schemeClr val="accent4">
                  <a:lumMod val="50000"/>
                </a:schemeClr>
              </a:solidFill>
            </a:rPr>
            <a:t> APE prompts the model to highlight key trends and outliers in sales data.</a:t>
          </a:r>
          <a:endParaRPr lang="en-US">
            <a:solidFill>
              <a:schemeClr val="accent4">
                <a:lumMod val="50000"/>
              </a:schemeClr>
            </a:solidFill>
          </a:endParaRPr>
        </a:p>
      </dgm:t>
    </dgm:pt>
    <dgm:pt modelId="{3F78D556-DDF2-4F2A-8267-55EE8386C3E8}" type="parTrans" cxnId="{E7D23597-8C37-468A-94CF-8789E1D647FC}">
      <dgm:prSet/>
      <dgm:spPr/>
      <dgm:t>
        <a:bodyPr/>
        <a:lstStyle/>
        <a:p>
          <a:endParaRPr lang="en-US"/>
        </a:p>
      </dgm:t>
    </dgm:pt>
    <dgm:pt modelId="{5ECA9E61-A973-4C22-B382-498D0B781562}" type="sibTrans" cxnId="{E7D23597-8C37-468A-94CF-8789E1D647FC}">
      <dgm:prSet/>
      <dgm:spPr/>
      <dgm:t>
        <a:bodyPr/>
        <a:lstStyle/>
        <a:p>
          <a:endParaRPr lang="en-US"/>
        </a:p>
      </dgm:t>
    </dgm:pt>
    <dgm:pt modelId="{B74234F8-EEE0-4D74-8177-A067F281B9C3}">
      <dgm:prSet/>
      <dgm:spPr/>
      <dgm:t>
        <a:bodyPr/>
        <a:lstStyle/>
        <a:p>
          <a:r>
            <a:rPr lang="en-US" b="1" i="0">
              <a:solidFill>
                <a:schemeClr val="accent4">
                  <a:lumMod val="50000"/>
                </a:schemeClr>
              </a:solidFill>
            </a:rPr>
            <a:t>Research Assistance:</a:t>
          </a:r>
          <a:endParaRPr lang="en-US">
            <a:solidFill>
              <a:schemeClr val="accent4">
                <a:lumMod val="50000"/>
              </a:schemeClr>
            </a:solidFill>
          </a:endParaRPr>
        </a:p>
      </dgm:t>
    </dgm:pt>
    <dgm:pt modelId="{1DF9015C-C531-4935-A369-2EDA1787D339}" type="parTrans" cxnId="{4C280374-BD72-4B57-8CBD-C05DDB095FB1}">
      <dgm:prSet/>
      <dgm:spPr/>
      <dgm:t>
        <a:bodyPr/>
        <a:lstStyle/>
        <a:p>
          <a:endParaRPr lang="en-US"/>
        </a:p>
      </dgm:t>
    </dgm:pt>
    <dgm:pt modelId="{39C2DB9C-41B7-48C7-AFBD-6500C596A26C}" type="sibTrans" cxnId="{4C280374-BD72-4B57-8CBD-C05DDB095FB1}">
      <dgm:prSet/>
      <dgm:spPr/>
      <dgm:t>
        <a:bodyPr/>
        <a:lstStyle/>
        <a:p>
          <a:endParaRPr lang="en-US"/>
        </a:p>
      </dgm:t>
    </dgm:pt>
    <dgm:pt modelId="{F0152863-A612-46EE-8243-8086A01CD9F1}">
      <dgm:prSet/>
      <dgm:spPr/>
      <dgm:t>
        <a:bodyPr/>
        <a:lstStyle/>
        <a:p>
          <a:r>
            <a:rPr lang="en-US" b="1" i="0">
              <a:solidFill>
                <a:schemeClr val="accent4">
                  <a:lumMod val="50000"/>
                </a:schemeClr>
              </a:solidFill>
            </a:rPr>
            <a:t>Task:</a:t>
          </a:r>
          <a:r>
            <a:rPr lang="en-US" b="0" i="0">
              <a:solidFill>
                <a:schemeClr val="accent4">
                  <a:lumMod val="50000"/>
                </a:schemeClr>
              </a:solidFill>
            </a:rPr>
            <a:t> Summarize research findings.</a:t>
          </a:r>
          <a:endParaRPr lang="en-US">
            <a:solidFill>
              <a:schemeClr val="accent4">
                <a:lumMod val="50000"/>
              </a:schemeClr>
            </a:solidFill>
          </a:endParaRPr>
        </a:p>
      </dgm:t>
    </dgm:pt>
    <dgm:pt modelId="{FCC6FDA4-3604-44E3-AC40-4D04BC202CAD}" type="parTrans" cxnId="{2AC37CA4-D9D4-41BB-8567-30574E5176A7}">
      <dgm:prSet/>
      <dgm:spPr/>
      <dgm:t>
        <a:bodyPr/>
        <a:lstStyle/>
        <a:p>
          <a:endParaRPr lang="en-US"/>
        </a:p>
      </dgm:t>
    </dgm:pt>
    <dgm:pt modelId="{764E5359-2E27-4CB3-96C3-78DFED3AC416}" type="sibTrans" cxnId="{2AC37CA4-D9D4-41BB-8567-30574E5176A7}">
      <dgm:prSet/>
      <dgm:spPr/>
      <dgm:t>
        <a:bodyPr/>
        <a:lstStyle/>
        <a:p>
          <a:endParaRPr lang="en-US"/>
        </a:p>
      </dgm:t>
    </dgm:pt>
    <dgm:pt modelId="{16945742-E09D-4CC9-A94F-D3942BE7FA0D}">
      <dgm:prSet/>
      <dgm:spPr/>
      <dgm:t>
        <a:bodyPr/>
        <a:lstStyle/>
        <a:p>
          <a:r>
            <a:rPr lang="en-US" b="1" i="0" dirty="0">
              <a:solidFill>
                <a:schemeClr val="accent4">
                  <a:lumMod val="50000"/>
                </a:schemeClr>
              </a:solidFill>
            </a:rPr>
            <a:t>Example:</a:t>
          </a:r>
          <a:r>
            <a:rPr lang="en-US" b="0" i="0" dirty="0">
              <a:solidFill>
                <a:schemeClr val="accent4">
                  <a:lumMod val="50000"/>
                </a:schemeClr>
              </a:solidFill>
            </a:rPr>
            <a:t> APE creates prompts focusing on recent advancements and challenges in renewable energy.</a:t>
          </a:r>
          <a:endParaRPr lang="en-US" dirty="0">
            <a:solidFill>
              <a:schemeClr val="accent4">
                <a:lumMod val="50000"/>
              </a:schemeClr>
            </a:solidFill>
          </a:endParaRPr>
        </a:p>
      </dgm:t>
    </dgm:pt>
    <dgm:pt modelId="{A7826832-228D-4A0C-84B4-9804A19536E3}" type="parTrans" cxnId="{6176D080-8F61-4E92-9257-0FBD5FDF4DE4}">
      <dgm:prSet/>
      <dgm:spPr/>
      <dgm:t>
        <a:bodyPr/>
        <a:lstStyle/>
        <a:p>
          <a:endParaRPr lang="en-US"/>
        </a:p>
      </dgm:t>
    </dgm:pt>
    <dgm:pt modelId="{846ADEDD-4B79-41D6-AB93-3258B01C0487}" type="sibTrans" cxnId="{6176D080-8F61-4E92-9257-0FBD5FDF4DE4}">
      <dgm:prSet/>
      <dgm:spPr/>
      <dgm:t>
        <a:bodyPr/>
        <a:lstStyle/>
        <a:p>
          <a:endParaRPr lang="en-US"/>
        </a:p>
      </dgm:t>
    </dgm:pt>
    <dgm:pt modelId="{D3D6BA3D-AAA0-E044-B0A7-6382392F41A6}" type="pres">
      <dgm:prSet presAssocID="{76008390-E91A-45D0-8100-C945AE57517D}" presName="linear" presStyleCnt="0">
        <dgm:presLayoutVars>
          <dgm:animLvl val="lvl"/>
          <dgm:resizeHandles val="exact"/>
        </dgm:presLayoutVars>
      </dgm:prSet>
      <dgm:spPr/>
    </dgm:pt>
    <dgm:pt modelId="{1F73DF74-E556-0C4F-B3BA-DAC552A0D560}" type="pres">
      <dgm:prSet presAssocID="{EDB1CEF4-E9CB-4B83-8ACA-778CE189B892}" presName="parentText" presStyleLbl="node1" presStyleIdx="0" presStyleCnt="1">
        <dgm:presLayoutVars>
          <dgm:chMax val="0"/>
          <dgm:bulletEnabled val="1"/>
        </dgm:presLayoutVars>
      </dgm:prSet>
      <dgm:spPr/>
    </dgm:pt>
    <dgm:pt modelId="{1F7BE640-9226-E34A-9F0B-7925B4AAEEF7}" type="pres">
      <dgm:prSet presAssocID="{EDB1CEF4-E9CB-4B83-8ACA-778CE189B892}" presName="childText" presStyleLbl="revTx" presStyleIdx="0" presStyleCnt="1">
        <dgm:presLayoutVars>
          <dgm:bulletEnabled val="1"/>
        </dgm:presLayoutVars>
      </dgm:prSet>
      <dgm:spPr/>
    </dgm:pt>
  </dgm:ptLst>
  <dgm:cxnLst>
    <dgm:cxn modelId="{6DF0A506-7EFE-A84F-AA3F-A6DA6EFCC271}" type="presOf" srcId="{B74234F8-EEE0-4D74-8177-A067F281B9C3}" destId="{1F7BE640-9226-E34A-9F0B-7925B4AAEEF7}" srcOrd="0" destOrd="9" presId="urn:microsoft.com/office/officeart/2005/8/layout/vList2"/>
    <dgm:cxn modelId="{5AFCD80F-4780-4044-9826-05EB16DAFD5F}" type="presOf" srcId="{508179D9-4883-4FDD-817A-2D747D5E3AB9}" destId="{1F7BE640-9226-E34A-9F0B-7925B4AAEEF7}" srcOrd="0" destOrd="6" presId="urn:microsoft.com/office/officeart/2005/8/layout/vList2"/>
    <dgm:cxn modelId="{BB653C24-2156-734B-A2CF-76B14516E503}" type="presOf" srcId="{1C3CFF32-466D-499A-91D7-7BCAF2B93C00}" destId="{1F7BE640-9226-E34A-9F0B-7925B4AAEEF7}" srcOrd="0" destOrd="1" presId="urn:microsoft.com/office/officeart/2005/8/layout/vList2"/>
    <dgm:cxn modelId="{03086C28-9B01-F14B-8C8B-6964DAB5114B}" type="presOf" srcId="{5B472E06-678B-4137-90F0-F4B1B98CAA69}" destId="{1F7BE640-9226-E34A-9F0B-7925B4AAEEF7}" srcOrd="0" destOrd="7" presId="urn:microsoft.com/office/officeart/2005/8/layout/vList2"/>
    <dgm:cxn modelId="{8F148934-5881-4C41-ADF7-3498CB129191}" srcId="{0468D567-E2E2-45B0-B25C-0F0BA756D1F8}" destId="{66197626-ACC2-493F-B9CB-31238941D4FF}" srcOrd="0" destOrd="0" parTransId="{9367BE39-DFAF-4130-94A3-20FC907B1BBC}" sibTransId="{E70D176C-2415-4778-861B-7BFEE525018F}"/>
    <dgm:cxn modelId="{FF2E1137-88AF-594D-BCCC-B57913632E1B}" type="presOf" srcId="{66197626-ACC2-493F-B9CB-31238941D4FF}" destId="{1F7BE640-9226-E34A-9F0B-7925B4AAEEF7}" srcOrd="0" destOrd="4" presId="urn:microsoft.com/office/officeart/2005/8/layout/vList2"/>
    <dgm:cxn modelId="{610E6C38-09A4-EF4A-9E13-AD355AA1F027}" type="presOf" srcId="{CD72A69F-AA9C-41F1-9680-25304F1C4A4F}" destId="{1F7BE640-9226-E34A-9F0B-7925B4AAEEF7}" srcOrd="0" destOrd="2" presId="urn:microsoft.com/office/officeart/2005/8/layout/vList2"/>
    <dgm:cxn modelId="{E74E9854-B5D7-476F-B4D8-2E8D4E1720C7}" srcId="{EDB1CEF4-E9CB-4B83-8ACA-778CE189B892}" destId="{EB58C914-4034-4209-B8A3-38C34943B894}" srcOrd="0" destOrd="0" parTransId="{22EA6B65-D221-4FF4-807F-C77DF3281703}" sibTransId="{63C75681-562A-4C8E-AD12-BEE49E851BD3}"/>
    <dgm:cxn modelId="{E699D467-1A1F-4333-8AE9-E79851904153}" srcId="{EDB1CEF4-E9CB-4B83-8ACA-778CE189B892}" destId="{0468D567-E2E2-45B0-B25C-0F0BA756D1F8}" srcOrd="1" destOrd="0" parTransId="{609A4ED6-99AA-4E08-B3C2-0E736B98C64E}" sibTransId="{E9A42D5B-CF19-4223-8677-116269EA29C0}"/>
    <dgm:cxn modelId="{0CA64C6C-9C80-8F4A-B56E-4EEAC074121F}" type="presOf" srcId="{76008390-E91A-45D0-8100-C945AE57517D}" destId="{D3D6BA3D-AAA0-E044-B0A7-6382392F41A6}" srcOrd="0" destOrd="0" presId="urn:microsoft.com/office/officeart/2005/8/layout/vList2"/>
    <dgm:cxn modelId="{CD9D486D-2742-0A49-8603-700A6B8EFD8F}" type="presOf" srcId="{16945742-E09D-4CC9-A94F-D3942BE7FA0D}" destId="{1F7BE640-9226-E34A-9F0B-7925B4AAEEF7}" srcOrd="0" destOrd="11" presId="urn:microsoft.com/office/officeart/2005/8/layout/vList2"/>
    <dgm:cxn modelId="{4C280374-BD72-4B57-8CBD-C05DDB095FB1}" srcId="{EDB1CEF4-E9CB-4B83-8ACA-778CE189B892}" destId="{B74234F8-EEE0-4D74-8177-A067F281B9C3}" srcOrd="3" destOrd="0" parTransId="{1DF9015C-C531-4935-A369-2EDA1787D339}" sibTransId="{39C2DB9C-41B7-48C7-AFBD-6500C596A26C}"/>
    <dgm:cxn modelId="{BA6C6879-970F-7448-AA58-870204A207BD}" type="presOf" srcId="{F0152863-A612-46EE-8243-8086A01CD9F1}" destId="{1F7BE640-9226-E34A-9F0B-7925B4AAEEF7}" srcOrd="0" destOrd="10" presId="urn:microsoft.com/office/officeart/2005/8/layout/vList2"/>
    <dgm:cxn modelId="{1B38C27E-17AD-41C9-B81D-CAF9AE447129}" srcId="{EDB1CEF4-E9CB-4B83-8ACA-778CE189B892}" destId="{508179D9-4883-4FDD-817A-2D747D5E3AB9}" srcOrd="2" destOrd="0" parTransId="{B5E26B98-310C-4483-8795-DCBE9319E85A}" sibTransId="{F53981E6-CA4B-4D34-BBE4-D664F5589504}"/>
    <dgm:cxn modelId="{6176D080-8F61-4E92-9257-0FBD5FDF4DE4}" srcId="{B74234F8-EEE0-4D74-8177-A067F281B9C3}" destId="{16945742-E09D-4CC9-A94F-D3942BE7FA0D}" srcOrd="1" destOrd="0" parTransId="{A7826832-228D-4A0C-84B4-9804A19536E3}" sibTransId="{846ADEDD-4B79-41D6-AB93-3258B01C0487}"/>
    <dgm:cxn modelId="{A1321885-ABC8-4E6C-89D4-F1E01FA3E3B7}" srcId="{0468D567-E2E2-45B0-B25C-0F0BA756D1F8}" destId="{34F64F6A-0229-4323-8B44-657BD20229B3}" srcOrd="1" destOrd="0" parTransId="{395C93EE-9796-4808-A94F-D4264BB43BFA}" sibTransId="{FB8AAA41-DCC7-468A-8A90-675CEA2C9275}"/>
    <dgm:cxn modelId="{E7D23597-8C37-468A-94CF-8789E1D647FC}" srcId="{508179D9-4883-4FDD-817A-2D747D5E3AB9}" destId="{8374B136-A1F7-4ED3-B0BA-2E170140C515}" srcOrd="1" destOrd="0" parTransId="{3F78D556-DDF2-4F2A-8267-55EE8386C3E8}" sibTransId="{5ECA9E61-A973-4C22-B382-498D0B781562}"/>
    <dgm:cxn modelId="{2AC37CA4-D9D4-41BB-8567-30574E5176A7}" srcId="{B74234F8-EEE0-4D74-8177-A067F281B9C3}" destId="{F0152863-A612-46EE-8243-8086A01CD9F1}" srcOrd="0" destOrd="0" parTransId="{FCC6FDA4-3604-44E3-AC40-4D04BC202CAD}" sibTransId="{764E5359-2E27-4CB3-96C3-78DFED3AC416}"/>
    <dgm:cxn modelId="{0D58C1A4-0B05-4541-8C98-F459D60FCEAE}" type="presOf" srcId="{34F64F6A-0229-4323-8B44-657BD20229B3}" destId="{1F7BE640-9226-E34A-9F0B-7925B4AAEEF7}" srcOrd="0" destOrd="5" presId="urn:microsoft.com/office/officeart/2005/8/layout/vList2"/>
    <dgm:cxn modelId="{1173E8B1-5DB9-4E4A-891F-38198ACE552B}" type="presOf" srcId="{EDB1CEF4-E9CB-4B83-8ACA-778CE189B892}" destId="{1F73DF74-E556-0C4F-B3BA-DAC552A0D560}" srcOrd="0" destOrd="0" presId="urn:microsoft.com/office/officeart/2005/8/layout/vList2"/>
    <dgm:cxn modelId="{7FB498C1-06A2-4B4A-8F3A-F9F5087D6921}" srcId="{76008390-E91A-45D0-8100-C945AE57517D}" destId="{EDB1CEF4-E9CB-4B83-8ACA-778CE189B892}" srcOrd="0" destOrd="0" parTransId="{9896D2BE-54CB-4513-B8B1-BF534A8E3292}" sibTransId="{F1C905BD-0884-4923-B030-6F31AF4F72E3}"/>
    <dgm:cxn modelId="{C5DECAC8-4F97-9749-9012-B8F5943B00C7}" type="presOf" srcId="{8374B136-A1F7-4ED3-B0BA-2E170140C515}" destId="{1F7BE640-9226-E34A-9F0B-7925B4AAEEF7}" srcOrd="0" destOrd="8" presId="urn:microsoft.com/office/officeart/2005/8/layout/vList2"/>
    <dgm:cxn modelId="{8A591ADC-0B9C-40A9-B8F5-3C7A3C2AC932}" srcId="{EB58C914-4034-4209-B8A3-38C34943B894}" destId="{1C3CFF32-466D-499A-91D7-7BCAF2B93C00}" srcOrd="0" destOrd="0" parTransId="{06A06E07-1FFC-455F-80E2-03163E3E7294}" sibTransId="{49BF94FB-4733-4748-BEF6-59F58B5C2FE4}"/>
    <dgm:cxn modelId="{89B569DC-9A51-DD4D-8EB6-4A8F7E543251}" type="presOf" srcId="{EB58C914-4034-4209-B8A3-38C34943B894}" destId="{1F7BE640-9226-E34A-9F0B-7925B4AAEEF7}" srcOrd="0" destOrd="0" presId="urn:microsoft.com/office/officeart/2005/8/layout/vList2"/>
    <dgm:cxn modelId="{9BA434E2-8C4E-9849-BFEB-52156A14901C}" type="presOf" srcId="{0468D567-E2E2-45B0-B25C-0F0BA756D1F8}" destId="{1F7BE640-9226-E34A-9F0B-7925B4AAEEF7}" srcOrd="0" destOrd="3" presId="urn:microsoft.com/office/officeart/2005/8/layout/vList2"/>
    <dgm:cxn modelId="{58DD93EC-59A2-4FB1-B16D-F943791BB326}" srcId="{EB58C914-4034-4209-B8A3-38C34943B894}" destId="{CD72A69F-AA9C-41F1-9680-25304F1C4A4F}" srcOrd="1" destOrd="0" parTransId="{6F84BF58-715D-47BD-86DC-C287BD724246}" sibTransId="{E4D3FE92-84C7-4881-AB45-6CB2ADA0F7DA}"/>
    <dgm:cxn modelId="{72FA1BF2-F914-4EA1-8A39-BAAAB7A22F5C}" srcId="{508179D9-4883-4FDD-817A-2D747D5E3AB9}" destId="{5B472E06-678B-4137-90F0-F4B1B98CAA69}" srcOrd="0" destOrd="0" parTransId="{C984D4E0-FC6F-4F01-AAC8-375C1941E5C7}" sibTransId="{D4142A7F-9BC5-4936-87E8-3FBC884ABD40}"/>
    <dgm:cxn modelId="{1ED8FFB3-B6A7-1F4C-BB6B-C6E7C256CDF9}" type="presParOf" srcId="{D3D6BA3D-AAA0-E044-B0A7-6382392F41A6}" destId="{1F73DF74-E556-0C4F-B3BA-DAC552A0D560}" srcOrd="0" destOrd="0" presId="urn:microsoft.com/office/officeart/2005/8/layout/vList2"/>
    <dgm:cxn modelId="{40595B9B-D950-6C45-81F8-3949D5401E69}" type="presParOf" srcId="{D3D6BA3D-AAA0-E044-B0A7-6382392F41A6}" destId="{1F7BE640-9226-E34A-9F0B-7925B4AAEEF7}"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36CF176-1F61-4ACF-ABF3-273D6592E0CF}" type="doc">
      <dgm:prSet loTypeId="urn:microsoft.com/office/officeart/2005/8/layout/vList2" loCatId="list" qsTypeId="urn:microsoft.com/office/officeart/2005/8/quickstyle/simple1" qsCatId="simple" csTypeId="urn:microsoft.com/office/officeart/2005/8/colors/accent4_2" csCatId="accent4"/>
      <dgm:spPr/>
      <dgm:t>
        <a:bodyPr/>
        <a:lstStyle/>
        <a:p>
          <a:endParaRPr lang="en-US"/>
        </a:p>
      </dgm:t>
    </dgm:pt>
    <dgm:pt modelId="{929241B3-A9E9-4590-BD63-D2040DE5F2F3}">
      <dgm:prSet/>
      <dgm:spPr/>
      <dgm:t>
        <a:bodyPr/>
        <a:lstStyle/>
        <a:p>
          <a:r>
            <a:rPr lang="en-US" b="1" i="0"/>
            <a:t>Applications:</a:t>
          </a:r>
          <a:endParaRPr lang="en-US"/>
        </a:p>
      </dgm:t>
    </dgm:pt>
    <dgm:pt modelId="{A7C3DF66-27C6-4AD9-A4AD-6DE7A4F394B0}" type="parTrans" cxnId="{EFEC102B-51A8-456F-9045-324B1B8F80A9}">
      <dgm:prSet/>
      <dgm:spPr/>
      <dgm:t>
        <a:bodyPr/>
        <a:lstStyle/>
        <a:p>
          <a:endParaRPr lang="en-US"/>
        </a:p>
      </dgm:t>
    </dgm:pt>
    <dgm:pt modelId="{1B5B8D9E-376B-4516-97C2-6A17772FDC62}" type="sibTrans" cxnId="{EFEC102B-51A8-456F-9045-324B1B8F80A9}">
      <dgm:prSet/>
      <dgm:spPr/>
      <dgm:t>
        <a:bodyPr/>
        <a:lstStyle/>
        <a:p>
          <a:endParaRPr lang="en-US"/>
        </a:p>
      </dgm:t>
    </dgm:pt>
    <dgm:pt modelId="{0BC1E5C3-3EA8-43CA-B66E-DE2EA8FCD49B}">
      <dgm:prSet/>
      <dgm:spPr/>
      <dgm:t>
        <a:bodyPr/>
        <a:lstStyle/>
        <a:p>
          <a:r>
            <a:rPr lang="en-US" b="1" i="0">
              <a:solidFill>
                <a:schemeClr val="accent4">
                  <a:lumMod val="50000"/>
                </a:schemeClr>
              </a:solidFill>
            </a:rPr>
            <a:t>Mathematical Problem Solving:</a:t>
          </a:r>
          <a:endParaRPr lang="en-US">
            <a:solidFill>
              <a:schemeClr val="accent4">
                <a:lumMod val="50000"/>
              </a:schemeClr>
            </a:solidFill>
          </a:endParaRPr>
        </a:p>
      </dgm:t>
    </dgm:pt>
    <dgm:pt modelId="{00F98B2C-2876-4671-85F3-4C589E470988}" type="parTrans" cxnId="{C5239593-3890-45DB-A6DA-AEB875897169}">
      <dgm:prSet/>
      <dgm:spPr/>
      <dgm:t>
        <a:bodyPr/>
        <a:lstStyle/>
        <a:p>
          <a:endParaRPr lang="en-US"/>
        </a:p>
      </dgm:t>
    </dgm:pt>
    <dgm:pt modelId="{6587F4FC-804F-4550-B915-2FD7AC73ACF5}" type="sibTrans" cxnId="{C5239593-3890-45DB-A6DA-AEB875897169}">
      <dgm:prSet/>
      <dgm:spPr/>
      <dgm:t>
        <a:bodyPr/>
        <a:lstStyle/>
        <a:p>
          <a:endParaRPr lang="en-US"/>
        </a:p>
      </dgm:t>
    </dgm:pt>
    <dgm:pt modelId="{068CF505-677B-41F6-97A2-FAE00386D0EF}">
      <dgm:prSet/>
      <dgm:spPr/>
      <dgm:t>
        <a:bodyPr/>
        <a:lstStyle/>
        <a:p>
          <a:r>
            <a:rPr lang="en-US" b="1" i="0">
              <a:solidFill>
                <a:schemeClr val="accent4">
                  <a:lumMod val="50000"/>
                </a:schemeClr>
              </a:solidFill>
            </a:rPr>
            <a:t>Task:</a:t>
          </a:r>
          <a:r>
            <a:rPr lang="en-US" b="0" i="0">
              <a:solidFill>
                <a:schemeClr val="accent4">
                  <a:lumMod val="50000"/>
                </a:schemeClr>
              </a:solidFill>
            </a:rPr>
            <a:t> Solve complex mathematical problems.</a:t>
          </a:r>
          <a:endParaRPr lang="en-US">
            <a:solidFill>
              <a:schemeClr val="accent4">
                <a:lumMod val="50000"/>
              </a:schemeClr>
            </a:solidFill>
          </a:endParaRPr>
        </a:p>
      </dgm:t>
    </dgm:pt>
    <dgm:pt modelId="{879D451C-83CD-404A-9B16-CFAEB005D7AC}" type="parTrans" cxnId="{4164F8AE-CEA2-45E2-8368-23403E3A176C}">
      <dgm:prSet/>
      <dgm:spPr/>
      <dgm:t>
        <a:bodyPr/>
        <a:lstStyle/>
        <a:p>
          <a:endParaRPr lang="en-US"/>
        </a:p>
      </dgm:t>
    </dgm:pt>
    <dgm:pt modelId="{B004BD58-840E-4550-B37B-936C21070165}" type="sibTrans" cxnId="{4164F8AE-CEA2-45E2-8368-23403E3A176C}">
      <dgm:prSet/>
      <dgm:spPr/>
      <dgm:t>
        <a:bodyPr/>
        <a:lstStyle/>
        <a:p>
          <a:endParaRPr lang="en-US"/>
        </a:p>
      </dgm:t>
    </dgm:pt>
    <dgm:pt modelId="{6A78D3E3-3FB8-43ED-B484-561CFAC6F49A}">
      <dgm:prSet/>
      <dgm:spPr/>
      <dgm:t>
        <a:bodyPr/>
        <a:lstStyle/>
        <a:p>
          <a:r>
            <a:rPr lang="en-US" b="1" i="0">
              <a:solidFill>
                <a:schemeClr val="accent4">
                  <a:lumMod val="50000"/>
                </a:schemeClr>
              </a:solidFill>
            </a:rPr>
            <a:t>Example:</a:t>
          </a:r>
          <a:r>
            <a:rPr lang="en-US" b="0" i="0">
              <a:solidFill>
                <a:schemeClr val="accent4">
                  <a:lumMod val="50000"/>
                </a:schemeClr>
              </a:solidFill>
            </a:rPr>
            <a:t> Generating and executing code to compute derivatives or integrals.</a:t>
          </a:r>
          <a:endParaRPr lang="en-US">
            <a:solidFill>
              <a:schemeClr val="accent4">
                <a:lumMod val="50000"/>
              </a:schemeClr>
            </a:solidFill>
          </a:endParaRPr>
        </a:p>
      </dgm:t>
    </dgm:pt>
    <dgm:pt modelId="{EE1D5ECC-DA42-4025-93C6-96AB8CC28EA9}" type="parTrans" cxnId="{E27025FA-F32E-4589-93C1-6F9729FE2224}">
      <dgm:prSet/>
      <dgm:spPr/>
      <dgm:t>
        <a:bodyPr/>
        <a:lstStyle/>
        <a:p>
          <a:endParaRPr lang="en-US"/>
        </a:p>
      </dgm:t>
    </dgm:pt>
    <dgm:pt modelId="{6B467F32-2E52-4989-B40C-B6A7B1B7C38B}" type="sibTrans" cxnId="{E27025FA-F32E-4589-93C1-6F9729FE2224}">
      <dgm:prSet/>
      <dgm:spPr/>
      <dgm:t>
        <a:bodyPr/>
        <a:lstStyle/>
        <a:p>
          <a:endParaRPr lang="en-US"/>
        </a:p>
      </dgm:t>
    </dgm:pt>
    <dgm:pt modelId="{C618E628-E323-48C3-B140-A70028D1207D}">
      <dgm:prSet/>
      <dgm:spPr/>
      <dgm:t>
        <a:bodyPr/>
        <a:lstStyle/>
        <a:p>
          <a:r>
            <a:rPr lang="en-US" b="1" i="0" dirty="0">
              <a:solidFill>
                <a:schemeClr val="accent4">
                  <a:lumMod val="50000"/>
                </a:schemeClr>
              </a:solidFill>
            </a:rPr>
            <a:t>Data Analysis and Visualization:</a:t>
          </a:r>
          <a:endParaRPr lang="en-US" dirty="0">
            <a:solidFill>
              <a:schemeClr val="accent4">
                <a:lumMod val="50000"/>
              </a:schemeClr>
            </a:solidFill>
          </a:endParaRPr>
        </a:p>
      </dgm:t>
    </dgm:pt>
    <dgm:pt modelId="{09AB9CE2-5122-4598-86DB-67E17BE14498}" type="parTrans" cxnId="{E5777D41-B2E9-444D-87A2-BF0C733D1A32}">
      <dgm:prSet/>
      <dgm:spPr/>
      <dgm:t>
        <a:bodyPr/>
        <a:lstStyle/>
        <a:p>
          <a:endParaRPr lang="en-US"/>
        </a:p>
      </dgm:t>
    </dgm:pt>
    <dgm:pt modelId="{7D404508-67CA-4F1C-9D7A-DBB846FC8C6B}" type="sibTrans" cxnId="{E5777D41-B2E9-444D-87A2-BF0C733D1A32}">
      <dgm:prSet/>
      <dgm:spPr/>
      <dgm:t>
        <a:bodyPr/>
        <a:lstStyle/>
        <a:p>
          <a:endParaRPr lang="en-US"/>
        </a:p>
      </dgm:t>
    </dgm:pt>
    <dgm:pt modelId="{3AA5ADE7-8745-42E6-A769-2C941E7F18CF}">
      <dgm:prSet/>
      <dgm:spPr/>
      <dgm:t>
        <a:bodyPr/>
        <a:lstStyle/>
        <a:p>
          <a:r>
            <a:rPr lang="en-US" b="1" i="0">
              <a:solidFill>
                <a:schemeClr val="accent4">
                  <a:lumMod val="50000"/>
                </a:schemeClr>
              </a:solidFill>
            </a:rPr>
            <a:t>Task:</a:t>
          </a:r>
          <a:r>
            <a:rPr lang="en-US" b="0" i="0">
              <a:solidFill>
                <a:schemeClr val="accent4">
                  <a:lumMod val="50000"/>
                </a:schemeClr>
              </a:solidFill>
            </a:rPr>
            <a:t> Analyze and visualize structured data.</a:t>
          </a:r>
          <a:endParaRPr lang="en-US">
            <a:solidFill>
              <a:schemeClr val="accent4">
                <a:lumMod val="50000"/>
              </a:schemeClr>
            </a:solidFill>
          </a:endParaRPr>
        </a:p>
      </dgm:t>
    </dgm:pt>
    <dgm:pt modelId="{5D9024DC-0736-4648-A8E4-4465172A3733}" type="parTrans" cxnId="{A58C6F08-EABD-4B45-9A1E-D2EF7F8E30E1}">
      <dgm:prSet/>
      <dgm:spPr/>
      <dgm:t>
        <a:bodyPr/>
        <a:lstStyle/>
        <a:p>
          <a:endParaRPr lang="en-US"/>
        </a:p>
      </dgm:t>
    </dgm:pt>
    <dgm:pt modelId="{925D3BA8-4AAA-4D59-84FB-52391C7098EC}" type="sibTrans" cxnId="{A58C6F08-EABD-4B45-9A1E-D2EF7F8E30E1}">
      <dgm:prSet/>
      <dgm:spPr/>
      <dgm:t>
        <a:bodyPr/>
        <a:lstStyle/>
        <a:p>
          <a:endParaRPr lang="en-US"/>
        </a:p>
      </dgm:t>
    </dgm:pt>
    <dgm:pt modelId="{33619FAA-FE53-4F26-936F-A139121B573E}">
      <dgm:prSet/>
      <dgm:spPr/>
      <dgm:t>
        <a:bodyPr/>
        <a:lstStyle/>
        <a:p>
          <a:r>
            <a:rPr lang="en-US" b="1" i="0">
              <a:solidFill>
                <a:schemeClr val="accent4">
                  <a:lumMod val="50000"/>
                </a:schemeClr>
              </a:solidFill>
            </a:rPr>
            <a:t>Example:</a:t>
          </a:r>
          <a:r>
            <a:rPr lang="en-US" b="0" i="0">
              <a:solidFill>
                <a:schemeClr val="accent4">
                  <a:lumMod val="50000"/>
                </a:schemeClr>
              </a:solidFill>
            </a:rPr>
            <a:t> Creating a bar chart showing monthly sales from a dataset.</a:t>
          </a:r>
          <a:endParaRPr lang="en-US">
            <a:solidFill>
              <a:schemeClr val="accent4">
                <a:lumMod val="50000"/>
              </a:schemeClr>
            </a:solidFill>
          </a:endParaRPr>
        </a:p>
      </dgm:t>
    </dgm:pt>
    <dgm:pt modelId="{7E4BF686-B0CA-43D4-8B5B-3B59366554B5}" type="parTrans" cxnId="{2CA3855B-E21A-4231-A8E5-82B104603990}">
      <dgm:prSet/>
      <dgm:spPr/>
      <dgm:t>
        <a:bodyPr/>
        <a:lstStyle/>
        <a:p>
          <a:endParaRPr lang="en-US"/>
        </a:p>
      </dgm:t>
    </dgm:pt>
    <dgm:pt modelId="{EF632197-73DF-4BCB-B091-4BADBE61B573}" type="sibTrans" cxnId="{2CA3855B-E21A-4231-A8E5-82B104603990}">
      <dgm:prSet/>
      <dgm:spPr/>
      <dgm:t>
        <a:bodyPr/>
        <a:lstStyle/>
        <a:p>
          <a:endParaRPr lang="en-US"/>
        </a:p>
      </dgm:t>
    </dgm:pt>
    <dgm:pt modelId="{46C8253A-32AD-4B6C-A45B-4D84F121C6CE}">
      <dgm:prSet/>
      <dgm:spPr/>
      <dgm:t>
        <a:bodyPr/>
        <a:lstStyle/>
        <a:p>
          <a:r>
            <a:rPr lang="en-US" b="1" i="0">
              <a:solidFill>
                <a:schemeClr val="accent4">
                  <a:lumMod val="50000"/>
                </a:schemeClr>
              </a:solidFill>
            </a:rPr>
            <a:t>Automated Coding Assistance:</a:t>
          </a:r>
          <a:endParaRPr lang="en-US">
            <a:solidFill>
              <a:schemeClr val="accent4">
                <a:lumMod val="50000"/>
              </a:schemeClr>
            </a:solidFill>
          </a:endParaRPr>
        </a:p>
      </dgm:t>
    </dgm:pt>
    <dgm:pt modelId="{92D6BC80-F573-46E7-B1E7-30618A7E2D64}" type="parTrans" cxnId="{75C0D057-9FB0-43FB-B212-303EBA67254A}">
      <dgm:prSet/>
      <dgm:spPr/>
      <dgm:t>
        <a:bodyPr/>
        <a:lstStyle/>
        <a:p>
          <a:endParaRPr lang="en-US"/>
        </a:p>
      </dgm:t>
    </dgm:pt>
    <dgm:pt modelId="{998F2C79-B865-4BD9-9E1C-847FEE03BE87}" type="sibTrans" cxnId="{75C0D057-9FB0-43FB-B212-303EBA67254A}">
      <dgm:prSet/>
      <dgm:spPr/>
      <dgm:t>
        <a:bodyPr/>
        <a:lstStyle/>
        <a:p>
          <a:endParaRPr lang="en-US"/>
        </a:p>
      </dgm:t>
    </dgm:pt>
    <dgm:pt modelId="{AAF7FA73-5B48-4EDB-8C6F-944591E4ECA8}">
      <dgm:prSet/>
      <dgm:spPr/>
      <dgm:t>
        <a:bodyPr/>
        <a:lstStyle/>
        <a:p>
          <a:r>
            <a:rPr lang="en-US" b="1" i="0">
              <a:solidFill>
                <a:schemeClr val="accent4">
                  <a:lumMod val="50000"/>
                </a:schemeClr>
              </a:solidFill>
            </a:rPr>
            <a:t>Task:</a:t>
          </a:r>
          <a:r>
            <a:rPr lang="en-US" b="0" i="0">
              <a:solidFill>
                <a:schemeClr val="accent4">
                  <a:lumMod val="50000"/>
                </a:schemeClr>
              </a:solidFill>
            </a:rPr>
            <a:t> Assist with coding tasks.</a:t>
          </a:r>
          <a:endParaRPr lang="en-US">
            <a:solidFill>
              <a:schemeClr val="accent4">
                <a:lumMod val="50000"/>
              </a:schemeClr>
            </a:solidFill>
          </a:endParaRPr>
        </a:p>
      </dgm:t>
    </dgm:pt>
    <dgm:pt modelId="{BCB5D3B6-B15E-487B-8B3C-B6C67AC377BD}" type="parTrans" cxnId="{36773908-A75B-4E29-B0C7-2E76E5C48E35}">
      <dgm:prSet/>
      <dgm:spPr/>
      <dgm:t>
        <a:bodyPr/>
        <a:lstStyle/>
        <a:p>
          <a:endParaRPr lang="en-US"/>
        </a:p>
      </dgm:t>
    </dgm:pt>
    <dgm:pt modelId="{5F718890-B3D5-4D38-9E20-A89147AD0906}" type="sibTrans" cxnId="{36773908-A75B-4E29-B0C7-2E76E5C48E35}">
      <dgm:prSet/>
      <dgm:spPr/>
      <dgm:t>
        <a:bodyPr/>
        <a:lstStyle/>
        <a:p>
          <a:endParaRPr lang="en-US"/>
        </a:p>
      </dgm:t>
    </dgm:pt>
    <dgm:pt modelId="{E94D655E-A05E-41B7-BE08-30A0F42559E4}">
      <dgm:prSet/>
      <dgm:spPr/>
      <dgm:t>
        <a:bodyPr/>
        <a:lstStyle/>
        <a:p>
          <a:r>
            <a:rPr lang="en-US" b="1" i="0">
              <a:solidFill>
                <a:schemeClr val="accent4">
                  <a:lumMod val="50000"/>
                </a:schemeClr>
              </a:solidFill>
            </a:rPr>
            <a:t>Example:</a:t>
          </a:r>
          <a:r>
            <a:rPr lang="en-US" b="0" i="0">
              <a:solidFill>
                <a:schemeClr val="accent4">
                  <a:lumMod val="50000"/>
                </a:schemeClr>
              </a:solidFill>
            </a:rPr>
            <a:t> Generating and testing a sorting algorithm based on a description.</a:t>
          </a:r>
          <a:endParaRPr lang="en-US">
            <a:solidFill>
              <a:schemeClr val="accent4">
                <a:lumMod val="50000"/>
              </a:schemeClr>
            </a:solidFill>
          </a:endParaRPr>
        </a:p>
      </dgm:t>
    </dgm:pt>
    <dgm:pt modelId="{7A141BE2-DE8B-4754-8888-D18F7FEDB88E}" type="parTrans" cxnId="{01C3ECFF-B404-4AA7-81F8-CE7FAAB72418}">
      <dgm:prSet/>
      <dgm:spPr/>
      <dgm:t>
        <a:bodyPr/>
        <a:lstStyle/>
        <a:p>
          <a:endParaRPr lang="en-US"/>
        </a:p>
      </dgm:t>
    </dgm:pt>
    <dgm:pt modelId="{D9921A41-3170-4938-8088-E6D0C71C6AB8}" type="sibTrans" cxnId="{01C3ECFF-B404-4AA7-81F8-CE7FAAB72418}">
      <dgm:prSet/>
      <dgm:spPr/>
      <dgm:t>
        <a:bodyPr/>
        <a:lstStyle/>
        <a:p>
          <a:endParaRPr lang="en-US"/>
        </a:p>
      </dgm:t>
    </dgm:pt>
    <dgm:pt modelId="{2B733ED8-2BCB-42AE-A4D2-7D17220E6DAD}">
      <dgm:prSet/>
      <dgm:spPr/>
      <dgm:t>
        <a:bodyPr/>
        <a:lstStyle/>
        <a:p>
          <a:r>
            <a:rPr lang="en-US" b="1" i="0">
              <a:solidFill>
                <a:schemeClr val="accent4">
                  <a:lumMod val="50000"/>
                </a:schemeClr>
              </a:solidFill>
            </a:rPr>
            <a:t>Scientific Research:</a:t>
          </a:r>
          <a:endParaRPr lang="en-US">
            <a:solidFill>
              <a:schemeClr val="accent4">
                <a:lumMod val="50000"/>
              </a:schemeClr>
            </a:solidFill>
          </a:endParaRPr>
        </a:p>
      </dgm:t>
    </dgm:pt>
    <dgm:pt modelId="{7E668179-6EA5-4281-BF73-7CC1999D255E}" type="parTrans" cxnId="{4661DC13-3644-4D0D-937E-946BD610F9C6}">
      <dgm:prSet/>
      <dgm:spPr/>
      <dgm:t>
        <a:bodyPr/>
        <a:lstStyle/>
        <a:p>
          <a:endParaRPr lang="en-US"/>
        </a:p>
      </dgm:t>
    </dgm:pt>
    <dgm:pt modelId="{B8AEE60C-4515-4005-B810-DDA12A451149}" type="sibTrans" cxnId="{4661DC13-3644-4D0D-937E-946BD610F9C6}">
      <dgm:prSet/>
      <dgm:spPr/>
      <dgm:t>
        <a:bodyPr/>
        <a:lstStyle/>
        <a:p>
          <a:endParaRPr lang="en-US"/>
        </a:p>
      </dgm:t>
    </dgm:pt>
    <dgm:pt modelId="{72DF0599-11EC-4EB2-85D3-41AE9415F564}">
      <dgm:prSet/>
      <dgm:spPr/>
      <dgm:t>
        <a:bodyPr/>
        <a:lstStyle/>
        <a:p>
          <a:r>
            <a:rPr lang="en-US" b="1" i="0">
              <a:solidFill>
                <a:schemeClr val="accent4">
                  <a:lumMod val="50000"/>
                </a:schemeClr>
              </a:solidFill>
            </a:rPr>
            <a:t>Task:</a:t>
          </a:r>
          <a:r>
            <a:rPr lang="en-US" b="0" i="0">
              <a:solidFill>
                <a:schemeClr val="accent4">
                  <a:lumMod val="50000"/>
                </a:schemeClr>
              </a:solidFill>
            </a:rPr>
            <a:t> Perform simulations or data processing.</a:t>
          </a:r>
          <a:endParaRPr lang="en-US">
            <a:solidFill>
              <a:schemeClr val="accent4">
                <a:lumMod val="50000"/>
              </a:schemeClr>
            </a:solidFill>
          </a:endParaRPr>
        </a:p>
      </dgm:t>
    </dgm:pt>
    <dgm:pt modelId="{50E4D112-FE39-4354-A308-CDE8593C4516}" type="parTrans" cxnId="{78A21CBC-C816-45A0-897D-DF74D077DC22}">
      <dgm:prSet/>
      <dgm:spPr/>
      <dgm:t>
        <a:bodyPr/>
        <a:lstStyle/>
        <a:p>
          <a:endParaRPr lang="en-US"/>
        </a:p>
      </dgm:t>
    </dgm:pt>
    <dgm:pt modelId="{BFE4662F-BEC3-48C6-8703-28AED5361226}" type="sibTrans" cxnId="{78A21CBC-C816-45A0-897D-DF74D077DC22}">
      <dgm:prSet/>
      <dgm:spPr/>
      <dgm:t>
        <a:bodyPr/>
        <a:lstStyle/>
        <a:p>
          <a:endParaRPr lang="en-US"/>
        </a:p>
      </dgm:t>
    </dgm:pt>
    <dgm:pt modelId="{724DE6F7-6453-461E-9B70-99DC90241F89}">
      <dgm:prSet/>
      <dgm:spPr/>
      <dgm:t>
        <a:bodyPr/>
        <a:lstStyle/>
        <a:p>
          <a:r>
            <a:rPr lang="en-US" b="1" i="0" dirty="0">
              <a:solidFill>
                <a:schemeClr val="accent4">
                  <a:lumMod val="50000"/>
                </a:schemeClr>
              </a:solidFill>
            </a:rPr>
            <a:t>Example:</a:t>
          </a:r>
          <a:r>
            <a:rPr lang="en-US" b="0" i="0" dirty="0">
              <a:solidFill>
                <a:schemeClr val="accent4">
                  <a:lumMod val="50000"/>
                </a:schemeClr>
              </a:solidFill>
            </a:rPr>
            <a:t> Running simulations to study particle behavior in physics research.</a:t>
          </a:r>
          <a:endParaRPr lang="en-US" dirty="0">
            <a:solidFill>
              <a:schemeClr val="accent4">
                <a:lumMod val="50000"/>
              </a:schemeClr>
            </a:solidFill>
          </a:endParaRPr>
        </a:p>
      </dgm:t>
    </dgm:pt>
    <dgm:pt modelId="{D8026C41-87A2-4811-9D95-5886CE672DA8}" type="parTrans" cxnId="{FF12BD20-2085-426F-8991-34ED16C07D98}">
      <dgm:prSet/>
      <dgm:spPr/>
      <dgm:t>
        <a:bodyPr/>
        <a:lstStyle/>
        <a:p>
          <a:endParaRPr lang="en-US"/>
        </a:p>
      </dgm:t>
    </dgm:pt>
    <dgm:pt modelId="{8CA33B5E-836E-4277-AFA5-65EC95E39AA6}" type="sibTrans" cxnId="{FF12BD20-2085-426F-8991-34ED16C07D98}">
      <dgm:prSet/>
      <dgm:spPr/>
      <dgm:t>
        <a:bodyPr/>
        <a:lstStyle/>
        <a:p>
          <a:endParaRPr lang="en-US"/>
        </a:p>
      </dgm:t>
    </dgm:pt>
    <dgm:pt modelId="{733458D6-20EA-5347-81C3-98FA00302849}" type="pres">
      <dgm:prSet presAssocID="{336CF176-1F61-4ACF-ABF3-273D6592E0CF}" presName="linear" presStyleCnt="0">
        <dgm:presLayoutVars>
          <dgm:animLvl val="lvl"/>
          <dgm:resizeHandles val="exact"/>
        </dgm:presLayoutVars>
      </dgm:prSet>
      <dgm:spPr/>
    </dgm:pt>
    <dgm:pt modelId="{DB6721AE-82EC-134A-B606-0996490F01FC}" type="pres">
      <dgm:prSet presAssocID="{929241B3-A9E9-4590-BD63-D2040DE5F2F3}" presName="parentText" presStyleLbl="node1" presStyleIdx="0" presStyleCnt="1">
        <dgm:presLayoutVars>
          <dgm:chMax val="0"/>
          <dgm:bulletEnabled val="1"/>
        </dgm:presLayoutVars>
      </dgm:prSet>
      <dgm:spPr/>
    </dgm:pt>
    <dgm:pt modelId="{D33233BE-A235-7944-AB1B-F9A76637F5A3}" type="pres">
      <dgm:prSet presAssocID="{929241B3-A9E9-4590-BD63-D2040DE5F2F3}" presName="childText" presStyleLbl="revTx" presStyleIdx="0" presStyleCnt="1">
        <dgm:presLayoutVars>
          <dgm:bulletEnabled val="1"/>
        </dgm:presLayoutVars>
      </dgm:prSet>
      <dgm:spPr/>
    </dgm:pt>
  </dgm:ptLst>
  <dgm:cxnLst>
    <dgm:cxn modelId="{36773908-A75B-4E29-B0C7-2E76E5C48E35}" srcId="{46C8253A-32AD-4B6C-A45B-4D84F121C6CE}" destId="{AAF7FA73-5B48-4EDB-8C6F-944591E4ECA8}" srcOrd="0" destOrd="0" parTransId="{BCB5D3B6-B15E-487B-8B3C-B6C67AC377BD}" sibTransId="{5F718890-B3D5-4D38-9E20-A89147AD0906}"/>
    <dgm:cxn modelId="{A58C6F08-EABD-4B45-9A1E-D2EF7F8E30E1}" srcId="{C618E628-E323-48C3-B140-A70028D1207D}" destId="{3AA5ADE7-8745-42E6-A769-2C941E7F18CF}" srcOrd="0" destOrd="0" parTransId="{5D9024DC-0736-4648-A8E4-4465172A3733}" sibTransId="{925D3BA8-4AAA-4D59-84FB-52391C7098EC}"/>
    <dgm:cxn modelId="{4661DC13-3644-4D0D-937E-946BD610F9C6}" srcId="{929241B3-A9E9-4590-BD63-D2040DE5F2F3}" destId="{2B733ED8-2BCB-42AE-A4D2-7D17220E6DAD}" srcOrd="3" destOrd="0" parTransId="{7E668179-6EA5-4281-BF73-7CC1999D255E}" sibTransId="{B8AEE60C-4515-4005-B810-DDA12A451149}"/>
    <dgm:cxn modelId="{75CC721B-594D-D04A-AF2B-5A9013410EBA}" type="presOf" srcId="{33619FAA-FE53-4F26-936F-A139121B573E}" destId="{D33233BE-A235-7944-AB1B-F9A76637F5A3}" srcOrd="0" destOrd="5" presId="urn:microsoft.com/office/officeart/2005/8/layout/vList2"/>
    <dgm:cxn modelId="{FF12BD20-2085-426F-8991-34ED16C07D98}" srcId="{2B733ED8-2BCB-42AE-A4D2-7D17220E6DAD}" destId="{724DE6F7-6453-461E-9B70-99DC90241F89}" srcOrd="1" destOrd="0" parTransId="{D8026C41-87A2-4811-9D95-5886CE672DA8}" sibTransId="{8CA33B5E-836E-4277-AFA5-65EC95E39AA6}"/>
    <dgm:cxn modelId="{82C02F25-D2A8-BE41-9C25-8907827F3FDE}" type="presOf" srcId="{929241B3-A9E9-4590-BD63-D2040DE5F2F3}" destId="{DB6721AE-82EC-134A-B606-0996490F01FC}" srcOrd="0" destOrd="0" presId="urn:microsoft.com/office/officeart/2005/8/layout/vList2"/>
    <dgm:cxn modelId="{EFEC102B-51A8-456F-9045-324B1B8F80A9}" srcId="{336CF176-1F61-4ACF-ABF3-273D6592E0CF}" destId="{929241B3-A9E9-4590-BD63-D2040DE5F2F3}" srcOrd="0" destOrd="0" parTransId="{A7C3DF66-27C6-4AD9-A4AD-6DE7A4F394B0}" sibTransId="{1B5B8D9E-376B-4516-97C2-6A17772FDC62}"/>
    <dgm:cxn modelId="{A1093A32-0484-C344-B761-5B9776D1ADC3}" type="presOf" srcId="{068CF505-677B-41F6-97A2-FAE00386D0EF}" destId="{D33233BE-A235-7944-AB1B-F9A76637F5A3}" srcOrd="0" destOrd="1" presId="urn:microsoft.com/office/officeart/2005/8/layout/vList2"/>
    <dgm:cxn modelId="{E5777D41-B2E9-444D-87A2-BF0C733D1A32}" srcId="{929241B3-A9E9-4590-BD63-D2040DE5F2F3}" destId="{C618E628-E323-48C3-B140-A70028D1207D}" srcOrd="1" destOrd="0" parTransId="{09AB9CE2-5122-4598-86DB-67E17BE14498}" sibTransId="{7D404508-67CA-4F1C-9D7A-DBB846FC8C6B}"/>
    <dgm:cxn modelId="{FED20743-1367-C94E-BB77-0477B790AD7E}" type="presOf" srcId="{6A78D3E3-3FB8-43ED-B484-561CFAC6F49A}" destId="{D33233BE-A235-7944-AB1B-F9A76637F5A3}" srcOrd="0" destOrd="2" presId="urn:microsoft.com/office/officeart/2005/8/layout/vList2"/>
    <dgm:cxn modelId="{75C0D057-9FB0-43FB-B212-303EBA67254A}" srcId="{929241B3-A9E9-4590-BD63-D2040DE5F2F3}" destId="{46C8253A-32AD-4B6C-A45B-4D84F121C6CE}" srcOrd="2" destOrd="0" parTransId="{92D6BC80-F573-46E7-B1E7-30618A7E2D64}" sibTransId="{998F2C79-B865-4BD9-9E1C-847FEE03BE87}"/>
    <dgm:cxn modelId="{2CA3855B-E21A-4231-A8E5-82B104603990}" srcId="{C618E628-E323-48C3-B140-A70028D1207D}" destId="{33619FAA-FE53-4F26-936F-A139121B573E}" srcOrd="1" destOrd="0" parTransId="{7E4BF686-B0CA-43D4-8B5B-3B59366554B5}" sibTransId="{EF632197-73DF-4BCB-B091-4BADBE61B573}"/>
    <dgm:cxn modelId="{D7729A6D-7E53-5648-84C0-CBC56D5B731F}" type="presOf" srcId="{46C8253A-32AD-4B6C-A45B-4D84F121C6CE}" destId="{D33233BE-A235-7944-AB1B-F9A76637F5A3}" srcOrd="0" destOrd="6" presId="urn:microsoft.com/office/officeart/2005/8/layout/vList2"/>
    <dgm:cxn modelId="{BD8A1C92-DD61-1941-9B56-2A8CA943E65B}" type="presOf" srcId="{72DF0599-11EC-4EB2-85D3-41AE9415F564}" destId="{D33233BE-A235-7944-AB1B-F9A76637F5A3}" srcOrd="0" destOrd="10" presId="urn:microsoft.com/office/officeart/2005/8/layout/vList2"/>
    <dgm:cxn modelId="{C5239593-3890-45DB-A6DA-AEB875897169}" srcId="{929241B3-A9E9-4590-BD63-D2040DE5F2F3}" destId="{0BC1E5C3-3EA8-43CA-B66E-DE2EA8FCD49B}" srcOrd="0" destOrd="0" parTransId="{00F98B2C-2876-4671-85F3-4C589E470988}" sibTransId="{6587F4FC-804F-4550-B915-2FD7AC73ACF5}"/>
    <dgm:cxn modelId="{003AF1A4-5795-6941-97CD-F0C78EBE9E60}" type="presOf" srcId="{2B733ED8-2BCB-42AE-A4D2-7D17220E6DAD}" destId="{D33233BE-A235-7944-AB1B-F9A76637F5A3}" srcOrd="0" destOrd="9" presId="urn:microsoft.com/office/officeart/2005/8/layout/vList2"/>
    <dgm:cxn modelId="{83E5E7AA-6F65-CC41-A426-DED684ADD0A9}" type="presOf" srcId="{C618E628-E323-48C3-B140-A70028D1207D}" destId="{D33233BE-A235-7944-AB1B-F9A76637F5A3}" srcOrd="0" destOrd="3" presId="urn:microsoft.com/office/officeart/2005/8/layout/vList2"/>
    <dgm:cxn modelId="{4164F8AE-CEA2-45E2-8368-23403E3A176C}" srcId="{0BC1E5C3-3EA8-43CA-B66E-DE2EA8FCD49B}" destId="{068CF505-677B-41F6-97A2-FAE00386D0EF}" srcOrd="0" destOrd="0" parTransId="{879D451C-83CD-404A-9B16-CFAEB005D7AC}" sibTransId="{B004BD58-840E-4550-B37B-936C21070165}"/>
    <dgm:cxn modelId="{A96B57B4-F663-E840-8B2A-72EBB6C98836}" type="presOf" srcId="{AAF7FA73-5B48-4EDB-8C6F-944591E4ECA8}" destId="{D33233BE-A235-7944-AB1B-F9A76637F5A3}" srcOrd="0" destOrd="7" presId="urn:microsoft.com/office/officeart/2005/8/layout/vList2"/>
    <dgm:cxn modelId="{78A21CBC-C816-45A0-897D-DF74D077DC22}" srcId="{2B733ED8-2BCB-42AE-A4D2-7D17220E6DAD}" destId="{72DF0599-11EC-4EB2-85D3-41AE9415F564}" srcOrd="0" destOrd="0" parTransId="{50E4D112-FE39-4354-A308-CDE8593C4516}" sibTransId="{BFE4662F-BEC3-48C6-8703-28AED5361226}"/>
    <dgm:cxn modelId="{1AD778C0-3E63-FF47-BB4F-94F06E95DFA4}" type="presOf" srcId="{E94D655E-A05E-41B7-BE08-30A0F42559E4}" destId="{D33233BE-A235-7944-AB1B-F9A76637F5A3}" srcOrd="0" destOrd="8" presId="urn:microsoft.com/office/officeart/2005/8/layout/vList2"/>
    <dgm:cxn modelId="{776F88C8-CB4E-7E4A-9098-576A764B9470}" type="presOf" srcId="{0BC1E5C3-3EA8-43CA-B66E-DE2EA8FCD49B}" destId="{D33233BE-A235-7944-AB1B-F9A76637F5A3}" srcOrd="0" destOrd="0" presId="urn:microsoft.com/office/officeart/2005/8/layout/vList2"/>
    <dgm:cxn modelId="{4994A4C9-8F5E-574C-B232-81C4ECC1CE7C}" type="presOf" srcId="{3AA5ADE7-8745-42E6-A769-2C941E7F18CF}" destId="{D33233BE-A235-7944-AB1B-F9A76637F5A3}" srcOrd="0" destOrd="4" presId="urn:microsoft.com/office/officeart/2005/8/layout/vList2"/>
    <dgm:cxn modelId="{713757D8-1503-D341-A2AF-7F843FBE9EE0}" type="presOf" srcId="{724DE6F7-6453-461E-9B70-99DC90241F89}" destId="{D33233BE-A235-7944-AB1B-F9A76637F5A3}" srcOrd="0" destOrd="11" presId="urn:microsoft.com/office/officeart/2005/8/layout/vList2"/>
    <dgm:cxn modelId="{80240DE5-59A0-294F-BF5E-240D7F17F403}" type="presOf" srcId="{336CF176-1F61-4ACF-ABF3-273D6592E0CF}" destId="{733458D6-20EA-5347-81C3-98FA00302849}" srcOrd="0" destOrd="0" presId="urn:microsoft.com/office/officeart/2005/8/layout/vList2"/>
    <dgm:cxn modelId="{E27025FA-F32E-4589-93C1-6F9729FE2224}" srcId="{0BC1E5C3-3EA8-43CA-B66E-DE2EA8FCD49B}" destId="{6A78D3E3-3FB8-43ED-B484-561CFAC6F49A}" srcOrd="1" destOrd="0" parTransId="{EE1D5ECC-DA42-4025-93C6-96AB8CC28EA9}" sibTransId="{6B467F32-2E52-4989-B40C-B6A7B1B7C38B}"/>
    <dgm:cxn modelId="{01C3ECFF-B404-4AA7-81F8-CE7FAAB72418}" srcId="{46C8253A-32AD-4B6C-A45B-4D84F121C6CE}" destId="{E94D655E-A05E-41B7-BE08-30A0F42559E4}" srcOrd="1" destOrd="0" parTransId="{7A141BE2-DE8B-4754-8888-D18F7FEDB88E}" sibTransId="{D9921A41-3170-4938-8088-E6D0C71C6AB8}"/>
    <dgm:cxn modelId="{0F4BB390-C0D2-C041-A8E2-6B5CC1E46A4D}" type="presParOf" srcId="{733458D6-20EA-5347-81C3-98FA00302849}" destId="{DB6721AE-82EC-134A-B606-0996490F01FC}" srcOrd="0" destOrd="0" presId="urn:microsoft.com/office/officeart/2005/8/layout/vList2"/>
    <dgm:cxn modelId="{998BD183-39AA-144E-ABEE-3196B1D03350}" type="presParOf" srcId="{733458D6-20EA-5347-81C3-98FA00302849}" destId="{D33233BE-A235-7944-AB1B-F9A76637F5A3}"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FF8E2CB-FB0B-4557-A498-158F45CCC4C5}" type="doc">
      <dgm:prSet loTypeId="urn:microsoft.com/office/officeart/2005/8/layout/list1" loCatId="list" qsTypeId="urn:microsoft.com/office/officeart/2005/8/quickstyle/simple1" qsCatId="simple" csTypeId="urn:microsoft.com/office/officeart/2005/8/colors/accent4_2" csCatId="accent4"/>
      <dgm:spPr/>
      <dgm:t>
        <a:bodyPr/>
        <a:lstStyle/>
        <a:p>
          <a:endParaRPr lang="en-US"/>
        </a:p>
      </dgm:t>
    </dgm:pt>
    <dgm:pt modelId="{8087754D-3D63-4E45-8AA4-23FE8ED02A45}">
      <dgm:prSet/>
      <dgm:spPr/>
      <dgm:t>
        <a:bodyPr/>
        <a:lstStyle/>
        <a:p>
          <a:r>
            <a:rPr lang="en-US" b="1" i="0"/>
            <a:t>Applications:</a:t>
          </a:r>
          <a:endParaRPr lang="en-US"/>
        </a:p>
      </dgm:t>
    </dgm:pt>
    <dgm:pt modelId="{944E2BC6-DB05-4B21-9B33-789BC7BA5D48}" type="parTrans" cxnId="{D26B8C89-8C27-4B06-8E38-0FBD293FFED3}">
      <dgm:prSet/>
      <dgm:spPr/>
      <dgm:t>
        <a:bodyPr/>
        <a:lstStyle/>
        <a:p>
          <a:endParaRPr lang="en-US"/>
        </a:p>
      </dgm:t>
    </dgm:pt>
    <dgm:pt modelId="{265A896A-4167-4614-B3CA-B40F482C3ACF}" type="sibTrans" cxnId="{D26B8C89-8C27-4B06-8E38-0FBD293FFED3}">
      <dgm:prSet/>
      <dgm:spPr/>
      <dgm:t>
        <a:bodyPr/>
        <a:lstStyle/>
        <a:p>
          <a:endParaRPr lang="en-US"/>
        </a:p>
      </dgm:t>
    </dgm:pt>
    <dgm:pt modelId="{FC4C76C0-8E5A-4E1C-A983-2CE056391D07}">
      <dgm:prSet/>
      <dgm:spPr/>
      <dgm:t>
        <a:bodyPr/>
        <a:lstStyle/>
        <a:p>
          <a:r>
            <a:rPr lang="en-US" b="1" i="0">
              <a:solidFill>
                <a:schemeClr val="accent4">
                  <a:lumMod val="50000"/>
                </a:schemeClr>
              </a:solidFill>
            </a:rPr>
            <a:t>Visual Question Answering (VQA):</a:t>
          </a:r>
          <a:endParaRPr lang="en-US">
            <a:solidFill>
              <a:schemeClr val="accent4">
                <a:lumMod val="50000"/>
              </a:schemeClr>
            </a:solidFill>
          </a:endParaRPr>
        </a:p>
      </dgm:t>
    </dgm:pt>
    <dgm:pt modelId="{AC4EB378-481A-4175-8FAB-CBC14220862A}" type="parTrans" cxnId="{DED5C926-E2D6-4E46-9218-98DC449F61E8}">
      <dgm:prSet/>
      <dgm:spPr/>
      <dgm:t>
        <a:bodyPr/>
        <a:lstStyle/>
        <a:p>
          <a:endParaRPr lang="en-US"/>
        </a:p>
      </dgm:t>
    </dgm:pt>
    <dgm:pt modelId="{B07F5A70-D125-4926-AB10-3D59E83D927D}" type="sibTrans" cxnId="{DED5C926-E2D6-4E46-9218-98DC449F61E8}">
      <dgm:prSet/>
      <dgm:spPr/>
      <dgm:t>
        <a:bodyPr/>
        <a:lstStyle/>
        <a:p>
          <a:endParaRPr lang="en-US"/>
        </a:p>
      </dgm:t>
    </dgm:pt>
    <dgm:pt modelId="{7AD15639-6A4C-489C-969A-0F9809E85D72}">
      <dgm:prSet/>
      <dgm:spPr/>
      <dgm:t>
        <a:bodyPr/>
        <a:lstStyle/>
        <a:p>
          <a:r>
            <a:rPr lang="en-US" b="1" i="0">
              <a:solidFill>
                <a:schemeClr val="accent4">
                  <a:lumMod val="50000"/>
                </a:schemeClr>
              </a:solidFill>
            </a:rPr>
            <a:t>Task:</a:t>
          </a:r>
          <a:r>
            <a:rPr lang="en-US" b="0" i="0">
              <a:solidFill>
                <a:schemeClr val="accent4">
                  <a:lumMod val="50000"/>
                </a:schemeClr>
              </a:solidFill>
            </a:rPr>
            <a:t> Answer questions about images by reasoning through visual and textual information.</a:t>
          </a:r>
          <a:endParaRPr lang="en-US">
            <a:solidFill>
              <a:schemeClr val="accent4">
                <a:lumMod val="50000"/>
              </a:schemeClr>
            </a:solidFill>
          </a:endParaRPr>
        </a:p>
      </dgm:t>
    </dgm:pt>
    <dgm:pt modelId="{F4B8F472-872D-4D6B-9E7A-F7146A6BBAEE}" type="parTrans" cxnId="{8B9A9C07-45A0-415B-BC8A-AE227D0C253D}">
      <dgm:prSet/>
      <dgm:spPr/>
      <dgm:t>
        <a:bodyPr/>
        <a:lstStyle/>
        <a:p>
          <a:endParaRPr lang="en-US"/>
        </a:p>
      </dgm:t>
    </dgm:pt>
    <dgm:pt modelId="{769399BA-EA61-4F90-9F4A-7C0944AFE748}" type="sibTrans" cxnId="{8B9A9C07-45A0-415B-BC8A-AE227D0C253D}">
      <dgm:prSet/>
      <dgm:spPr/>
      <dgm:t>
        <a:bodyPr/>
        <a:lstStyle/>
        <a:p>
          <a:endParaRPr lang="en-US"/>
        </a:p>
      </dgm:t>
    </dgm:pt>
    <dgm:pt modelId="{0FE8C334-44F9-4E9F-A340-EFFFA0B1AA46}">
      <dgm:prSet/>
      <dgm:spPr/>
      <dgm:t>
        <a:bodyPr/>
        <a:lstStyle/>
        <a:p>
          <a:r>
            <a:rPr lang="en-US" b="1" i="0">
              <a:solidFill>
                <a:schemeClr val="accent4">
                  <a:lumMod val="50000"/>
                </a:schemeClr>
              </a:solidFill>
            </a:rPr>
            <a:t>Example:</a:t>
          </a:r>
          <a:r>
            <a:rPr lang="en-US" b="0" i="0">
              <a:solidFill>
                <a:schemeClr val="accent4">
                  <a:lumMod val="50000"/>
                </a:schemeClr>
              </a:solidFill>
            </a:rPr>
            <a:t> Analyzing an image of a person with an umbrella to explain why they are holding it.</a:t>
          </a:r>
          <a:endParaRPr lang="en-US">
            <a:solidFill>
              <a:schemeClr val="accent4">
                <a:lumMod val="50000"/>
              </a:schemeClr>
            </a:solidFill>
          </a:endParaRPr>
        </a:p>
      </dgm:t>
    </dgm:pt>
    <dgm:pt modelId="{E3328EDA-E897-4369-9C5E-D02938869E7C}" type="parTrans" cxnId="{E858BAE0-3909-4C2E-9648-FDD3C25EFCB4}">
      <dgm:prSet/>
      <dgm:spPr/>
      <dgm:t>
        <a:bodyPr/>
        <a:lstStyle/>
        <a:p>
          <a:endParaRPr lang="en-US"/>
        </a:p>
      </dgm:t>
    </dgm:pt>
    <dgm:pt modelId="{E40290DC-1E74-4023-9780-6F187FDE407E}" type="sibTrans" cxnId="{E858BAE0-3909-4C2E-9648-FDD3C25EFCB4}">
      <dgm:prSet/>
      <dgm:spPr/>
      <dgm:t>
        <a:bodyPr/>
        <a:lstStyle/>
        <a:p>
          <a:endParaRPr lang="en-US"/>
        </a:p>
      </dgm:t>
    </dgm:pt>
    <dgm:pt modelId="{CA4FD94B-ED09-400A-A60E-D58716D69336}">
      <dgm:prSet/>
      <dgm:spPr/>
      <dgm:t>
        <a:bodyPr/>
        <a:lstStyle/>
        <a:p>
          <a:r>
            <a:rPr lang="en-US" b="1" i="0">
              <a:solidFill>
                <a:schemeClr val="accent4">
                  <a:lumMod val="50000"/>
                </a:schemeClr>
              </a:solidFill>
            </a:rPr>
            <a:t>Interactive Content Creation:</a:t>
          </a:r>
          <a:endParaRPr lang="en-US">
            <a:solidFill>
              <a:schemeClr val="accent4">
                <a:lumMod val="50000"/>
              </a:schemeClr>
            </a:solidFill>
          </a:endParaRPr>
        </a:p>
      </dgm:t>
    </dgm:pt>
    <dgm:pt modelId="{E1423752-C3AF-4B58-A171-88F31E6CB384}" type="parTrans" cxnId="{C9737DCE-D03C-47A8-B71A-9300A6843255}">
      <dgm:prSet/>
      <dgm:spPr/>
      <dgm:t>
        <a:bodyPr/>
        <a:lstStyle/>
        <a:p>
          <a:endParaRPr lang="en-US"/>
        </a:p>
      </dgm:t>
    </dgm:pt>
    <dgm:pt modelId="{0DCB6D16-F703-4166-A820-5F62728B26AA}" type="sibTrans" cxnId="{C9737DCE-D03C-47A8-B71A-9300A6843255}">
      <dgm:prSet/>
      <dgm:spPr/>
      <dgm:t>
        <a:bodyPr/>
        <a:lstStyle/>
        <a:p>
          <a:endParaRPr lang="en-US"/>
        </a:p>
      </dgm:t>
    </dgm:pt>
    <dgm:pt modelId="{AB0A7408-D092-45A9-A25C-D941FC7C13AF}">
      <dgm:prSet/>
      <dgm:spPr/>
      <dgm:t>
        <a:bodyPr/>
        <a:lstStyle/>
        <a:p>
          <a:r>
            <a:rPr lang="en-US" b="1" i="0" dirty="0">
              <a:solidFill>
                <a:schemeClr val="accent4">
                  <a:lumMod val="50000"/>
                </a:schemeClr>
              </a:solidFill>
            </a:rPr>
            <a:t>Task:</a:t>
          </a:r>
          <a:r>
            <a:rPr lang="en-US" b="0" i="0" dirty="0">
              <a:solidFill>
                <a:schemeClr val="accent4">
                  <a:lumMod val="50000"/>
                </a:schemeClr>
              </a:solidFill>
            </a:rPr>
            <a:t> Generate multimedia content by integrating text, images, and video.</a:t>
          </a:r>
          <a:endParaRPr lang="en-US" dirty="0">
            <a:solidFill>
              <a:schemeClr val="accent4">
                <a:lumMod val="50000"/>
              </a:schemeClr>
            </a:solidFill>
          </a:endParaRPr>
        </a:p>
      </dgm:t>
    </dgm:pt>
    <dgm:pt modelId="{1FEDE980-B806-4DC0-8A4C-BB9BD7D0DEA2}" type="parTrans" cxnId="{997E61A4-B740-4092-A2E1-464D491D46CB}">
      <dgm:prSet/>
      <dgm:spPr/>
      <dgm:t>
        <a:bodyPr/>
        <a:lstStyle/>
        <a:p>
          <a:endParaRPr lang="en-US"/>
        </a:p>
      </dgm:t>
    </dgm:pt>
    <dgm:pt modelId="{F0D12F94-0FAE-424B-B18D-0B46E57AE9A0}" type="sibTrans" cxnId="{997E61A4-B740-4092-A2E1-464D491D46CB}">
      <dgm:prSet/>
      <dgm:spPr/>
      <dgm:t>
        <a:bodyPr/>
        <a:lstStyle/>
        <a:p>
          <a:endParaRPr lang="en-US"/>
        </a:p>
      </dgm:t>
    </dgm:pt>
    <dgm:pt modelId="{BC51C8A7-36C3-40E1-9EFA-FB1B1AB2C085}">
      <dgm:prSet/>
      <dgm:spPr/>
      <dgm:t>
        <a:bodyPr/>
        <a:lstStyle/>
        <a:p>
          <a:r>
            <a:rPr lang="en-US" b="1" i="0" dirty="0">
              <a:solidFill>
                <a:schemeClr val="accent4">
                  <a:lumMod val="50000"/>
                </a:schemeClr>
              </a:solidFill>
            </a:rPr>
            <a:t>Example:</a:t>
          </a:r>
          <a:r>
            <a:rPr lang="en-US" b="0" i="0" dirty="0">
              <a:solidFill>
                <a:schemeClr val="accent4">
                  <a:lumMod val="50000"/>
                </a:schemeClr>
              </a:solidFill>
            </a:rPr>
            <a:t> Creating a presentation on climate change using data, images of glaciers, and explanatory videos.</a:t>
          </a:r>
          <a:endParaRPr lang="en-US" dirty="0">
            <a:solidFill>
              <a:schemeClr val="accent4">
                <a:lumMod val="50000"/>
              </a:schemeClr>
            </a:solidFill>
          </a:endParaRPr>
        </a:p>
      </dgm:t>
    </dgm:pt>
    <dgm:pt modelId="{FB8304D4-F896-40C3-9869-77C0C1F7C69C}" type="parTrans" cxnId="{023B1FC2-EA1D-4E92-8525-BB01962D3B4E}">
      <dgm:prSet/>
      <dgm:spPr/>
      <dgm:t>
        <a:bodyPr/>
        <a:lstStyle/>
        <a:p>
          <a:endParaRPr lang="en-US"/>
        </a:p>
      </dgm:t>
    </dgm:pt>
    <dgm:pt modelId="{4E7C60A3-3B57-417F-B69D-336E4DD36A9D}" type="sibTrans" cxnId="{023B1FC2-EA1D-4E92-8525-BB01962D3B4E}">
      <dgm:prSet/>
      <dgm:spPr/>
      <dgm:t>
        <a:bodyPr/>
        <a:lstStyle/>
        <a:p>
          <a:endParaRPr lang="en-US"/>
        </a:p>
      </dgm:t>
    </dgm:pt>
    <dgm:pt modelId="{8C8FF1D9-E0C8-487B-8DA6-21BE03B88B9C}">
      <dgm:prSet/>
      <dgm:spPr/>
      <dgm:t>
        <a:bodyPr/>
        <a:lstStyle/>
        <a:p>
          <a:r>
            <a:rPr lang="en-US" b="1" i="0">
              <a:solidFill>
                <a:schemeClr val="accent4">
                  <a:lumMod val="50000"/>
                </a:schemeClr>
              </a:solidFill>
            </a:rPr>
            <a:t>Medical Diagnosis Assistance:</a:t>
          </a:r>
          <a:endParaRPr lang="en-US">
            <a:solidFill>
              <a:schemeClr val="accent4">
                <a:lumMod val="50000"/>
              </a:schemeClr>
            </a:solidFill>
          </a:endParaRPr>
        </a:p>
      </dgm:t>
    </dgm:pt>
    <dgm:pt modelId="{3CDC831C-0384-4C97-932D-4BD92F2A25EE}" type="parTrans" cxnId="{51FD7DCC-2502-4CF6-8254-940A356CB951}">
      <dgm:prSet/>
      <dgm:spPr/>
      <dgm:t>
        <a:bodyPr/>
        <a:lstStyle/>
        <a:p>
          <a:endParaRPr lang="en-US"/>
        </a:p>
      </dgm:t>
    </dgm:pt>
    <dgm:pt modelId="{2617D1F0-71A7-469A-98D8-9706D78BA3E8}" type="sibTrans" cxnId="{51FD7DCC-2502-4CF6-8254-940A356CB951}">
      <dgm:prSet/>
      <dgm:spPr/>
      <dgm:t>
        <a:bodyPr/>
        <a:lstStyle/>
        <a:p>
          <a:endParaRPr lang="en-US"/>
        </a:p>
      </dgm:t>
    </dgm:pt>
    <dgm:pt modelId="{11FB5FD2-9CC1-4621-B6E7-F1CA51C6B80A}">
      <dgm:prSet/>
      <dgm:spPr/>
      <dgm:t>
        <a:bodyPr/>
        <a:lstStyle/>
        <a:p>
          <a:r>
            <a:rPr lang="en-US" b="1" i="0">
              <a:solidFill>
                <a:schemeClr val="accent4">
                  <a:lumMod val="50000"/>
                </a:schemeClr>
              </a:solidFill>
            </a:rPr>
            <a:t>Task:</a:t>
          </a:r>
          <a:r>
            <a:rPr lang="en-US" b="0" i="0">
              <a:solidFill>
                <a:schemeClr val="accent4">
                  <a:lumMod val="50000"/>
                </a:schemeClr>
              </a:solidFill>
            </a:rPr>
            <a:t> Assist in medical diagnosis by integrating patient data, images, and history.</a:t>
          </a:r>
          <a:endParaRPr lang="en-US">
            <a:solidFill>
              <a:schemeClr val="accent4">
                <a:lumMod val="50000"/>
              </a:schemeClr>
            </a:solidFill>
          </a:endParaRPr>
        </a:p>
      </dgm:t>
    </dgm:pt>
    <dgm:pt modelId="{2B772690-B054-43A8-B9E0-04A2E7564E0C}" type="parTrans" cxnId="{B12B7C0E-6A4C-4C12-9DF0-78E3AC036A4D}">
      <dgm:prSet/>
      <dgm:spPr/>
      <dgm:t>
        <a:bodyPr/>
        <a:lstStyle/>
        <a:p>
          <a:endParaRPr lang="en-US"/>
        </a:p>
      </dgm:t>
    </dgm:pt>
    <dgm:pt modelId="{4F183B6A-1C5C-4F00-A5D9-B9564D949B8A}" type="sibTrans" cxnId="{B12B7C0E-6A4C-4C12-9DF0-78E3AC036A4D}">
      <dgm:prSet/>
      <dgm:spPr/>
      <dgm:t>
        <a:bodyPr/>
        <a:lstStyle/>
        <a:p>
          <a:endParaRPr lang="en-US"/>
        </a:p>
      </dgm:t>
    </dgm:pt>
    <dgm:pt modelId="{4B8AA506-ABE1-4444-973E-866A253C94F9}">
      <dgm:prSet/>
      <dgm:spPr/>
      <dgm:t>
        <a:bodyPr/>
        <a:lstStyle/>
        <a:p>
          <a:r>
            <a:rPr lang="en-US" b="1" i="0">
              <a:solidFill>
                <a:schemeClr val="accent4">
                  <a:lumMod val="50000"/>
                </a:schemeClr>
              </a:solidFill>
            </a:rPr>
            <a:t>Example:</a:t>
          </a:r>
          <a:r>
            <a:rPr lang="en-US" b="0" i="0">
              <a:solidFill>
                <a:schemeClr val="accent4">
                  <a:lumMod val="50000"/>
                </a:schemeClr>
              </a:solidFill>
            </a:rPr>
            <a:t> Analyzing an MRI and cross-referencing it with medical history to suggest diagnoses.</a:t>
          </a:r>
          <a:endParaRPr lang="en-US">
            <a:solidFill>
              <a:schemeClr val="accent4">
                <a:lumMod val="50000"/>
              </a:schemeClr>
            </a:solidFill>
          </a:endParaRPr>
        </a:p>
      </dgm:t>
    </dgm:pt>
    <dgm:pt modelId="{D8EF48FC-AF06-4219-B03D-8378C409C8B0}" type="parTrans" cxnId="{01E6C01D-8E59-4B71-B762-12BA41EAF48E}">
      <dgm:prSet/>
      <dgm:spPr/>
      <dgm:t>
        <a:bodyPr/>
        <a:lstStyle/>
        <a:p>
          <a:endParaRPr lang="en-US"/>
        </a:p>
      </dgm:t>
    </dgm:pt>
    <dgm:pt modelId="{3C503669-F63F-47A7-AFE2-195FECD722B4}" type="sibTrans" cxnId="{01E6C01D-8E59-4B71-B762-12BA41EAF48E}">
      <dgm:prSet/>
      <dgm:spPr/>
      <dgm:t>
        <a:bodyPr/>
        <a:lstStyle/>
        <a:p>
          <a:endParaRPr lang="en-US"/>
        </a:p>
      </dgm:t>
    </dgm:pt>
    <dgm:pt modelId="{1550F6E0-5B9B-4739-A0B2-9ADECBD63D60}">
      <dgm:prSet/>
      <dgm:spPr/>
      <dgm:t>
        <a:bodyPr/>
        <a:lstStyle/>
        <a:p>
          <a:r>
            <a:rPr lang="en-US" b="1" i="0">
              <a:solidFill>
                <a:schemeClr val="accent4">
                  <a:lumMod val="50000"/>
                </a:schemeClr>
              </a:solidFill>
            </a:rPr>
            <a:t>Educational Tools:</a:t>
          </a:r>
          <a:endParaRPr lang="en-US">
            <a:solidFill>
              <a:schemeClr val="accent4">
                <a:lumMod val="50000"/>
              </a:schemeClr>
            </a:solidFill>
          </a:endParaRPr>
        </a:p>
      </dgm:t>
    </dgm:pt>
    <dgm:pt modelId="{8F2E42B1-6200-4E53-8664-393737DEE6D1}" type="parTrans" cxnId="{70F2C67E-40CB-4112-ACDE-7A8598C010CD}">
      <dgm:prSet/>
      <dgm:spPr/>
      <dgm:t>
        <a:bodyPr/>
        <a:lstStyle/>
        <a:p>
          <a:endParaRPr lang="en-US"/>
        </a:p>
      </dgm:t>
    </dgm:pt>
    <dgm:pt modelId="{B7A2BB4A-8EB0-4BD9-9E1C-3E33C8532EE3}" type="sibTrans" cxnId="{70F2C67E-40CB-4112-ACDE-7A8598C010CD}">
      <dgm:prSet/>
      <dgm:spPr/>
      <dgm:t>
        <a:bodyPr/>
        <a:lstStyle/>
        <a:p>
          <a:endParaRPr lang="en-US"/>
        </a:p>
      </dgm:t>
    </dgm:pt>
    <dgm:pt modelId="{3C99FCD6-E315-44E1-A8A8-C6E3F839BCB9}">
      <dgm:prSet/>
      <dgm:spPr/>
      <dgm:t>
        <a:bodyPr/>
        <a:lstStyle/>
        <a:p>
          <a:r>
            <a:rPr lang="en-US" b="1" i="0">
              <a:solidFill>
                <a:schemeClr val="accent4">
                  <a:lumMod val="50000"/>
                </a:schemeClr>
              </a:solidFill>
            </a:rPr>
            <a:t>Task:</a:t>
          </a:r>
          <a:r>
            <a:rPr lang="en-US" b="0" i="0">
              <a:solidFill>
                <a:schemeClr val="accent4">
                  <a:lumMod val="50000"/>
                </a:schemeClr>
              </a:solidFill>
            </a:rPr>
            <a:t> Provide interactive learning by combining text, images, and videos.</a:t>
          </a:r>
          <a:endParaRPr lang="en-US">
            <a:solidFill>
              <a:schemeClr val="accent4">
                <a:lumMod val="50000"/>
              </a:schemeClr>
            </a:solidFill>
          </a:endParaRPr>
        </a:p>
      </dgm:t>
    </dgm:pt>
    <dgm:pt modelId="{9AF873C4-3182-4379-B93D-ADF86A86B6BA}" type="parTrans" cxnId="{7D4642B1-077D-4E68-8A68-A15A7EE5D38F}">
      <dgm:prSet/>
      <dgm:spPr/>
      <dgm:t>
        <a:bodyPr/>
        <a:lstStyle/>
        <a:p>
          <a:endParaRPr lang="en-US"/>
        </a:p>
      </dgm:t>
    </dgm:pt>
    <dgm:pt modelId="{4DCA1EA9-5F87-497D-B524-105CC76F0D09}" type="sibTrans" cxnId="{7D4642B1-077D-4E68-8A68-A15A7EE5D38F}">
      <dgm:prSet/>
      <dgm:spPr/>
      <dgm:t>
        <a:bodyPr/>
        <a:lstStyle/>
        <a:p>
          <a:endParaRPr lang="en-US"/>
        </a:p>
      </dgm:t>
    </dgm:pt>
    <dgm:pt modelId="{3E7C23CD-026E-4C0D-83F8-2C798CC3BB90}">
      <dgm:prSet/>
      <dgm:spPr/>
      <dgm:t>
        <a:bodyPr/>
        <a:lstStyle/>
        <a:p>
          <a:r>
            <a:rPr lang="en-US" b="1" i="0" dirty="0">
              <a:solidFill>
                <a:schemeClr val="accent4">
                  <a:lumMod val="50000"/>
                </a:schemeClr>
              </a:solidFill>
            </a:rPr>
            <a:t>Example:</a:t>
          </a:r>
          <a:r>
            <a:rPr lang="en-US" b="0" i="0" dirty="0">
              <a:solidFill>
                <a:schemeClr val="accent4">
                  <a:lumMod val="50000"/>
                </a:schemeClr>
              </a:solidFill>
            </a:rPr>
            <a:t> Teaching photosynthesis using diagrams, text explanations, and video demonstrations.</a:t>
          </a:r>
          <a:endParaRPr lang="en-US" dirty="0">
            <a:solidFill>
              <a:schemeClr val="accent4">
                <a:lumMod val="50000"/>
              </a:schemeClr>
            </a:solidFill>
          </a:endParaRPr>
        </a:p>
      </dgm:t>
    </dgm:pt>
    <dgm:pt modelId="{1A9CB015-A4C4-4F42-9D10-E94EBEC92B3C}" type="parTrans" cxnId="{2B82B658-2E06-4E7E-A338-D80FD6E72DB3}">
      <dgm:prSet/>
      <dgm:spPr/>
      <dgm:t>
        <a:bodyPr/>
        <a:lstStyle/>
        <a:p>
          <a:endParaRPr lang="en-US"/>
        </a:p>
      </dgm:t>
    </dgm:pt>
    <dgm:pt modelId="{4EA5E919-3EC1-442E-A685-75CDDE063FC9}" type="sibTrans" cxnId="{2B82B658-2E06-4E7E-A338-D80FD6E72DB3}">
      <dgm:prSet/>
      <dgm:spPr/>
      <dgm:t>
        <a:bodyPr/>
        <a:lstStyle/>
        <a:p>
          <a:endParaRPr lang="en-US"/>
        </a:p>
      </dgm:t>
    </dgm:pt>
    <dgm:pt modelId="{06DB2680-F382-714B-A11F-48037FA42180}" type="pres">
      <dgm:prSet presAssocID="{1FF8E2CB-FB0B-4557-A498-158F45CCC4C5}" presName="linear" presStyleCnt="0">
        <dgm:presLayoutVars>
          <dgm:dir/>
          <dgm:animLvl val="lvl"/>
          <dgm:resizeHandles val="exact"/>
        </dgm:presLayoutVars>
      </dgm:prSet>
      <dgm:spPr/>
    </dgm:pt>
    <dgm:pt modelId="{39FB04EA-1AE9-5242-A7F4-1299D6C74CA1}" type="pres">
      <dgm:prSet presAssocID="{8087754D-3D63-4E45-8AA4-23FE8ED02A45}" presName="parentLin" presStyleCnt="0"/>
      <dgm:spPr/>
    </dgm:pt>
    <dgm:pt modelId="{9691C1B8-FDF5-F248-BBFB-5A567CF932ED}" type="pres">
      <dgm:prSet presAssocID="{8087754D-3D63-4E45-8AA4-23FE8ED02A45}" presName="parentLeftMargin" presStyleLbl="node1" presStyleIdx="0" presStyleCnt="1"/>
      <dgm:spPr/>
    </dgm:pt>
    <dgm:pt modelId="{0466C336-827D-4E4F-975E-03695FDB194F}" type="pres">
      <dgm:prSet presAssocID="{8087754D-3D63-4E45-8AA4-23FE8ED02A45}" presName="parentText" presStyleLbl="node1" presStyleIdx="0" presStyleCnt="1">
        <dgm:presLayoutVars>
          <dgm:chMax val="0"/>
          <dgm:bulletEnabled val="1"/>
        </dgm:presLayoutVars>
      </dgm:prSet>
      <dgm:spPr/>
    </dgm:pt>
    <dgm:pt modelId="{18E39AF8-8245-AC42-8A43-DF7E18A026A9}" type="pres">
      <dgm:prSet presAssocID="{8087754D-3D63-4E45-8AA4-23FE8ED02A45}" presName="negativeSpace" presStyleCnt="0"/>
      <dgm:spPr/>
    </dgm:pt>
    <dgm:pt modelId="{D5BA8820-09E9-FB44-8725-B4DB3CB04302}" type="pres">
      <dgm:prSet presAssocID="{8087754D-3D63-4E45-8AA4-23FE8ED02A45}" presName="childText" presStyleLbl="conFgAcc1" presStyleIdx="0" presStyleCnt="1">
        <dgm:presLayoutVars>
          <dgm:bulletEnabled val="1"/>
        </dgm:presLayoutVars>
      </dgm:prSet>
      <dgm:spPr/>
    </dgm:pt>
  </dgm:ptLst>
  <dgm:cxnLst>
    <dgm:cxn modelId="{C86E2B04-FF40-4D4B-8034-9C651624DBE7}" type="presOf" srcId="{8087754D-3D63-4E45-8AA4-23FE8ED02A45}" destId="{9691C1B8-FDF5-F248-BBFB-5A567CF932ED}" srcOrd="0" destOrd="0" presId="urn:microsoft.com/office/officeart/2005/8/layout/list1"/>
    <dgm:cxn modelId="{8B9A9C07-45A0-415B-BC8A-AE227D0C253D}" srcId="{FC4C76C0-8E5A-4E1C-A983-2CE056391D07}" destId="{7AD15639-6A4C-489C-969A-0F9809E85D72}" srcOrd="0" destOrd="0" parTransId="{F4B8F472-872D-4D6B-9E7A-F7146A6BBAEE}" sibTransId="{769399BA-EA61-4F90-9F4A-7C0944AFE748}"/>
    <dgm:cxn modelId="{B12B7C0E-6A4C-4C12-9DF0-78E3AC036A4D}" srcId="{8C8FF1D9-E0C8-487B-8DA6-21BE03B88B9C}" destId="{11FB5FD2-9CC1-4621-B6E7-F1CA51C6B80A}" srcOrd="0" destOrd="0" parTransId="{2B772690-B054-43A8-B9E0-04A2E7564E0C}" sibTransId="{4F183B6A-1C5C-4F00-A5D9-B9564D949B8A}"/>
    <dgm:cxn modelId="{09230218-48CF-7749-B548-17B0659591D1}" type="presOf" srcId="{3E7C23CD-026E-4C0D-83F8-2C798CC3BB90}" destId="{D5BA8820-09E9-FB44-8725-B4DB3CB04302}" srcOrd="0" destOrd="11" presId="urn:microsoft.com/office/officeart/2005/8/layout/list1"/>
    <dgm:cxn modelId="{431EF71C-3EB0-5442-BDFD-7A58D6252916}" type="presOf" srcId="{3C99FCD6-E315-44E1-A8A8-C6E3F839BCB9}" destId="{D5BA8820-09E9-FB44-8725-B4DB3CB04302}" srcOrd="0" destOrd="10" presId="urn:microsoft.com/office/officeart/2005/8/layout/list1"/>
    <dgm:cxn modelId="{01E6C01D-8E59-4B71-B762-12BA41EAF48E}" srcId="{8C8FF1D9-E0C8-487B-8DA6-21BE03B88B9C}" destId="{4B8AA506-ABE1-4444-973E-866A253C94F9}" srcOrd="1" destOrd="0" parTransId="{D8EF48FC-AF06-4219-B03D-8378C409C8B0}" sibTransId="{3C503669-F63F-47A7-AFE2-195FECD722B4}"/>
    <dgm:cxn modelId="{DED5C926-E2D6-4E46-9218-98DC449F61E8}" srcId="{8087754D-3D63-4E45-8AA4-23FE8ED02A45}" destId="{FC4C76C0-8E5A-4E1C-A983-2CE056391D07}" srcOrd="0" destOrd="0" parTransId="{AC4EB378-481A-4175-8FAB-CBC14220862A}" sibTransId="{B07F5A70-D125-4926-AB10-3D59E83D927D}"/>
    <dgm:cxn modelId="{66E94B3C-47ED-D046-9668-FECD25A85017}" type="presOf" srcId="{1550F6E0-5B9B-4739-A0B2-9ADECBD63D60}" destId="{D5BA8820-09E9-FB44-8725-B4DB3CB04302}" srcOrd="0" destOrd="9" presId="urn:microsoft.com/office/officeart/2005/8/layout/list1"/>
    <dgm:cxn modelId="{2B82B658-2E06-4E7E-A338-D80FD6E72DB3}" srcId="{1550F6E0-5B9B-4739-A0B2-9ADECBD63D60}" destId="{3E7C23CD-026E-4C0D-83F8-2C798CC3BB90}" srcOrd="1" destOrd="0" parTransId="{1A9CB015-A4C4-4F42-9D10-E94EBEC92B3C}" sibTransId="{4EA5E919-3EC1-442E-A685-75CDDE063FC9}"/>
    <dgm:cxn modelId="{A2A0B35D-ED05-C448-87C6-A25DAFBC42B4}" type="presOf" srcId="{FC4C76C0-8E5A-4E1C-A983-2CE056391D07}" destId="{D5BA8820-09E9-FB44-8725-B4DB3CB04302}" srcOrd="0" destOrd="0" presId="urn:microsoft.com/office/officeart/2005/8/layout/list1"/>
    <dgm:cxn modelId="{5046EA6E-24F6-D74C-991C-329E430BAB0E}" type="presOf" srcId="{AB0A7408-D092-45A9-A25C-D941FC7C13AF}" destId="{D5BA8820-09E9-FB44-8725-B4DB3CB04302}" srcOrd="0" destOrd="4" presId="urn:microsoft.com/office/officeart/2005/8/layout/list1"/>
    <dgm:cxn modelId="{FFE30C6F-C65A-9E48-AD0B-47A14916222A}" type="presOf" srcId="{11FB5FD2-9CC1-4621-B6E7-F1CA51C6B80A}" destId="{D5BA8820-09E9-FB44-8725-B4DB3CB04302}" srcOrd="0" destOrd="7" presId="urn:microsoft.com/office/officeart/2005/8/layout/list1"/>
    <dgm:cxn modelId="{70F2C67E-40CB-4112-ACDE-7A8598C010CD}" srcId="{8087754D-3D63-4E45-8AA4-23FE8ED02A45}" destId="{1550F6E0-5B9B-4739-A0B2-9ADECBD63D60}" srcOrd="3" destOrd="0" parTransId="{8F2E42B1-6200-4E53-8664-393737DEE6D1}" sibTransId="{B7A2BB4A-8EB0-4BD9-9E1C-3E33C8532EE3}"/>
    <dgm:cxn modelId="{D26B8C89-8C27-4B06-8E38-0FBD293FFED3}" srcId="{1FF8E2CB-FB0B-4557-A498-158F45CCC4C5}" destId="{8087754D-3D63-4E45-8AA4-23FE8ED02A45}" srcOrd="0" destOrd="0" parTransId="{944E2BC6-DB05-4B21-9B33-789BC7BA5D48}" sibTransId="{265A896A-4167-4614-B3CA-B40F482C3ACF}"/>
    <dgm:cxn modelId="{F91D8D89-1469-394E-9EF7-E2F6A6E077E3}" type="presOf" srcId="{7AD15639-6A4C-489C-969A-0F9809E85D72}" destId="{D5BA8820-09E9-FB44-8725-B4DB3CB04302}" srcOrd="0" destOrd="1" presId="urn:microsoft.com/office/officeart/2005/8/layout/list1"/>
    <dgm:cxn modelId="{EB45DDA1-9C68-E943-9B19-5A174838A7EA}" type="presOf" srcId="{BC51C8A7-36C3-40E1-9EFA-FB1B1AB2C085}" destId="{D5BA8820-09E9-FB44-8725-B4DB3CB04302}" srcOrd="0" destOrd="5" presId="urn:microsoft.com/office/officeart/2005/8/layout/list1"/>
    <dgm:cxn modelId="{997E61A4-B740-4092-A2E1-464D491D46CB}" srcId="{CA4FD94B-ED09-400A-A60E-D58716D69336}" destId="{AB0A7408-D092-45A9-A25C-D941FC7C13AF}" srcOrd="0" destOrd="0" parTransId="{1FEDE980-B806-4DC0-8A4C-BB9BD7D0DEA2}" sibTransId="{F0D12F94-0FAE-424B-B18D-0B46E57AE9A0}"/>
    <dgm:cxn modelId="{7D4642B1-077D-4E68-8A68-A15A7EE5D38F}" srcId="{1550F6E0-5B9B-4739-A0B2-9ADECBD63D60}" destId="{3C99FCD6-E315-44E1-A8A8-C6E3F839BCB9}" srcOrd="0" destOrd="0" parTransId="{9AF873C4-3182-4379-B93D-ADF86A86B6BA}" sibTransId="{4DCA1EA9-5F87-497D-B524-105CC76F0D09}"/>
    <dgm:cxn modelId="{319494BC-85BA-A84D-BE86-AE2395B1BF42}" type="presOf" srcId="{0FE8C334-44F9-4E9F-A340-EFFFA0B1AA46}" destId="{D5BA8820-09E9-FB44-8725-B4DB3CB04302}" srcOrd="0" destOrd="2" presId="urn:microsoft.com/office/officeart/2005/8/layout/list1"/>
    <dgm:cxn modelId="{023B1FC2-EA1D-4E92-8525-BB01962D3B4E}" srcId="{CA4FD94B-ED09-400A-A60E-D58716D69336}" destId="{BC51C8A7-36C3-40E1-9EFA-FB1B1AB2C085}" srcOrd="1" destOrd="0" parTransId="{FB8304D4-F896-40C3-9869-77C0C1F7C69C}" sibTransId="{4E7C60A3-3B57-417F-B69D-336E4DD36A9D}"/>
    <dgm:cxn modelId="{51FD7DCC-2502-4CF6-8254-940A356CB951}" srcId="{8087754D-3D63-4E45-8AA4-23FE8ED02A45}" destId="{8C8FF1D9-E0C8-487B-8DA6-21BE03B88B9C}" srcOrd="2" destOrd="0" parTransId="{3CDC831C-0384-4C97-932D-4BD92F2A25EE}" sibTransId="{2617D1F0-71A7-469A-98D8-9706D78BA3E8}"/>
    <dgm:cxn modelId="{C9737DCE-D03C-47A8-B71A-9300A6843255}" srcId="{8087754D-3D63-4E45-8AA4-23FE8ED02A45}" destId="{CA4FD94B-ED09-400A-A60E-D58716D69336}" srcOrd="1" destOrd="0" parTransId="{E1423752-C3AF-4B58-A171-88F31E6CB384}" sibTransId="{0DCB6D16-F703-4166-A820-5F62728B26AA}"/>
    <dgm:cxn modelId="{5A2B9FDC-9715-BA42-B1D5-ECE565DADEDC}" type="presOf" srcId="{CA4FD94B-ED09-400A-A60E-D58716D69336}" destId="{D5BA8820-09E9-FB44-8725-B4DB3CB04302}" srcOrd="0" destOrd="3" presId="urn:microsoft.com/office/officeart/2005/8/layout/list1"/>
    <dgm:cxn modelId="{4B27C2DC-E2CC-8B49-B753-7F616CFF85D0}" type="presOf" srcId="{1FF8E2CB-FB0B-4557-A498-158F45CCC4C5}" destId="{06DB2680-F382-714B-A11F-48037FA42180}" srcOrd="0" destOrd="0" presId="urn:microsoft.com/office/officeart/2005/8/layout/list1"/>
    <dgm:cxn modelId="{E858BAE0-3909-4C2E-9648-FDD3C25EFCB4}" srcId="{FC4C76C0-8E5A-4E1C-A983-2CE056391D07}" destId="{0FE8C334-44F9-4E9F-A340-EFFFA0B1AA46}" srcOrd="1" destOrd="0" parTransId="{E3328EDA-E897-4369-9C5E-D02938869E7C}" sibTransId="{E40290DC-1E74-4023-9780-6F187FDE407E}"/>
    <dgm:cxn modelId="{FC00D7E9-92D3-B740-9CCF-18F82E5D9DC0}" type="presOf" srcId="{8087754D-3D63-4E45-8AA4-23FE8ED02A45}" destId="{0466C336-827D-4E4F-975E-03695FDB194F}" srcOrd="1" destOrd="0" presId="urn:microsoft.com/office/officeart/2005/8/layout/list1"/>
    <dgm:cxn modelId="{B371DCF7-A5A9-E241-8FDE-FABC2106E476}" type="presOf" srcId="{8C8FF1D9-E0C8-487B-8DA6-21BE03B88B9C}" destId="{D5BA8820-09E9-FB44-8725-B4DB3CB04302}" srcOrd="0" destOrd="6" presId="urn:microsoft.com/office/officeart/2005/8/layout/list1"/>
    <dgm:cxn modelId="{4EF37EFB-DC74-534C-B6DF-3644EDEE82D5}" type="presOf" srcId="{4B8AA506-ABE1-4444-973E-866A253C94F9}" destId="{D5BA8820-09E9-FB44-8725-B4DB3CB04302}" srcOrd="0" destOrd="8" presId="urn:microsoft.com/office/officeart/2005/8/layout/list1"/>
    <dgm:cxn modelId="{2316A7D8-DF69-6E48-AF62-D42E22543EF3}" type="presParOf" srcId="{06DB2680-F382-714B-A11F-48037FA42180}" destId="{39FB04EA-1AE9-5242-A7F4-1299D6C74CA1}" srcOrd="0" destOrd="0" presId="urn:microsoft.com/office/officeart/2005/8/layout/list1"/>
    <dgm:cxn modelId="{D5D80AB5-F1FF-8C40-B964-3EED0660C4F7}" type="presParOf" srcId="{39FB04EA-1AE9-5242-A7F4-1299D6C74CA1}" destId="{9691C1B8-FDF5-F248-BBFB-5A567CF932ED}" srcOrd="0" destOrd="0" presId="urn:microsoft.com/office/officeart/2005/8/layout/list1"/>
    <dgm:cxn modelId="{981F58C7-C618-3A44-B963-9972C51F4065}" type="presParOf" srcId="{39FB04EA-1AE9-5242-A7F4-1299D6C74CA1}" destId="{0466C336-827D-4E4F-975E-03695FDB194F}" srcOrd="1" destOrd="0" presId="urn:microsoft.com/office/officeart/2005/8/layout/list1"/>
    <dgm:cxn modelId="{151D3CB6-6F2A-5844-BD3E-D3A4396A76C2}" type="presParOf" srcId="{06DB2680-F382-714B-A11F-48037FA42180}" destId="{18E39AF8-8245-AC42-8A43-DF7E18A026A9}" srcOrd="1" destOrd="0" presId="urn:microsoft.com/office/officeart/2005/8/layout/list1"/>
    <dgm:cxn modelId="{381FBBE0-9B29-8744-8D62-F950AE7B9FEF}" type="presParOf" srcId="{06DB2680-F382-714B-A11F-48037FA42180}" destId="{D5BA8820-09E9-FB44-8725-B4DB3CB04302}"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8E0EE20-97E1-4B33-B2F4-1B2CBB4B46D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83F991B6-C9FC-4067-8090-4305AEBCA91A}">
      <dgm:prSet/>
      <dgm:spPr/>
      <dgm:t>
        <a:bodyPr/>
        <a:lstStyle/>
        <a:p>
          <a:r>
            <a:rPr lang="en-US" b="0" i="0"/>
            <a:t>These platforms are top-tier choices for data scientists and organizations looking to leverage AI for advanced data analysis, model development, and deployment. Each offers robust features tailored to various aspects of the data science process.</a:t>
          </a:r>
          <a:endParaRPr lang="en-US"/>
        </a:p>
      </dgm:t>
    </dgm:pt>
    <dgm:pt modelId="{D0CB9CAB-B7E4-45DD-8B44-0D8B1159BF69}" type="parTrans" cxnId="{F53E18F9-EB2F-4E24-B412-13EFD241B51A}">
      <dgm:prSet/>
      <dgm:spPr/>
      <dgm:t>
        <a:bodyPr/>
        <a:lstStyle/>
        <a:p>
          <a:endParaRPr lang="en-US"/>
        </a:p>
      </dgm:t>
    </dgm:pt>
    <dgm:pt modelId="{195E6178-E15F-4523-AF34-020ED25BB4A5}" type="sibTrans" cxnId="{F53E18F9-EB2F-4E24-B412-13EFD241B51A}">
      <dgm:prSet/>
      <dgm:spPr/>
      <dgm:t>
        <a:bodyPr/>
        <a:lstStyle/>
        <a:p>
          <a:endParaRPr lang="en-US"/>
        </a:p>
      </dgm:t>
    </dgm:pt>
    <dgm:pt modelId="{FA1C659C-67DA-4C25-913F-39FE80755094}">
      <dgm:prSet/>
      <dgm:spPr/>
      <dgm:t>
        <a:bodyPr/>
        <a:lstStyle/>
        <a:p>
          <a:r>
            <a:rPr lang="en-US" b="1" i="0"/>
            <a:t>DataRobot</a:t>
          </a:r>
          <a:r>
            <a:rPr lang="en-US" b="0" i="0"/>
            <a:t>:</a:t>
          </a:r>
          <a:endParaRPr lang="en-US"/>
        </a:p>
      </dgm:t>
    </dgm:pt>
    <dgm:pt modelId="{F2C2A3D4-B0DF-4E14-B07D-4647C3279447}" type="parTrans" cxnId="{E1EF1802-898A-474D-A85D-2F85E3257536}">
      <dgm:prSet/>
      <dgm:spPr/>
      <dgm:t>
        <a:bodyPr/>
        <a:lstStyle/>
        <a:p>
          <a:endParaRPr lang="en-US"/>
        </a:p>
      </dgm:t>
    </dgm:pt>
    <dgm:pt modelId="{F19CDD6F-98AE-42D3-ABEB-8C5FACFDC894}" type="sibTrans" cxnId="{E1EF1802-898A-474D-A85D-2F85E3257536}">
      <dgm:prSet/>
      <dgm:spPr/>
      <dgm:t>
        <a:bodyPr/>
        <a:lstStyle/>
        <a:p>
          <a:endParaRPr lang="en-US"/>
        </a:p>
      </dgm:t>
    </dgm:pt>
    <dgm:pt modelId="{23F0A0EA-76B5-48D5-8B12-5CBBB6A60061}">
      <dgm:prSet/>
      <dgm:spPr/>
      <dgm:t>
        <a:bodyPr/>
        <a:lstStyle/>
        <a:p>
          <a:r>
            <a:rPr lang="en-US" b="1" i="0"/>
            <a:t>Description</a:t>
          </a:r>
          <a:r>
            <a:rPr lang="en-US" b="0" i="0"/>
            <a:t>: A comprehensive AI-driven platform that automates the entire data science workflow, from data preparation to model deployment. It uses AutoML to generate predictive models, evaluate them, and provide actionable insights.</a:t>
          </a:r>
          <a:endParaRPr lang="en-US"/>
        </a:p>
      </dgm:t>
    </dgm:pt>
    <dgm:pt modelId="{48CC52B7-4A72-41E1-BC7B-6C242C5EE998}" type="parTrans" cxnId="{56D505C1-60CD-4466-BA95-B93AB444B167}">
      <dgm:prSet/>
      <dgm:spPr/>
      <dgm:t>
        <a:bodyPr/>
        <a:lstStyle/>
        <a:p>
          <a:endParaRPr lang="en-US"/>
        </a:p>
      </dgm:t>
    </dgm:pt>
    <dgm:pt modelId="{72861AEE-2C5E-4B02-AD6C-E8823F617548}" type="sibTrans" cxnId="{56D505C1-60CD-4466-BA95-B93AB444B167}">
      <dgm:prSet/>
      <dgm:spPr/>
      <dgm:t>
        <a:bodyPr/>
        <a:lstStyle/>
        <a:p>
          <a:endParaRPr lang="en-US"/>
        </a:p>
      </dgm:t>
    </dgm:pt>
    <dgm:pt modelId="{9FCB6F76-FA84-4B48-9ABF-8C92AD06E1B5}">
      <dgm:prSet/>
      <dgm:spPr/>
      <dgm:t>
        <a:bodyPr/>
        <a:lstStyle/>
        <a:p>
          <a:r>
            <a:rPr lang="en-US" b="1" i="0"/>
            <a:t>Best For</a:t>
          </a:r>
          <a:r>
            <a:rPr lang="en-US" b="0" i="0"/>
            <a:t>: Enterprises and data scientists looking to automate and scale their data science projects with minimal manual intervention.</a:t>
          </a:r>
          <a:endParaRPr lang="en-US"/>
        </a:p>
      </dgm:t>
    </dgm:pt>
    <dgm:pt modelId="{F3911B15-A32B-4BBC-8029-426C5495D1E1}" type="parTrans" cxnId="{5EAE31CE-BECC-4B9C-9A9D-B92E526374BB}">
      <dgm:prSet/>
      <dgm:spPr/>
      <dgm:t>
        <a:bodyPr/>
        <a:lstStyle/>
        <a:p>
          <a:endParaRPr lang="en-US"/>
        </a:p>
      </dgm:t>
    </dgm:pt>
    <dgm:pt modelId="{DDFAC28B-7D1C-4BF5-BE02-F769217BFC16}" type="sibTrans" cxnId="{5EAE31CE-BECC-4B9C-9A9D-B92E526374BB}">
      <dgm:prSet/>
      <dgm:spPr/>
      <dgm:t>
        <a:bodyPr/>
        <a:lstStyle/>
        <a:p>
          <a:endParaRPr lang="en-US"/>
        </a:p>
      </dgm:t>
    </dgm:pt>
    <dgm:pt modelId="{E14B887F-4BAC-4B05-8853-0945F1F0ED83}">
      <dgm:prSet/>
      <dgm:spPr/>
      <dgm:t>
        <a:bodyPr/>
        <a:lstStyle/>
        <a:p>
          <a:r>
            <a:rPr lang="en-US" b="1" i="0"/>
            <a:t>H2O.ai</a:t>
          </a:r>
          <a:r>
            <a:rPr lang="en-US" b="0" i="0"/>
            <a:t>:</a:t>
          </a:r>
          <a:endParaRPr lang="en-US"/>
        </a:p>
      </dgm:t>
    </dgm:pt>
    <dgm:pt modelId="{3C89D3E3-DBDE-49DC-8628-C45AC4816C4B}" type="parTrans" cxnId="{B7F5BEB8-B058-4EAC-9BCC-ABE130D80068}">
      <dgm:prSet/>
      <dgm:spPr/>
      <dgm:t>
        <a:bodyPr/>
        <a:lstStyle/>
        <a:p>
          <a:endParaRPr lang="en-US"/>
        </a:p>
      </dgm:t>
    </dgm:pt>
    <dgm:pt modelId="{2AD930F3-76AC-4B53-A5B3-E864F7CAF438}" type="sibTrans" cxnId="{B7F5BEB8-B058-4EAC-9BCC-ABE130D80068}">
      <dgm:prSet/>
      <dgm:spPr/>
      <dgm:t>
        <a:bodyPr/>
        <a:lstStyle/>
        <a:p>
          <a:endParaRPr lang="en-US"/>
        </a:p>
      </dgm:t>
    </dgm:pt>
    <dgm:pt modelId="{2D9FB91F-41C2-4D19-B863-177422F35F74}">
      <dgm:prSet/>
      <dgm:spPr/>
      <dgm:t>
        <a:bodyPr/>
        <a:lstStyle/>
        <a:p>
          <a:r>
            <a:rPr lang="en-US" b="1" i="0"/>
            <a:t>Description</a:t>
          </a:r>
          <a:r>
            <a:rPr lang="en-US" b="0" i="0"/>
            <a:t>: An open-source AI platform known for its AutoML capabilities, H2O.ai provides tools for data preprocessing, model training, and deployment. It supports a wide range of algorithms and is widely used in predictive analytics and machine learning.</a:t>
          </a:r>
          <a:endParaRPr lang="en-US"/>
        </a:p>
      </dgm:t>
    </dgm:pt>
    <dgm:pt modelId="{80EC777A-95D6-455C-AB96-9720C1ED4DD1}" type="parTrans" cxnId="{62EF9C0D-FCA5-4E39-92D5-9FE0ABCE7522}">
      <dgm:prSet/>
      <dgm:spPr/>
      <dgm:t>
        <a:bodyPr/>
        <a:lstStyle/>
        <a:p>
          <a:endParaRPr lang="en-US"/>
        </a:p>
      </dgm:t>
    </dgm:pt>
    <dgm:pt modelId="{CBAF2F84-941D-42B9-9040-D12626CA7316}" type="sibTrans" cxnId="{62EF9C0D-FCA5-4E39-92D5-9FE0ABCE7522}">
      <dgm:prSet/>
      <dgm:spPr/>
      <dgm:t>
        <a:bodyPr/>
        <a:lstStyle/>
        <a:p>
          <a:endParaRPr lang="en-US"/>
        </a:p>
      </dgm:t>
    </dgm:pt>
    <dgm:pt modelId="{4D634AEC-879C-4B33-958C-E6B61B595742}">
      <dgm:prSet/>
      <dgm:spPr/>
      <dgm:t>
        <a:bodyPr/>
        <a:lstStyle/>
        <a:p>
          <a:r>
            <a:rPr lang="en-US" b="1" i="0"/>
            <a:t>Best For</a:t>
          </a:r>
          <a:r>
            <a:rPr lang="en-US" b="0" i="0"/>
            <a:t>: Data scientists and developers needing a robust platform for building and deploying machine learning models with advanced automation features.</a:t>
          </a:r>
          <a:endParaRPr lang="en-US"/>
        </a:p>
      </dgm:t>
    </dgm:pt>
    <dgm:pt modelId="{E7D8DE23-A722-4291-B5A7-C900125A0812}" type="parTrans" cxnId="{CE1019B0-A550-4FDD-8426-45D6079A51B8}">
      <dgm:prSet/>
      <dgm:spPr/>
      <dgm:t>
        <a:bodyPr/>
        <a:lstStyle/>
        <a:p>
          <a:endParaRPr lang="en-US"/>
        </a:p>
      </dgm:t>
    </dgm:pt>
    <dgm:pt modelId="{10854A3B-88DE-4F18-973A-BD6ACA45BB21}" type="sibTrans" cxnId="{CE1019B0-A550-4FDD-8426-45D6079A51B8}">
      <dgm:prSet/>
      <dgm:spPr/>
      <dgm:t>
        <a:bodyPr/>
        <a:lstStyle/>
        <a:p>
          <a:endParaRPr lang="en-US"/>
        </a:p>
      </dgm:t>
    </dgm:pt>
    <dgm:pt modelId="{C8829DC3-691D-43D9-ACCD-1C98008A5205}">
      <dgm:prSet/>
      <dgm:spPr/>
      <dgm:t>
        <a:bodyPr/>
        <a:lstStyle/>
        <a:p>
          <a:r>
            <a:rPr lang="en-US" b="1" i="0"/>
            <a:t>Google Cloud AutoML</a:t>
          </a:r>
          <a:r>
            <a:rPr lang="en-US" b="0" i="0"/>
            <a:t>:</a:t>
          </a:r>
          <a:endParaRPr lang="en-US"/>
        </a:p>
      </dgm:t>
    </dgm:pt>
    <dgm:pt modelId="{EAE33379-3A77-4B6F-B243-3D0BCB4F5000}" type="parTrans" cxnId="{2063F8BA-32FD-4ABC-BF81-5A768D42CAAA}">
      <dgm:prSet/>
      <dgm:spPr/>
      <dgm:t>
        <a:bodyPr/>
        <a:lstStyle/>
        <a:p>
          <a:endParaRPr lang="en-US"/>
        </a:p>
      </dgm:t>
    </dgm:pt>
    <dgm:pt modelId="{9D2DE798-5155-456A-BE3F-6DB877A037C4}" type="sibTrans" cxnId="{2063F8BA-32FD-4ABC-BF81-5A768D42CAAA}">
      <dgm:prSet/>
      <dgm:spPr/>
      <dgm:t>
        <a:bodyPr/>
        <a:lstStyle/>
        <a:p>
          <a:endParaRPr lang="en-US"/>
        </a:p>
      </dgm:t>
    </dgm:pt>
    <dgm:pt modelId="{C95723AC-403F-4C2E-B024-33D6DB44F993}">
      <dgm:prSet/>
      <dgm:spPr/>
      <dgm:t>
        <a:bodyPr/>
        <a:lstStyle/>
        <a:p>
          <a:r>
            <a:rPr lang="en-US" b="1" i="0"/>
            <a:t>Description</a:t>
          </a:r>
          <a:r>
            <a:rPr lang="en-US" b="0" i="0"/>
            <a:t>: A suite of machine learning products within Google Cloud that enables developers with limited ML expertise to train high-quality models. AutoML covers a range of tasks from image recognition to natural language processing.</a:t>
          </a:r>
          <a:endParaRPr lang="en-US"/>
        </a:p>
      </dgm:t>
    </dgm:pt>
    <dgm:pt modelId="{82EA865D-A60F-4C92-ABBA-F1B70F8D05D2}" type="parTrans" cxnId="{C524D4A0-1F09-4009-855F-A936EE3F7B84}">
      <dgm:prSet/>
      <dgm:spPr/>
      <dgm:t>
        <a:bodyPr/>
        <a:lstStyle/>
        <a:p>
          <a:endParaRPr lang="en-US"/>
        </a:p>
      </dgm:t>
    </dgm:pt>
    <dgm:pt modelId="{2D4DD7B8-0023-4A65-AD58-232406E0F56F}" type="sibTrans" cxnId="{C524D4A0-1F09-4009-855F-A936EE3F7B84}">
      <dgm:prSet/>
      <dgm:spPr/>
      <dgm:t>
        <a:bodyPr/>
        <a:lstStyle/>
        <a:p>
          <a:endParaRPr lang="en-US"/>
        </a:p>
      </dgm:t>
    </dgm:pt>
    <dgm:pt modelId="{D9481C29-50D7-4132-BD0B-9DB3114CA610}">
      <dgm:prSet/>
      <dgm:spPr/>
      <dgm:t>
        <a:bodyPr/>
        <a:lstStyle/>
        <a:p>
          <a:r>
            <a:rPr lang="en-US" b="1" i="0"/>
            <a:t>Best For</a:t>
          </a:r>
          <a:r>
            <a:rPr lang="en-US" b="0" i="0"/>
            <a:t>: Organizations looking to quickly develop and deploy custom machine learning models without needing extensive machine learning expertise.</a:t>
          </a:r>
          <a:endParaRPr lang="en-US"/>
        </a:p>
      </dgm:t>
    </dgm:pt>
    <dgm:pt modelId="{B5CC5D95-E6DE-484E-972B-87BB3BB4EB23}" type="parTrans" cxnId="{2E3FEFF7-BEF5-4129-9B59-6E0C288733D5}">
      <dgm:prSet/>
      <dgm:spPr/>
      <dgm:t>
        <a:bodyPr/>
        <a:lstStyle/>
        <a:p>
          <a:endParaRPr lang="en-US"/>
        </a:p>
      </dgm:t>
    </dgm:pt>
    <dgm:pt modelId="{0ADDB4E5-1FB5-4940-93D5-2818C5D72E5A}" type="sibTrans" cxnId="{2E3FEFF7-BEF5-4129-9B59-6E0C288733D5}">
      <dgm:prSet/>
      <dgm:spPr/>
      <dgm:t>
        <a:bodyPr/>
        <a:lstStyle/>
        <a:p>
          <a:endParaRPr lang="en-US"/>
        </a:p>
      </dgm:t>
    </dgm:pt>
    <dgm:pt modelId="{AD5FA1FE-2AF9-45EF-A326-24625438E627}">
      <dgm:prSet/>
      <dgm:spPr/>
      <dgm:t>
        <a:bodyPr/>
        <a:lstStyle/>
        <a:p>
          <a:r>
            <a:rPr lang="en-US" b="1" i="0"/>
            <a:t>IBM Watson Studio</a:t>
          </a:r>
          <a:r>
            <a:rPr lang="en-US" b="0" i="0"/>
            <a:t>:</a:t>
          </a:r>
          <a:endParaRPr lang="en-US"/>
        </a:p>
      </dgm:t>
    </dgm:pt>
    <dgm:pt modelId="{92D234CC-20B0-416C-B026-FBC266B22134}" type="parTrans" cxnId="{A8AC12CB-B958-483C-B306-7A738BBEAEDB}">
      <dgm:prSet/>
      <dgm:spPr/>
      <dgm:t>
        <a:bodyPr/>
        <a:lstStyle/>
        <a:p>
          <a:endParaRPr lang="en-US"/>
        </a:p>
      </dgm:t>
    </dgm:pt>
    <dgm:pt modelId="{FAE57422-ED32-4B0A-8BC5-F367EB547F97}" type="sibTrans" cxnId="{A8AC12CB-B958-483C-B306-7A738BBEAEDB}">
      <dgm:prSet/>
      <dgm:spPr/>
      <dgm:t>
        <a:bodyPr/>
        <a:lstStyle/>
        <a:p>
          <a:endParaRPr lang="en-US"/>
        </a:p>
      </dgm:t>
    </dgm:pt>
    <dgm:pt modelId="{6860A5F1-4538-4A39-B77D-3E264AEA9487}">
      <dgm:prSet/>
      <dgm:spPr/>
      <dgm:t>
        <a:bodyPr/>
        <a:lstStyle/>
        <a:p>
          <a:r>
            <a:rPr lang="en-US" b="1" i="0"/>
            <a:t>Description</a:t>
          </a:r>
          <a:r>
            <a:rPr lang="en-US" b="0" i="0"/>
            <a:t>: A collaborative environment that brings together tools for data preparation, machine learning, and AI model management. Watson Studio integrates with IBM's broader AI ecosystem, offering both automated and manual data science tools.</a:t>
          </a:r>
          <a:endParaRPr lang="en-US"/>
        </a:p>
      </dgm:t>
    </dgm:pt>
    <dgm:pt modelId="{074DB549-46F7-4364-85E1-FB7677266063}" type="parTrans" cxnId="{ECB9B15E-019D-4DCA-8178-E329F566A485}">
      <dgm:prSet/>
      <dgm:spPr/>
      <dgm:t>
        <a:bodyPr/>
        <a:lstStyle/>
        <a:p>
          <a:endParaRPr lang="en-US"/>
        </a:p>
      </dgm:t>
    </dgm:pt>
    <dgm:pt modelId="{BD39A26B-7637-4B81-A4DA-C00F28023D76}" type="sibTrans" cxnId="{ECB9B15E-019D-4DCA-8178-E329F566A485}">
      <dgm:prSet/>
      <dgm:spPr/>
      <dgm:t>
        <a:bodyPr/>
        <a:lstStyle/>
        <a:p>
          <a:endParaRPr lang="en-US"/>
        </a:p>
      </dgm:t>
    </dgm:pt>
    <dgm:pt modelId="{AF2C4932-A333-46FC-9209-292438B8A759}">
      <dgm:prSet/>
      <dgm:spPr/>
      <dgm:t>
        <a:bodyPr/>
        <a:lstStyle/>
        <a:p>
          <a:r>
            <a:rPr lang="en-US" b="1" i="0"/>
            <a:t>Best For</a:t>
          </a:r>
          <a:r>
            <a:rPr lang="en-US" b="0" i="0"/>
            <a:t>: Large teams and enterprises that need a powerful, collaborative platform for building, training, and deploying data science models.</a:t>
          </a:r>
          <a:endParaRPr lang="en-US"/>
        </a:p>
      </dgm:t>
    </dgm:pt>
    <dgm:pt modelId="{6BBF4D29-3B8F-4C5F-9027-5D86FF663D5B}" type="parTrans" cxnId="{3FAEA65E-2D82-48A4-8D59-B7D07D692328}">
      <dgm:prSet/>
      <dgm:spPr/>
      <dgm:t>
        <a:bodyPr/>
        <a:lstStyle/>
        <a:p>
          <a:endParaRPr lang="en-US"/>
        </a:p>
      </dgm:t>
    </dgm:pt>
    <dgm:pt modelId="{B4AFE8DA-5B54-4E1D-B697-3828392DEC54}" type="sibTrans" cxnId="{3FAEA65E-2D82-48A4-8D59-B7D07D692328}">
      <dgm:prSet/>
      <dgm:spPr/>
      <dgm:t>
        <a:bodyPr/>
        <a:lstStyle/>
        <a:p>
          <a:endParaRPr lang="en-US"/>
        </a:p>
      </dgm:t>
    </dgm:pt>
    <dgm:pt modelId="{4FA47DE2-FF69-4197-B1A1-FB4C6CC6F90B}">
      <dgm:prSet/>
      <dgm:spPr/>
      <dgm:t>
        <a:bodyPr/>
        <a:lstStyle/>
        <a:p>
          <a:r>
            <a:rPr lang="en-US" b="1" i="0"/>
            <a:t>Azure Machine Learning</a:t>
          </a:r>
          <a:r>
            <a:rPr lang="en-US" b="0" i="0"/>
            <a:t>:</a:t>
          </a:r>
          <a:endParaRPr lang="en-US"/>
        </a:p>
      </dgm:t>
    </dgm:pt>
    <dgm:pt modelId="{61652193-7D6E-4664-9C01-10B07D8C70D2}" type="parTrans" cxnId="{8E285B2F-86AB-4D15-A9E8-1A6967E5A8FE}">
      <dgm:prSet/>
      <dgm:spPr/>
      <dgm:t>
        <a:bodyPr/>
        <a:lstStyle/>
        <a:p>
          <a:endParaRPr lang="en-US"/>
        </a:p>
      </dgm:t>
    </dgm:pt>
    <dgm:pt modelId="{049B366A-F0E4-47D1-B030-04FF4984E06B}" type="sibTrans" cxnId="{8E285B2F-86AB-4D15-A9E8-1A6967E5A8FE}">
      <dgm:prSet/>
      <dgm:spPr/>
      <dgm:t>
        <a:bodyPr/>
        <a:lstStyle/>
        <a:p>
          <a:endParaRPr lang="en-US"/>
        </a:p>
      </dgm:t>
    </dgm:pt>
    <dgm:pt modelId="{FD0F19B9-59A0-44D7-A191-DF87E39C5B2F}">
      <dgm:prSet/>
      <dgm:spPr/>
      <dgm:t>
        <a:bodyPr/>
        <a:lstStyle/>
        <a:p>
          <a:r>
            <a:rPr lang="en-US" b="1" i="0"/>
            <a:t>Description</a:t>
          </a:r>
          <a:r>
            <a:rPr lang="en-US" b="0" i="0"/>
            <a:t>: A cloud-based platform that offers a full suite of machine learning tools, including AutoML, model training, and deployment. Azure ML is highly scalable and integrates seamlessly with other Microsoft Azure services.</a:t>
          </a:r>
          <a:endParaRPr lang="en-US"/>
        </a:p>
      </dgm:t>
    </dgm:pt>
    <dgm:pt modelId="{F92FE12A-F1BC-4E8D-B77A-A66186304959}" type="parTrans" cxnId="{EF2FB972-A452-4F10-A3EB-1B9DC995517E}">
      <dgm:prSet/>
      <dgm:spPr/>
      <dgm:t>
        <a:bodyPr/>
        <a:lstStyle/>
        <a:p>
          <a:endParaRPr lang="en-US"/>
        </a:p>
      </dgm:t>
    </dgm:pt>
    <dgm:pt modelId="{19B608B1-A9C3-433C-8FF0-3B88CE91B535}" type="sibTrans" cxnId="{EF2FB972-A452-4F10-A3EB-1B9DC995517E}">
      <dgm:prSet/>
      <dgm:spPr/>
      <dgm:t>
        <a:bodyPr/>
        <a:lstStyle/>
        <a:p>
          <a:endParaRPr lang="en-US"/>
        </a:p>
      </dgm:t>
    </dgm:pt>
    <dgm:pt modelId="{DB30BF02-6214-4942-9950-737A84395D99}">
      <dgm:prSet/>
      <dgm:spPr/>
      <dgm:t>
        <a:bodyPr/>
        <a:lstStyle/>
        <a:p>
          <a:r>
            <a:rPr lang="en-US" b="1" i="0"/>
            <a:t>Best For</a:t>
          </a:r>
          <a:r>
            <a:rPr lang="en-US" b="0" i="0"/>
            <a:t>: Enterprises and data scientists who require a scalable, cloud-based environment for developing and deploying data science models within the Azure ecosystem.</a:t>
          </a:r>
          <a:endParaRPr lang="en-US"/>
        </a:p>
      </dgm:t>
    </dgm:pt>
    <dgm:pt modelId="{2658CB3F-E1DD-441B-AC85-E8388340B160}" type="parTrans" cxnId="{1F67426D-806D-4F2D-BEAC-D3D1DAC2B466}">
      <dgm:prSet/>
      <dgm:spPr/>
      <dgm:t>
        <a:bodyPr/>
        <a:lstStyle/>
        <a:p>
          <a:endParaRPr lang="en-US"/>
        </a:p>
      </dgm:t>
    </dgm:pt>
    <dgm:pt modelId="{4DE5849B-8289-474E-A9A2-B81BBBD63A5D}" type="sibTrans" cxnId="{1F67426D-806D-4F2D-BEAC-D3D1DAC2B466}">
      <dgm:prSet/>
      <dgm:spPr/>
      <dgm:t>
        <a:bodyPr/>
        <a:lstStyle/>
        <a:p>
          <a:endParaRPr lang="en-US"/>
        </a:p>
      </dgm:t>
    </dgm:pt>
    <dgm:pt modelId="{348598DD-39BC-8241-AB79-6ED58C1F6A0F}" type="pres">
      <dgm:prSet presAssocID="{08E0EE20-97E1-4B33-B2F4-1B2CBB4B46D4}" presName="Name0" presStyleCnt="0">
        <dgm:presLayoutVars>
          <dgm:dir/>
          <dgm:animLvl val="lvl"/>
          <dgm:resizeHandles val="exact"/>
        </dgm:presLayoutVars>
      </dgm:prSet>
      <dgm:spPr/>
    </dgm:pt>
    <dgm:pt modelId="{C9F66278-65B0-774C-9FEE-61D44E50DF57}" type="pres">
      <dgm:prSet presAssocID="{83F991B6-C9FC-4067-8090-4305AEBCA91A}" presName="linNode" presStyleCnt="0"/>
      <dgm:spPr/>
    </dgm:pt>
    <dgm:pt modelId="{96DB6304-234C-A94A-8327-DD124F6B866D}" type="pres">
      <dgm:prSet presAssocID="{83F991B6-C9FC-4067-8090-4305AEBCA91A}" presName="parentText" presStyleLbl="node1" presStyleIdx="0" presStyleCnt="6">
        <dgm:presLayoutVars>
          <dgm:chMax val="1"/>
          <dgm:bulletEnabled val="1"/>
        </dgm:presLayoutVars>
      </dgm:prSet>
      <dgm:spPr/>
    </dgm:pt>
    <dgm:pt modelId="{B9085593-0721-914B-87E8-0FC8BEE459A5}" type="pres">
      <dgm:prSet presAssocID="{195E6178-E15F-4523-AF34-020ED25BB4A5}" presName="sp" presStyleCnt="0"/>
      <dgm:spPr/>
    </dgm:pt>
    <dgm:pt modelId="{43C9D3F7-6069-7345-BEBC-BF52398CABFA}" type="pres">
      <dgm:prSet presAssocID="{FA1C659C-67DA-4C25-913F-39FE80755094}" presName="linNode" presStyleCnt="0"/>
      <dgm:spPr/>
    </dgm:pt>
    <dgm:pt modelId="{BC189E88-7DFB-E249-97E3-AD264B581DB8}" type="pres">
      <dgm:prSet presAssocID="{FA1C659C-67DA-4C25-913F-39FE80755094}" presName="parentText" presStyleLbl="node1" presStyleIdx="1" presStyleCnt="6">
        <dgm:presLayoutVars>
          <dgm:chMax val="1"/>
          <dgm:bulletEnabled val="1"/>
        </dgm:presLayoutVars>
      </dgm:prSet>
      <dgm:spPr/>
    </dgm:pt>
    <dgm:pt modelId="{35733D35-711E-5840-93DA-7B908B1DBF81}" type="pres">
      <dgm:prSet presAssocID="{FA1C659C-67DA-4C25-913F-39FE80755094}" presName="descendantText" presStyleLbl="alignAccFollowNode1" presStyleIdx="0" presStyleCnt="5">
        <dgm:presLayoutVars>
          <dgm:bulletEnabled val="1"/>
        </dgm:presLayoutVars>
      </dgm:prSet>
      <dgm:spPr/>
    </dgm:pt>
    <dgm:pt modelId="{9BA5689A-FD11-F04A-8982-3E678D009E5C}" type="pres">
      <dgm:prSet presAssocID="{F19CDD6F-98AE-42D3-ABEB-8C5FACFDC894}" presName="sp" presStyleCnt="0"/>
      <dgm:spPr/>
    </dgm:pt>
    <dgm:pt modelId="{F795C0DC-E4A3-9743-9C79-A797702262A0}" type="pres">
      <dgm:prSet presAssocID="{E14B887F-4BAC-4B05-8853-0945F1F0ED83}" presName="linNode" presStyleCnt="0"/>
      <dgm:spPr/>
    </dgm:pt>
    <dgm:pt modelId="{4F283206-A836-AC41-A933-30C592E0BEB4}" type="pres">
      <dgm:prSet presAssocID="{E14B887F-4BAC-4B05-8853-0945F1F0ED83}" presName="parentText" presStyleLbl="node1" presStyleIdx="2" presStyleCnt="6">
        <dgm:presLayoutVars>
          <dgm:chMax val="1"/>
          <dgm:bulletEnabled val="1"/>
        </dgm:presLayoutVars>
      </dgm:prSet>
      <dgm:spPr/>
    </dgm:pt>
    <dgm:pt modelId="{3D1B1BD0-150C-7045-B522-23EF421536D8}" type="pres">
      <dgm:prSet presAssocID="{E14B887F-4BAC-4B05-8853-0945F1F0ED83}" presName="descendantText" presStyleLbl="alignAccFollowNode1" presStyleIdx="1" presStyleCnt="5">
        <dgm:presLayoutVars>
          <dgm:bulletEnabled val="1"/>
        </dgm:presLayoutVars>
      </dgm:prSet>
      <dgm:spPr/>
    </dgm:pt>
    <dgm:pt modelId="{CFD2F1CD-D6BD-5148-9896-D1D4A52DB119}" type="pres">
      <dgm:prSet presAssocID="{2AD930F3-76AC-4B53-A5B3-E864F7CAF438}" presName="sp" presStyleCnt="0"/>
      <dgm:spPr/>
    </dgm:pt>
    <dgm:pt modelId="{EE2A1ABD-41B7-4748-9B18-D5BCD8C33F6D}" type="pres">
      <dgm:prSet presAssocID="{C8829DC3-691D-43D9-ACCD-1C98008A5205}" presName="linNode" presStyleCnt="0"/>
      <dgm:spPr/>
    </dgm:pt>
    <dgm:pt modelId="{BF5CD7DF-300F-7A43-A660-9050C333C10B}" type="pres">
      <dgm:prSet presAssocID="{C8829DC3-691D-43D9-ACCD-1C98008A5205}" presName="parentText" presStyleLbl="node1" presStyleIdx="3" presStyleCnt="6">
        <dgm:presLayoutVars>
          <dgm:chMax val="1"/>
          <dgm:bulletEnabled val="1"/>
        </dgm:presLayoutVars>
      </dgm:prSet>
      <dgm:spPr/>
    </dgm:pt>
    <dgm:pt modelId="{6CEC70E3-1AED-2941-A790-D06749EB9666}" type="pres">
      <dgm:prSet presAssocID="{C8829DC3-691D-43D9-ACCD-1C98008A5205}" presName="descendantText" presStyleLbl="alignAccFollowNode1" presStyleIdx="2" presStyleCnt="5">
        <dgm:presLayoutVars>
          <dgm:bulletEnabled val="1"/>
        </dgm:presLayoutVars>
      </dgm:prSet>
      <dgm:spPr/>
    </dgm:pt>
    <dgm:pt modelId="{D2C57E6E-0908-4D45-B4D7-A6A52899182B}" type="pres">
      <dgm:prSet presAssocID="{9D2DE798-5155-456A-BE3F-6DB877A037C4}" presName="sp" presStyleCnt="0"/>
      <dgm:spPr/>
    </dgm:pt>
    <dgm:pt modelId="{B3701500-36BE-F544-94AC-2224017AE94C}" type="pres">
      <dgm:prSet presAssocID="{AD5FA1FE-2AF9-45EF-A326-24625438E627}" presName="linNode" presStyleCnt="0"/>
      <dgm:spPr/>
    </dgm:pt>
    <dgm:pt modelId="{8D262789-96E8-E648-9FED-6311B6187D70}" type="pres">
      <dgm:prSet presAssocID="{AD5FA1FE-2AF9-45EF-A326-24625438E627}" presName="parentText" presStyleLbl="node1" presStyleIdx="4" presStyleCnt="6">
        <dgm:presLayoutVars>
          <dgm:chMax val="1"/>
          <dgm:bulletEnabled val="1"/>
        </dgm:presLayoutVars>
      </dgm:prSet>
      <dgm:spPr/>
    </dgm:pt>
    <dgm:pt modelId="{60016BA6-FEBB-684C-8009-ADA7E46B0ECC}" type="pres">
      <dgm:prSet presAssocID="{AD5FA1FE-2AF9-45EF-A326-24625438E627}" presName="descendantText" presStyleLbl="alignAccFollowNode1" presStyleIdx="3" presStyleCnt="5">
        <dgm:presLayoutVars>
          <dgm:bulletEnabled val="1"/>
        </dgm:presLayoutVars>
      </dgm:prSet>
      <dgm:spPr/>
    </dgm:pt>
    <dgm:pt modelId="{EF812AB8-FF79-6343-B922-9F2437C28CD4}" type="pres">
      <dgm:prSet presAssocID="{FAE57422-ED32-4B0A-8BC5-F367EB547F97}" presName="sp" presStyleCnt="0"/>
      <dgm:spPr/>
    </dgm:pt>
    <dgm:pt modelId="{53A45701-83F9-3F40-A518-F79CA82BCAD2}" type="pres">
      <dgm:prSet presAssocID="{4FA47DE2-FF69-4197-B1A1-FB4C6CC6F90B}" presName="linNode" presStyleCnt="0"/>
      <dgm:spPr/>
    </dgm:pt>
    <dgm:pt modelId="{014A0E3F-F01C-3C44-835D-F7C065D7C173}" type="pres">
      <dgm:prSet presAssocID="{4FA47DE2-FF69-4197-B1A1-FB4C6CC6F90B}" presName="parentText" presStyleLbl="node1" presStyleIdx="5" presStyleCnt="6">
        <dgm:presLayoutVars>
          <dgm:chMax val="1"/>
          <dgm:bulletEnabled val="1"/>
        </dgm:presLayoutVars>
      </dgm:prSet>
      <dgm:spPr/>
    </dgm:pt>
    <dgm:pt modelId="{BC4E787A-5275-0C44-A83A-8D5DD43A5648}" type="pres">
      <dgm:prSet presAssocID="{4FA47DE2-FF69-4197-B1A1-FB4C6CC6F90B}" presName="descendantText" presStyleLbl="alignAccFollowNode1" presStyleIdx="4" presStyleCnt="5">
        <dgm:presLayoutVars>
          <dgm:bulletEnabled val="1"/>
        </dgm:presLayoutVars>
      </dgm:prSet>
      <dgm:spPr/>
    </dgm:pt>
  </dgm:ptLst>
  <dgm:cxnLst>
    <dgm:cxn modelId="{E1EF1802-898A-474D-A85D-2F85E3257536}" srcId="{08E0EE20-97E1-4B33-B2F4-1B2CBB4B46D4}" destId="{FA1C659C-67DA-4C25-913F-39FE80755094}" srcOrd="1" destOrd="0" parTransId="{F2C2A3D4-B0DF-4E14-B07D-4647C3279447}" sibTransId="{F19CDD6F-98AE-42D3-ABEB-8C5FACFDC894}"/>
    <dgm:cxn modelId="{62EF9C0D-FCA5-4E39-92D5-9FE0ABCE7522}" srcId="{E14B887F-4BAC-4B05-8853-0945F1F0ED83}" destId="{2D9FB91F-41C2-4D19-B863-177422F35F74}" srcOrd="0" destOrd="0" parTransId="{80EC777A-95D6-455C-AB96-9720C1ED4DD1}" sibTransId="{CBAF2F84-941D-42B9-9040-D12626CA7316}"/>
    <dgm:cxn modelId="{BFC13B22-A85F-4E48-A388-DD51B060D0E0}" type="presOf" srcId="{23F0A0EA-76B5-48D5-8B12-5CBBB6A60061}" destId="{35733D35-711E-5840-93DA-7B908B1DBF81}" srcOrd="0" destOrd="0" presId="urn:microsoft.com/office/officeart/2005/8/layout/vList5"/>
    <dgm:cxn modelId="{8E285B2F-86AB-4D15-A9E8-1A6967E5A8FE}" srcId="{08E0EE20-97E1-4B33-B2F4-1B2CBB4B46D4}" destId="{4FA47DE2-FF69-4197-B1A1-FB4C6CC6F90B}" srcOrd="5" destOrd="0" parTransId="{61652193-7D6E-4664-9C01-10B07D8C70D2}" sibTransId="{049B366A-F0E4-47D1-B030-04FF4984E06B}"/>
    <dgm:cxn modelId="{2798D134-DBE1-BD44-8127-CF647F50C610}" type="presOf" srcId="{2D9FB91F-41C2-4D19-B863-177422F35F74}" destId="{3D1B1BD0-150C-7045-B522-23EF421536D8}" srcOrd="0" destOrd="0" presId="urn:microsoft.com/office/officeart/2005/8/layout/vList5"/>
    <dgm:cxn modelId="{E1ECFF39-9678-354F-99FF-97A0DE4B5FF1}" type="presOf" srcId="{DB30BF02-6214-4942-9950-737A84395D99}" destId="{BC4E787A-5275-0C44-A83A-8D5DD43A5648}" srcOrd="0" destOrd="1" presId="urn:microsoft.com/office/officeart/2005/8/layout/vList5"/>
    <dgm:cxn modelId="{45D9364C-9A58-2A47-BC0D-D454CD54D885}" type="presOf" srcId="{AD5FA1FE-2AF9-45EF-A326-24625438E627}" destId="{8D262789-96E8-E648-9FED-6311B6187D70}" srcOrd="0" destOrd="0" presId="urn:microsoft.com/office/officeart/2005/8/layout/vList5"/>
    <dgm:cxn modelId="{D6C40A4D-AF78-A140-9E0B-E44925C954F9}" type="presOf" srcId="{08E0EE20-97E1-4B33-B2F4-1B2CBB4B46D4}" destId="{348598DD-39BC-8241-AB79-6ED58C1F6A0F}" srcOrd="0" destOrd="0" presId="urn:microsoft.com/office/officeart/2005/8/layout/vList5"/>
    <dgm:cxn modelId="{3FAEA65E-2D82-48A4-8D59-B7D07D692328}" srcId="{AD5FA1FE-2AF9-45EF-A326-24625438E627}" destId="{AF2C4932-A333-46FC-9209-292438B8A759}" srcOrd="1" destOrd="0" parTransId="{6BBF4D29-3B8F-4C5F-9027-5D86FF663D5B}" sibTransId="{B4AFE8DA-5B54-4E1D-B697-3828392DEC54}"/>
    <dgm:cxn modelId="{ECB9B15E-019D-4DCA-8178-E329F566A485}" srcId="{AD5FA1FE-2AF9-45EF-A326-24625438E627}" destId="{6860A5F1-4538-4A39-B77D-3E264AEA9487}" srcOrd="0" destOrd="0" parTransId="{074DB549-46F7-4364-85E1-FB7677266063}" sibTransId="{BD39A26B-7637-4B81-A4DA-C00F28023D76}"/>
    <dgm:cxn modelId="{7B69D85F-6141-064B-90D1-BCFA77B5191C}" type="presOf" srcId="{83F991B6-C9FC-4067-8090-4305AEBCA91A}" destId="{96DB6304-234C-A94A-8327-DD124F6B866D}" srcOrd="0" destOrd="0" presId="urn:microsoft.com/office/officeart/2005/8/layout/vList5"/>
    <dgm:cxn modelId="{85419267-08C5-6A40-BBE7-5EB7CDBD4E0A}" type="presOf" srcId="{C95723AC-403F-4C2E-B024-33D6DB44F993}" destId="{6CEC70E3-1AED-2941-A790-D06749EB9666}" srcOrd="0" destOrd="0" presId="urn:microsoft.com/office/officeart/2005/8/layout/vList5"/>
    <dgm:cxn modelId="{3E116368-E0FB-6C4A-9F3E-49D3D42C2B55}" type="presOf" srcId="{4FA47DE2-FF69-4197-B1A1-FB4C6CC6F90B}" destId="{014A0E3F-F01C-3C44-835D-F7C065D7C173}" srcOrd="0" destOrd="0" presId="urn:microsoft.com/office/officeart/2005/8/layout/vList5"/>
    <dgm:cxn modelId="{1F67426D-806D-4F2D-BEAC-D3D1DAC2B466}" srcId="{4FA47DE2-FF69-4197-B1A1-FB4C6CC6F90B}" destId="{DB30BF02-6214-4942-9950-737A84395D99}" srcOrd="1" destOrd="0" parTransId="{2658CB3F-E1DD-441B-AC85-E8388340B160}" sibTransId="{4DE5849B-8289-474E-A9A2-B81BBBD63A5D}"/>
    <dgm:cxn modelId="{EF2FB972-A452-4F10-A3EB-1B9DC995517E}" srcId="{4FA47DE2-FF69-4197-B1A1-FB4C6CC6F90B}" destId="{FD0F19B9-59A0-44D7-A191-DF87E39C5B2F}" srcOrd="0" destOrd="0" parTransId="{F92FE12A-F1BC-4E8D-B77A-A66186304959}" sibTransId="{19B608B1-A9C3-433C-8FF0-3B88CE91B535}"/>
    <dgm:cxn modelId="{39F17279-E7C8-EB4C-BE57-B7A48E2D9EDC}" type="presOf" srcId="{D9481C29-50D7-4132-BD0B-9DB3114CA610}" destId="{6CEC70E3-1AED-2941-A790-D06749EB9666}" srcOrd="0" destOrd="1" presId="urn:microsoft.com/office/officeart/2005/8/layout/vList5"/>
    <dgm:cxn modelId="{F442707A-CABB-904C-8DB5-6AC1BEE7211C}" type="presOf" srcId="{E14B887F-4BAC-4B05-8853-0945F1F0ED83}" destId="{4F283206-A836-AC41-A933-30C592E0BEB4}" srcOrd="0" destOrd="0" presId="urn:microsoft.com/office/officeart/2005/8/layout/vList5"/>
    <dgm:cxn modelId="{E0FA5087-0CC9-6A47-A585-0DE0028D0A5D}" type="presOf" srcId="{AF2C4932-A333-46FC-9209-292438B8A759}" destId="{60016BA6-FEBB-684C-8009-ADA7E46B0ECC}" srcOrd="0" destOrd="1" presId="urn:microsoft.com/office/officeart/2005/8/layout/vList5"/>
    <dgm:cxn modelId="{C524D4A0-1F09-4009-855F-A936EE3F7B84}" srcId="{C8829DC3-691D-43D9-ACCD-1C98008A5205}" destId="{C95723AC-403F-4C2E-B024-33D6DB44F993}" srcOrd="0" destOrd="0" parTransId="{82EA865D-A60F-4C92-ABBA-F1B70F8D05D2}" sibTransId="{2D4DD7B8-0023-4A65-AD58-232406E0F56F}"/>
    <dgm:cxn modelId="{B7115DA3-C238-8E44-8B2C-033B1ADEC673}" type="presOf" srcId="{9FCB6F76-FA84-4B48-9ABF-8C92AD06E1B5}" destId="{35733D35-711E-5840-93DA-7B908B1DBF81}" srcOrd="0" destOrd="1" presId="urn:microsoft.com/office/officeart/2005/8/layout/vList5"/>
    <dgm:cxn modelId="{CE1019B0-A550-4FDD-8426-45D6079A51B8}" srcId="{E14B887F-4BAC-4B05-8853-0945F1F0ED83}" destId="{4D634AEC-879C-4B33-958C-E6B61B595742}" srcOrd="1" destOrd="0" parTransId="{E7D8DE23-A722-4291-B5A7-C900125A0812}" sibTransId="{10854A3B-88DE-4F18-973A-BD6ACA45BB21}"/>
    <dgm:cxn modelId="{3CD962B4-C685-E54F-82BA-8628935780AB}" type="presOf" srcId="{6860A5F1-4538-4A39-B77D-3E264AEA9487}" destId="{60016BA6-FEBB-684C-8009-ADA7E46B0ECC}" srcOrd="0" destOrd="0" presId="urn:microsoft.com/office/officeart/2005/8/layout/vList5"/>
    <dgm:cxn modelId="{B7F5BEB8-B058-4EAC-9BCC-ABE130D80068}" srcId="{08E0EE20-97E1-4B33-B2F4-1B2CBB4B46D4}" destId="{E14B887F-4BAC-4B05-8853-0945F1F0ED83}" srcOrd="2" destOrd="0" parTransId="{3C89D3E3-DBDE-49DC-8628-C45AC4816C4B}" sibTransId="{2AD930F3-76AC-4B53-A5B3-E864F7CAF438}"/>
    <dgm:cxn modelId="{C06C64BA-2F0B-7D41-9A54-ED2C8B506C30}" type="presOf" srcId="{FD0F19B9-59A0-44D7-A191-DF87E39C5B2F}" destId="{BC4E787A-5275-0C44-A83A-8D5DD43A5648}" srcOrd="0" destOrd="0" presId="urn:microsoft.com/office/officeart/2005/8/layout/vList5"/>
    <dgm:cxn modelId="{2063F8BA-32FD-4ABC-BF81-5A768D42CAAA}" srcId="{08E0EE20-97E1-4B33-B2F4-1B2CBB4B46D4}" destId="{C8829DC3-691D-43D9-ACCD-1C98008A5205}" srcOrd="3" destOrd="0" parTransId="{EAE33379-3A77-4B6F-B243-3D0BCB4F5000}" sibTransId="{9D2DE798-5155-456A-BE3F-6DB877A037C4}"/>
    <dgm:cxn modelId="{356880BB-28E0-1D4A-8F43-4CC9BF72DC72}" type="presOf" srcId="{FA1C659C-67DA-4C25-913F-39FE80755094}" destId="{BC189E88-7DFB-E249-97E3-AD264B581DB8}" srcOrd="0" destOrd="0" presId="urn:microsoft.com/office/officeart/2005/8/layout/vList5"/>
    <dgm:cxn modelId="{56D505C1-60CD-4466-BA95-B93AB444B167}" srcId="{FA1C659C-67DA-4C25-913F-39FE80755094}" destId="{23F0A0EA-76B5-48D5-8B12-5CBBB6A60061}" srcOrd="0" destOrd="0" parTransId="{48CC52B7-4A72-41E1-BC7B-6C242C5EE998}" sibTransId="{72861AEE-2C5E-4B02-AD6C-E8823F617548}"/>
    <dgm:cxn modelId="{33F591C8-1C69-7D44-AAE7-677288894DD4}" type="presOf" srcId="{C8829DC3-691D-43D9-ACCD-1C98008A5205}" destId="{BF5CD7DF-300F-7A43-A660-9050C333C10B}" srcOrd="0" destOrd="0" presId="urn:microsoft.com/office/officeart/2005/8/layout/vList5"/>
    <dgm:cxn modelId="{A8AC12CB-B958-483C-B306-7A738BBEAEDB}" srcId="{08E0EE20-97E1-4B33-B2F4-1B2CBB4B46D4}" destId="{AD5FA1FE-2AF9-45EF-A326-24625438E627}" srcOrd="4" destOrd="0" parTransId="{92D234CC-20B0-416C-B026-FBC266B22134}" sibTransId="{FAE57422-ED32-4B0A-8BC5-F367EB547F97}"/>
    <dgm:cxn modelId="{5EAE31CE-BECC-4B9C-9A9D-B92E526374BB}" srcId="{FA1C659C-67DA-4C25-913F-39FE80755094}" destId="{9FCB6F76-FA84-4B48-9ABF-8C92AD06E1B5}" srcOrd="1" destOrd="0" parTransId="{F3911B15-A32B-4BBC-8029-426C5495D1E1}" sibTransId="{DDFAC28B-7D1C-4BF5-BE02-F769217BFC16}"/>
    <dgm:cxn modelId="{7DA923EE-C02B-9B45-AF57-2A53DD5D6B12}" type="presOf" srcId="{4D634AEC-879C-4B33-958C-E6B61B595742}" destId="{3D1B1BD0-150C-7045-B522-23EF421536D8}" srcOrd="0" destOrd="1" presId="urn:microsoft.com/office/officeart/2005/8/layout/vList5"/>
    <dgm:cxn modelId="{2E3FEFF7-BEF5-4129-9B59-6E0C288733D5}" srcId="{C8829DC3-691D-43D9-ACCD-1C98008A5205}" destId="{D9481C29-50D7-4132-BD0B-9DB3114CA610}" srcOrd="1" destOrd="0" parTransId="{B5CC5D95-E6DE-484E-972B-87BB3BB4EB23}" sibTransId="{0ADDB4E5-1FB5-4940-93D5-2818C5D72E5A}"/>
    <dgm:cxn modelId="{F53E18F9-EB2F-4E24-B412-13EFD241B51A}" srcId="{08E0EE20-97E1-4B33-B2F4-1B2CBB4B46D4}" destId="{83F991B6-C9FC-4067-8090-4305AEBCA91A}" srcOrd="0" destOrd="0" parTransId="{D0CB9CAB-B7E4-45DD-8B44-0D8B1159BF69}" sibTransId="{195E6178-E15F-4523-AF34-020ED25BB4A5}"/>
    <dgm:cxn modelId="{FA8FA663-A5B3-8F49-A180-496F2C9F756B}" type="presParOf" srcId="{348598DD-39BC-8241-AB79-6ED58C1F6A0F}" destId="{C9F66278-65B0-774C-9FEE-61D44E50DF57}" srcOrd="0" destOrd="0" presId="urn:microsoft.com/office/officeart/2005/8/layout/vList5"/>
    <dgm:cxn modelId="{E66670B0-A134-B14D-A7C1-EEEBEDB4D9F8}" type="presParOf" srcId="{C9F66278-65B0-774C-9FEE-61D44E50DF57}" destId="{96DB6304-234C-A94A-8327-DD124F6B866D}" srcOrd="0" destOrd="0" presId="urn:microsoft.com/office/officeart/2005/8/layout/vList5"/>
    <dgm:cxn modelId="{57A8701B-4F46-4F4F-B350-6686ABC4143A}" type="presParOf" srcId="{348598DD-39BC-8241-AB79-6ED58C1F6A0F}" destId="{B9085593-0721-914B-87E8-0FC8BEE459A5}" srcOrd="1" destOrd="0" presId="urn:microsoft.com/office/officeart/2005/8/layout/vList5"/>
    <dgm:cxn modelId="{9750C331-5578-E549-8264-F8FD5A539E27}" type="presParOf" srcId="{348598DD-39BC-8241-AB79-6ED58C1F6A0F}" destId="{43C9D3F7-6069-7345-BEBC-BF52398CABFA}" srcOrd="2" destOrd="0" presId="urn:microsoft.com/office/officeart/2005/8/layout/vList5"/>
    <dgm:cxn modelId="{EF208326-5023-0E4B-AF8A-980DDEC00EC0}" type="presParOf" srcId="{43C9D3F7-6069-7345-BEBC-BF52398CABFA}" destId="{BC189E88-7DFB-E249-97E3-AD264B581DB8}" srcOrd="0" destOrd="0" presId="urn:microsoft.com/office/officeart/2005/8/layout/vList5"/>
    <dgm:cxn modelId="{65D367A0-D2B9-784E-8449-6BD232BEC147}" type="presParOf" srcId="{43C9D3F7-6069-7345-BEBC-BF52398CABFA}" destId="{35733D35-711E-5840-93DA-7B908B1DBF81}" srcOrd="1" destOrd="0" presId="urn:microsoft.com/office/officeart/2005/8/layout/vList5"/>
    <dgm:cxn modelId="{62D8EAA5-3B5B-964D-BE55-3A00DF4CF883}" type="presParOf" srcId="{348598DD-39BC-8241-AB79-6ED58C1F6A0F}" destId="{9BA5689A-FD11-F04A-8982-3E678D009E5C}" srcOrd="3" destOrd="0" presId="urn:microsoft.com/office/officeart/2005/8/layout/vList5"/>
    <dgm:cxn modelId="{6FD7528D-590C-9949-980C-A3D16B69F1A0}" type="presParOf" srcId="{348598DD-39BC-8241-AB79-6ED58C1F6A0F}" destId="{F795C0DC-E4A3-9743-9C79-A797702262A0}" srcOrd="4" destOrd="0" presId="urn:microsoft.com/office/officeart/2005/8/layout/vList5"/>
    <dgm:cxn modelId="{10174733-F26C-4344-AFBC-B5C23876E335}" type="presParOf" srcId="{F795C0DC-E4A3-9743-9C79-A797702262A0}" destId="{4F283206-A836-AC41-A933-30C592E0BEB4}" srcOrd="0" destOrd="0" presId="urn:microsoft.com/office/officeart/2005/8/layout/vList5"/>
    <dgm:cxn modelId="{C42491FA-318D-E043-833A-2F7A3AB38B67}" type="presParOf" srcId="{F795C0DC-E4A3-9743-9C79-A797702262A0}" destId="{3D1B1BD0-150C-7045-B522-23EF421536D8}" srcOrd="1" destOrd="0" presId="urn:microsoft.com/office/officeart/2005/8/layout/vList5"/>
    <dgm:cxn modelId="{9E8BDC91-8869-6A46-A35E-FBE18B4C5C38}" type="presParOf" srcId="{348598DD-39BC-8241-AB79-6ED58C1F6A0F}" destId="{CFD2F1CD-D6BD-5148-9896-D1D4A52DB119}" srcOrd="5" destOrd="0" presId="urn:microsoft.com/office/officeart/2005/8/layout/vList5"/>
    <dgm:cxn modelId="{D6052DE1-52D1-E148-BE2E-421C122A1569}" type="presParOf" srcId="{348598DD-39BC-8241-AB79-6ED58C1F6A0F}" destId="{EE2A1ABD-41B7-4748-9B18-D5BCD8C33F6D}" srcOrd="6" destOrd="0" presId="urn:microsoft.com/office/officeart/2005/8/layout/vList5"/>
    <dgm:cxn modelId="{9E4064C2-9E5A-0E46-B26D-6188AFC18846}" type="presParOf" srcId="{EE2A1ABD-41B7-4748-9B18-D5BCD8C33F6D}" destId="{BF5CD7DF-300F-7A43-A660-9050C333C10B}" srcOrd="0" destOrd="0" presId="urn:microsoft.com/office/officeart/2005/8/layout/vList5"/>
    <dgm:cxn modelId="{DEB3D4DB-5D45-1648-A96F-74EEE777FC22}" type="presParOf" srcId="{EE2A1ABD-41B7-4748-9B18-D5BCD8C33F6D}" destId="{6CEC70E3-1AED-2941-A790-D06749EB9666}" srcOrd="1" destOrd="0" presId="urn:microsoft.com/office/officeart/2005/8/layout/vList5"/>
    <dgm:cxn modelId="{89C49636-26F3-4A4E-95E8-FA6B88FB9412}" type="presParOf" srcId="{348598DD-39BC-8241-AB79-6ED58C1F6A0F}" destId="{D2C57E6E-0908-4D45-B4D7-A6A52899182B}" srcOrd="7" destOrd="0" presId="urn:microsoft.com/office/officeart/2005/8/layout/vList5"/>
    <dgm:cxn modelId="{28FB0092-4EAC-5C42-B550-1A202D48BE8B}" type="presParOf" srcId="{348598DD-39BC-8241-AB79-6ED58C1F6A0F}" destId="{B3701500-36BE-F544-94AC-2224017AE94C}" srcOrd="8" destOrd="0" presId="urn:microsoft.com/office/officeart/2005/8/layout/vList5"/>
    <dgm:cxn modelId="{2CA8BDE5-6EF5-704F-8F84-0E9BD336E305}" type="presParOf" srcId="{B3701500-36BE-F544-94AC-2224017AE94C}" destId="{8D262789-96E8-E648-9FED-6311B6187D70}" srcOrd="0" destOrd="0" presId="urn:microsoft.com/office/officeart/2005/8/layout/vList5"/>
    <dgm:cxn modelId="{675111A5-4FF6-2A41-A5BE-ABDCA4617F65}" type="presParOf" srcId="{B3701500-36BE-F544-94AC-2224017AE94C}" destId="{60016BA6-FEBB-684C-8009-ADA7E46B0ECC}" srcOrd="1" destOrd="0" presId="urn:microsoft.com/office/officeart/2005/8/layout/vList5"/>
    <dgm:cxn modelId="{AE845AB1-46D0-884C-B1A2-A7E9588842AC}" type="presParOf" srcId="{348598DD-39BC-8241-AB79-6ED58C1F6A0F}" destId="{EF812AB8-FF79-6343-B922-9F2437C28CD4}" srcOrd="9" destOrd="0" presId="urn:microsoft.com/office/officeart/2005/8/layout/vList5"/>
    <dgm:cxn modelId="{712CD816-4921-9D47-9CFA-D2232614798E}" type="presParOf" srcId="{348598DD-39BC-8241-AB79-6ED58C1F6A0F}" destId="{53A45701-83F9-3F40-A518-F79CA82BCAD2}" srcOrd="10" destOrd="0" presId="urn:microsoft.com/office/officeart/2005/8/layout/vList5"/>
    <dgm:cxn modelId="{9D41F744-2A22-A747-8BF6-F1AB51AB6347}" type="presParOf" srcId="{53A45701-83F9-3F40-A518-F79CA82BCAD2}" destId="{014A0E3F-F01C-3C44-835D-F7C065D7C173}" srcOrd="0" destOrd="0" presId="urn:microsoft.com/office/officeart/2005/8/layout/vList5"/>
    <dgm:cxn modelId="{38BECE56-F6F1-5843-AA9E-B217C6338ACE}" type="presParOf" srcId="{53A45701-83F9-3F40-A518-F79CA82BCAD2}" destId="{BC4E787A-5275-0C44-A83A-8D5DD43A564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B0401C-551D-42CA-B0E0-99B34AE51B81}"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DB0952A9-2A7E-4ED4-8850-0CA670009955}">
      <dgm:prSet/>
      <dgm:spPr/>
      <dgm:t>
        <a:bodyPr/>
        <a:lstStyle/>
        <a:p>
          <a:r>
            <a:rPr lang="en-US" b="0" i="0"/>
            <a:t>Here are the top 5 Generative AI models for programming:</a:t>
          </a:r>
          <a:endParaRPr lang="en-US" dirty="0"/>
        </a:p>
      </dgm:t>
    </dgm:pt>
    <dgm:pt modelId="{0687115F-102B-4427-8538-E7B6BB384E9A}" type="parTrans" cxnId="{5F390C3A-79E5-49C2-88DD-C111DFE151E4}">
      <dgm:prSet/>
      <dgm:spPr/>
      <dgm:t>
        <a:bodyPr/>
        <a:lstStyle/>
        <a:p>
          <a:endParaRPr lang="en-US"/>
        </a:p>
      </dgm:t>
    </dgm:pt>
    <dgm:pt modelId="{9A44AF15-0BBE-4B6A-8D37-E54F9A550A2F}" type="sibTrans" cxnId="{5F390C3A-79E5-49C2-88DD-C111DFE151E4}">
      <dgm:prSet/>
      <dgm:spPr/>
      <dgm:t>
        <a:bodyPr/>
        <a:lstStyle/>
        <a:p>
          <a:endParaRPr lang="en-US"/>
        </a:p>
      </dgm:t>
    </dgm:pt>
    <dgm:pt modelId="{3478BEC9-0FA8-4934-A2A2-AAF1E3D4F493}">
      <dgm:prSet/>
      <dgm:spPr/>
      <dgm:t>
        <a:bodyPr/>
        <a:lstStyle/>
        <a:p>
          <a:r>
            <a:rPr lang="en-US" b="1" i="0"/>
            <a:t>GitHub Copilot</a:t>
          </a:r>
          <a:r>
            <a:rPr lang="en-US" b="0" i="0"/>
            <a:t>:</a:t>
          </a:r>
          <a:endParaRPr lang="en-US"/>
        </a:p>
      </dgm:t>
    </dgm:pt>
    <dgm:pt modelId="{F9E5CE71-39C1-4E2C-AA68-6DD0D8670496}" type="parTrans" cxnId="{32AA774C-4593-47D2-ABE6-FE73FF61029F}">
      <dgm:prSet/>
      <dgm:spPr/>
      <dgm:t>
        <a:bodyPr/>
        <a:lstStyle/>
        <a:p>
          <a:endParaRPr lang="en-US"/>
        </a:p>
      </dgm:t>
    </dgm:pt>
    <dgm:pt modelId="{CBE29A8B-F54D-4E6E-B683-84B4B010C123}" type="sibTrans" cxnId="{32AA774C-4593-47D2-ABE6-FE73FF61029F}">
      <dgm:prSet/>
      <dgm:spPr/>
      <dgm:t>
        <a:bodyPr/>
        <a:lstStyle/>
        <a:p>
          <a:endParaRPr lang="en-US"/>
        </a:p>
      </dgm:t>
    </dgm:pt>
    <dgm:pt modelId="{06A8E0EF-C77A-41D0-A34E-5BF5501ED96B}">
      <dgm:prSet/>
      <dgm:spPr/>
      <dgm:t>
        <a:bodyPr/>
        <a:lstStyle/>
        <a:p>
          <a:r>
            <a:rPr lang="en-US" b="1" i="0"/>
            <a:t>Description</a:t>
          </a:r>
          <a:r>
            <a:rPr lang="en-US" b="0" i="0"/>
            <a:t>: An AI-powered coding assistant created by GitHub and OpenAI. It provides real-time code suggestions, autocompletion, and can even generate entire functions or classes based on comments and code context.</a:t>
          </a:r>
          <a:endParaRPr lang="en-US" dirty="0"/>
        </a:p>
      </dgm:t>
    </dgm:pt>
    <dgm:pt modelId="{9ED7A9EE-AC5E-49BC-9241-7ED0DBA7A626}" type="parTrans" cxnId="{C0CDF6C3-4EF2-42BD-8C8C-0E4ECEFA5B3F}">
      <dgm:prSet/>
      <dgm:spPr/>
      <dgm:t>
        <a:bodyPr/>
        <a:lstStyle/>
        <a:p>
          <a:endParaRPr lang="en-US"/>
        </a:p>
      </dgm:t>
    </dgm:pt>
    <dgm:pt modelId="{AF56CD49-A485-41A4-BC88-1EA1C2B03676}" type="sibTrans" cxnId="{C0CDF6C3-4EF2-42BD-8C8C-0E4ECEFA5B3F}">
      <dgm:prSet/>
      <dgm:spPr/>
      <dgm:t>
        <a:bodyPr/>
        <a:lstStyle/>
        <a:p>
          <a:endParaRPr lang="en-US"/>
        </a:p>
      </dgm:t>
    </dgm:pt>
    <dgm:pt modelId="{67F69B25-8D76-40E6-B8F4-F1507AF445F6}">
      <dgm:prSet/>
      <dgm:spPr/>
      <dgm:t>
        <a:bodyPr/>
        <a:lstStyle/>
        <a:p>
          <a:r>
            <a:rPr lang="en-US" b="1" i="0"/>
            <a:t>Best For</a:t>
          </a:r>
          <a:r>
            <a:rPr lang="en-US" b="0" i="0"/>
            <a:t>: Developers looking for seamless integration with popular IDEs like Visual Studio Code and those who want to speed up their coding process while reducing errors.</a:t>
          </a:r>
          <a:endParaRPr lang="en-US"/>
        </a:p>
      </dgm:t>
    </dgm:pt>
    <dgm:pt modelId="{0909C9E1-D391-4195-87C6-A2DB6D479FD4}" type="parTrans" cxnId="{0CB5F246-DF87-4550-973F-C615A58357C7}">
      <dgm:prSet/>
      <dgm:spPr/>
      <dgm:t>
        <a:bodyPr/>
        <a:lstStyle/>
        <a:p>
          <a:endParaRPr lang="en-US"/>
        </a:p>
      </dgm:t>
    </dgm:pt>
    <dgm:pt modelId="{FF955FE3-699F-4034-A54F-94C28E894723}" type="sibTrans" cxnId="{0CB5F246-DF87-4550-973F-C615A58357C7}">
      <dgm:prSet/>
      <dgm:spPr/>
      <dgm:t>
        <a:bodyPr/>
        <a:lstStyle/>
        <a:p>
          <a:endParaRPr lang="en-US"/>
        </a:p>
      </dgm:t>
    </dgm:pt>
    <dgm:pt modelId="{E2CF088D-BED0-4F0E-A826-E395C19A5F06}">
      <dgm:prSet/>
      <dgm:spPr/>
      <dgm:t>
        <a:bodyPr/>
        <a:lstStyle/>
        <a:p>
          <a:r>
            <a:rPr lang="en-US" b="1" i="0"/>
            <a:t>Codex by OpenAI</a:t>
          </a:r>
          <a:r>
            <a:rPr lang="en-US" b="0" i="0"/>
            <a:t>:</a:t>
          </a:r>
          <a:endParaRPr lang="en-US"/>
        </a:p>
      </dgm:t>
    </dgm:pt>
    <dgm:pt modelId="{B16D1F44-B1BB-4A7B-A447-72D4D5D48E59}" type="parTrans" cxnId="{7D003EDE-596F-4135-B2AF-417357D3AA68}">
      <dgm:prSet/>
      <dgm:spPr/>
      <dgm:t>
        <a:bodyPr/>
        <a:lstStyle/>
        <a:p>
          <a:endParaRPr lang="en-US"/>
        </a:p>
      </dgm:t>
    </dgm:pt>
    <dgm:pt modelId="{C467BE3C-86C4-4D72-9370-E692D487483B}" type="sibTrans" cxnId="{7D003EDE-596F-4135-B2AF-417357D3AA68}">
      <dgm:prSet/>
      <dgm:spPr/>
      <dgm:t>
        <a:bodyPr/>
        <a:lstStyle/>
        <a:p>
          <a:endParaRPr lang="en-US"/>
        </a:p>
      </dgm:t>
    </dgm:pt>
    <dgm:pt modelId="{F67073B0-8777-40FA-87CF-302C20B08186}">
      <dgm:prSet/>
      <dgm:spPr/>
      <dgm:t>
        <a:bodyPr/>
        <a:lstStyle/>
        <a:p>
          <a:r>
            <a:rPr lang="en-US" b="1" i="0"/>
            <a:t>Description</a:t>
          </a:r>
          <a:r>
            <a:rPr lang="en-US" b="0" i="0"/>
            <a:t>: A versatile AI model that translates natural language instructions into code. It supports multiple programming languages and can generate anything from small code snippets to full-fledged applications.</a:t>
          </a:r>
          <a:endParaRPr lang="en-US"/>
        </a:p>
      </dgm:t>
    </dgm:pt>
    <dgm:pt modelId="{864FABEA-0C87-4EED-BAF3-AEEB9655B5CC}" type="parTrans" cxnId="{321396B4-AFB3-421B-8A18-38FC11BE979F}">
      <dgm:prSet/>
      <dgm:spPr/>
      <dgm:t>
        <a:bodyPr/>
        <a:lstStyle/>
        <a:p>
          <a:endParaRPr lang="en-US"/>
        </a:p>
      </dgm:t>
    </dgm:pt>
    <dgm:pt modelId="{8BFE950B-8733-441D-84A6-F2DF85D1A9CA}" type="sibTrans" cxnId="{321396B4-AFB3-421B-8A18-38FC11BE979F}">
      <dgm:prSet/>
      <dgm:spPr/>
      <dgm:t>
        <a:bodyPr/>
        <a:lstStyle/>
        <a:p>
          <a:endParaRPr lang="en-US"/>
        </a:p>
      </dgm:t>
    </dgm:pt>
    <dgm:pt modelId="{62E02282-9835-48E6-B8FA-A245EE195C05}">
      <dgm:prSet/>
      <dgm:spPr/>
      <dgm:t>
        <a:bodyPr/>
        <a:lstStyle/>
        <a:p>
          <a:r>
            <a:rPr lang="en-US" b="1" i="0"/>
            <a:t>Best For</a:t>
          </a:r>
          <a:r>
            <a:rPr lang="en-US" b="0" i="0"/>
            <a:t>: Automating code generation from natural language, especially in multi-language projects, and aiding in software development.</a:t>
          </a:r>
          <a:endParaRPr lang="en-US"/>
        </a:p>
      </dgm:t>
    </dgm:pt>
    <dgm:pt modelId="{CE24C8BF-6654-4D1C-996C-258FA728F0BE}" type="parTrans" cxnId="{508CF53A-561F-453B-B619-EA89B72EA0AB}">
      <dgm:prSet/>
      <dgm:spPr/>
      <dgm:t>
        <a:bodyPr/>
        <a:lstStyle/>
        <a:p>
          <a:endParaRPr lang="en-US"/>
        </a:p>
      </dgm:t>
    </dgm:pt>
    <dgm:pt modelId="{6335CD63-303B-46CA-8245-AC597297E956}" type="sibTrans" cxnId="{508CF53A-561F-453B-B619-EA89B72EA0AB}">
      <dgm:prSet/>
      <dgm:spPr/>
      <dgm:t>
        <a:bodyPr/>
        <a:lstStyle/>
        <a:p>
          <a:endParaRPr lang="en-US"/>
        </a:p>
      </dgm:t>
    </dgm:pt>
    <dgm:pt modelId="{0DA6C298-2B5C-4B70-9BAA-3445E5C842CC}">
      <dgm:prSet/>
      <dgm:spPr/>
      <dgm:t>
        <a:bodyPr/>
        <a:lstStyle/>
        <a:p>
          <a:r>
            <a:rPr lang="en-US" b="1" i="0"/>
            <a:t>Tabnine</a:t>
          </a:r>
          <a:r>
            <a:rPr lang="en-US" b="0" i="0"/>
            <a:t>:</a:t>
          </a:r>
          <a:endParaRPr lang="en-US"/>
        </a:p>
      </dgm:t>
    </dgm:pt>
    <dgm:pt modelId="{598847B5-A128-447A-880A-042C5BBB26AE}" type="parTrans" cxnId="{0CEE4917-54E6-49F2-A4DA-B225799C1E92}">
      <dgm:prSet/>
      <dgm:spPr/>
      <dgm:t>
        <a:bodyPr/>
        <a:lstStyle/>
        <a:p>
          <a:endParaRPr lang="en-US"/>
        </a:p>
      </dgm:t>
    </dgm:pt>
    <dgm:pt modelId="{9781D55B-E45F-47F4-9AD7-DDA169AF444B}" type="sibTrans" cxnId="{0CEE4917-54E6-49F2-A4DA-B225799C1E92}">
      <dgm:prSet/>
      <dgm:spPr/>
      <dgm:t>
        <a:bodyPr/>
        <a:lstStyle/>
        <a:p>
          <a:endParaRPr lang="en-US"/>
        </a:p>
      </dgm:t>
    </dgm:pt>
    <dgm:pt modelId="{4263477A-F4FE-48CD-880A-DFDB27E97A5F}">
      <dgm:prSet/>
      <dgm:spPr/>
      <dgm:t>
        <a:bodyPr/>
        <a:lstStyle/>
        <a:p>
          <a:r>
            <a:rPr lang="en-US" b="1" i="0"/>
            <a:t>Description</a:t>
          </a:r>
          <a:r>
            <a:rPr lang="en-US" b="0" i="0"/>
            <a:t>: A deep learning-powered code completion tool that integrates with various IDEs. It provides context-aware suggestions and can predict the next lines of code, helping to accelerate coding productivity.</a:t>
          </a:r>
          <a:endParaRPr lang="en-US"/>
        </a:p>
      </dgm:t>
    </dgm:pt>
    <dgm:pt modelId="{44FD0D82-DCFE-4833-BB85-61D6BA01EF4F}" type="parTrans" cxnId="{698CEF92-C6EA-4909-95FE-C46F8A0F4CA7}">
      <dgm:prSet/>
      <dgm:spPr/>
      <dgm:t>
        <a:bodyPr/>
        <a:lstStyle/>
        <a:p>
          <a:endParaRPr lang="en-US"/>
        </a:p>
      </dgm:t>
    </dgm:pt>
    <dgm:pt modelId="{208EF723-2CA6-407C-A74E-D39BD30311A7}" type="sibTrans" cxnId="{698CEF92-C6EA-4909-95FE-C46F8A0F4CA7}">
      <dgm:prSet/>
      <dgm:spPr/>
      <dgm:t>
        <a:bodyPr/>
        <a:lstStyle/>
        <a:p>
          <a:endParaRPr lang="en-US"/>
        </a:p>
      </dgm:t>
    </dgm:pt>
    <dgm:pt modelId="{D88696B5-02FF-424C-B6FF-1B8384A34197}">
      <dgm:prSet/>
      <dgm:spPr/>
      <dgm:t>
        <a:bodyPr/>
        <a:lstStyle/>
        <a:p>
          <a:r>
            <a:rPr lang="en-US" b="1" i="0"/>
            <a:t>Best For</a:t>
          </a:r>
          <a:r>
            <a:rPr lang="en-US" b="0" i="0"/>
            <a:t>: Developers who need reliable code completion across multiple programming languages, with a focus on speeding up coding tasks.</a:t>
          </a:r>
          <a:endParaRPr lang="en-US"/>
        </a:p>
      </dgm:t>
    </dgm:pt>
    <dgm:pt modelId="{DC15DCDF-8350-4C18-ABF2-CE333A30FD6F}" type="parTrans" cxnId="{E20CDA6D-9B00-4739-988C-93DC6E3EEA0C}">
      <dgm:prSet/>
      <dgm:spPr/>
      <dgm:t>
        <a:bodyPr/>
        <a:lstStyle/>
        <a:p>
          <a:endParaRPr lang="en-US"/>
        </a:p>
      </dgm:t>
    </dgm:pt>
    <dgm:pt modelId="{68F2943C-0955-4A3F-BE89-FED0F59ADEF3}" type="sibTrans" cxnId="{E20CDA6D-9B00-4739-988C-93DC6E3EEA0C}">
      <dgm:prSet/>
      <dgm:spPr/>
      <dgm:t>
        <a:bodyPr/>
        <a:lstStyle/>
        <a:p>
          <a:endParaRPr lang="en-US"/>
        </a:p>
      </dgm:t>
    </dgm:pt>
    <dgm:pt modelId="{C2254062-6968-40DC-A3CF-8B9510FA8276}">
      <dgm:prSet/>
      <dgm:spPr/>
      <dgm:t>
        <a:bodyPr/>
        <a:lstStyle/>
        <a:p>
          <a:r>
            <a:rPr lang="en-US" b="1" i="0"/>
            <a:t>AlphaCode by DeepMind</a:t>
          </a:r>
          <a:r>
            <a:rPr lang="en-US" b="0" i="0"/>
            <a:t>:</a:t>
          </a:r>
          <a:endParaRPr lang="en-US"/>
        </a:p>
      </dgm:t>
    </dgm:pt>
    <dgm:pt modelId="{22072B70-F93E-43B5-984F-51A98EC18393}" type="parTrans" cxnId="{F66FF178-9ABE-4A80-B48E-AAB2FF4E5E80}">
      <dgm:prSet/>
      <dgm:spPr/>
      <dgm:t>
        <a:bodyPr/>
        <a:lstStyle/>
        <a:p>
          <a:endParaRPr lang="en-US"/>
        </a:p>
      </dgm:t>
    </dgm:pt>
    <dgm:pt modelId="{2CEFE36B-C9DD-4AF1-8456-47DDB274A61D}" type="sibTrans" cxnId="{F66FF178-9ABE-4A80-B48E-AAB2FF4E5E80}">
      <dgm:prSet/>
      <dgm:spPr/>
      <dgm:t>
        <a:bodyPr/>
        <a:lstStyle/>
        <a:p>
          <a:endParaRPr lang="en-US"/>
        </a:p>
      </dgm:t>
    </dgm:pt>
    <dgm:pt modelId="{ED9FD8A0-75B1-487D-B8EE-486643A87B30}">
      <dgm:prSet/>
      <dgm:spPr/>
      <dgm:t>
        <a:bodyPr/>
        <a:lstStyle/>
        <a:p>
          <a:r>
            <a:rPr lang="en-US" b="1" i="0"/>
            <a:t>Description</a:t>
          </a:r>
          <a:r>
            <a:rPr lang="en-US" b="0" i="0"/>
            <a:t>: A sophisticated AI model designed to solve complex programming problems. It excels in competitive programming, generating solutions to algorithmic challenges.</a:t>
          </a:r>
          <a:endParaRPr lang="en-US"/>
        </a:p>
      </dgm:t>
    </dgm:pt>
    <dgm:pt modelId="{AE62A1CC-D0CC-4754-8F64-0E7252F3F6CE}" type="parTrans" cxnId="{D1D31A61-9274-4123-925C-7AD146062FB2}">
      <dgm:prSet/>
      <dgm:spPr/>
      <dgm:t>
        <a:bodyPr/>
        <a:lstStyle/>
        <a:p>
          <a:endParaRPr lang="en-US"/>
        </a:p>
      </dgm:t>
    </dgm:pt>
    <dgm:pt modelId="{75669AAE-12F8-4154-B279-558ACFD60EEB}" type="sibTrans" cxnId="{D1D31A61-9274-4123-925C-7AD146062FB2}">
      <dgm:prSet/>
      <dgm:spPr/>
      <dgm:t>
        <a:bodyPr/>
        <a:lstStyle/>
        <a:p>
          <a:endParaRPr lang="en-US"/>
        </a:p>
      </dgm:t>
    </dgm:pt>
    <dgm:pt modelId="{DCDAEDE4-6881-4439-931A-CA6EB31F3B37}">
      <dgm:prSet/>
      <dgm:spPr/>
      <dgm:t>
        <a:bodyPr/>
        <a:lstStyle/>
        <a:p>
          <a:r>
            <a:rPr lang="en-US" b="1" i="0"/>
            <a:t>Best For</a:t>
          </a:r>
          <a:r>
            <a:rPr lang="en-US" b="0" i="0"/>
            <a:t>: Competitive programmers and those tackling difficult coding challenges requiring algorithmic solutions.</a:t>
          </a:r>
          <a:endParaRPr lang="en-US"/>
        </a:p>
      </dgm:t>
    </dgm:pt>
    <dgm:pt modelId="{B360DD89-BD8D-41A8-8227-E19FDC74B754}" type="parTrans" cxnId="{E9189275-B22C-4957-9723-63B18A011615}">
      <dgm:prSet/>
      <dgm:spPr/>
      <dgm:t>
        <a:bodyPr/>
        <a:lstStyle/>
        <a:p>
          <a:endParaRPr lang="en-US"/>
        </a:p>
      </dgm:t>
    </dgm:pt>
    <dgm:pt modelId="{75D7BE7B-DC43-4E7B-AD0B-F79FE6C4E2F9}" type="sibTrans" cxnId="{E9189275-B22C-4957-9723-63B18A011615}">
      <dgm:prSet/>
      <dgm:spPr/>
      <dgm:t>
        <a:bodyPr/>
        <a:lstStyle/>
        <a:p>
          <a:endParaRPr lang="en-US"/>
        </a:p>
      </dgm:t>
    </dgm:pt>
    <dgm:pt modelId="{EBAC8C58-D74E-4F77-8AED-C0B80ABF4E32}">
      <dgm:prSet/>
      <dgm:spPr/>
      <dgm:t>
        <a:bodyPr/>
        <a:lstStyle/>
        <a:p>
          <a:r>
            <a:rPr lang="en-US" b="1" i="0"/>
            <a:t>Kite</a:t>
          </a:r>
          <a:r>
            <a:rPr lang="en-US" b="0" i="0"/>
            <a:t>:</a:t>
          </a:r>
          <a:endParaRPr lang="en-US"/>
        </a:p>
      </dgm:t>
    </dgm:pt>
    <dgm:pt modelId="{92079598-F363-41B9-B668-175BEAEBF4BB}" type="parTrans" cxnId="{ACA92216-A2D0-4338-9978-9F308B191600}">
      <dgm:prSet/>
      <dgm:spPr/>
      <dgm:t>
        <a:bodyPr/>
        <a:lstStyle/>
        <a:p>
          <a:endParaRPr lang="en-US"/>
        </a:p>
      </dgm:t>
    </dgm:pt>
    <dgm:pt modelId="{21937763-885E-4EF8-B7AF-C2221982BF03}" type="sibTrans" cxnId="{ACA92216-A2D0-4338-9978-9F308B191600}">
      <dgm:prSet/>
      <dgm:spPr/>
      <dgm:t>
        <a:bodyPr/>
        <a:lstStyle/>
        <a:p>
          <a:endParaRPr lang="en-US"/>
        </a:p>
      </dgm:t>
    </dgm:pt>
    <dgm:pt modelId="{863C9D0D-0EAA-44F2-A8D1-C73246A451F7}">
      <dgm:prSet/>
      <dgm:spPr/>
      <dgm:t>
        <a:bodyPr/>
        <a:lstStyle/>
        <a:p>
          <a:r>
            <a:rPr lang="en-US" b="1" i="0"/>
            <a:t>Description</a:t>
          </a:r>
          <a:r>
            <a:rPr lang="en-US" b="0" i="0"/>
            <a:t>: An AI-driven code completion tool that offers intelligent suggestions in real-time. It is lightweight and integrates smoothly with many popular IDEs.</a:t>
          </a:r>
          <a:endParaRPr lang="en-US"/>
        </a:p>
      </dgm:t>
    </dgm:pt>
    <dgm:pt modelId="{6730CB93-1C19-4B55-96F7-910E199E966C}" type="parTrans" cxnId="{60170462-1391-405F-BF8C-DD48047AB404}">
      <dgm:prSet/>
      <dgm:spPr/>
      <dgm:t>
        <a:bodyPr/>
        <a:lstStyle/>
        <a:p>
          <a:endParaRPr lang="en-US"/>
        </a:p>
      </dgm:t>
    </dgm:pt>
    <dgm:pt modelId="{080D5118-CA60-45EB-AAEF-11D6D467ADEA}" type="sibTrans" cxnId="{60170462-1391-405F-BF8C-DD48047AB404}">
      <dgm:prSet/>
      <dgm:spPr/>
      <dgm:t>
        <a:bodyPr/>
        <a:lstStyle/>
        <a:p>
          <a:endParaRPr lang="en-US"/>
        </a:p>
      </dgm:t>
    </dgm:pt>
    <dgm:pt modelId="{A9FD4F61-094C-4A33-8AFE-0D208B2DADFF}">
      <dgm:prSet/>
      <dgm:spPr/>
      <dgm:t>
        <a:bodyPr/>
        <a:lstStyle/>
        <a:p>
          <a:r>
            <a:rPr lang="en-US" b="1" i="0"/>
            <a:t>Best For</a:t>
          </a:r>
          <a:r>
            <a:rPr lang="en-US" b="0" i="0"/>
            <a:t>: Developers seeking a user-friendly code completion tool that supports languages like Python and JavaScript, enhancing productivity with minimal setup.</a:t>
          </a:r>
          <a:endParaRPr lang="en-US"/>
        </a:p>
      </dgm:t>
    </dgm:pt>
    <dgm:pt modelId="{1EF97407-1E19-48AE-9BF2-9AC408A1FC63}" type="parTrans" cxnId="{8D3FC117-E8CD-4208-9222-E5727BD2FA71}">
      <dgm:prSet/>
      <dgm:spPr/>
      <dgm:t>
        <a:bodyPr/>
        <a:lstStyle/>
        <a:p>
          <a:endParaRPr lang="en-US"/>
        </a:p>
      </dgm:t>
    </dgm:pt>
    <dgm:pt modelId="{31945AE1-6BE5-43E6-96A7-406D8A0DD980}" type="sibTrans" cxnId="{8D3FC117-E8CD-4208-9222-E5727BD2FA71}">
      <dgm:prSet/>
      <dgm:spPr/>
      <dgm:t>
        <a:bodyPr/>
        <a:lstStyle/>
        <a:p>
          <a:endParaRPr lang="en-US"/>
        </a:p>
      </dgm:t>
    </dgm:pt>
    <dgm:pt modelId="{A950F9D0-BF35-8644-B8FF-E975B129D685}" type="pres">
      <dgm:prSet presAssocID="{B2B0401C-551D-42CA-B0E0-99B34AE51B81}" presName="linear" presStyleCnt="0">
        <dgm:presLayoutVars>
          <dgm:dir/>
          <dgm:animLvl val="lvl"/>
          <dgm:resizeHandles val="exact"/>
        </dgm:presLayoutVars>
      </dgm:prSet>
      <dgm:spPr/>
    </dgm:pt>
    <dgm:pt modelId="{15E7D1FC-50C5-1B4A-828D-3CA1A0707C0E}" type="pres">
      <dgm:prSet presAssocID="{DB0952A9-2A7E-4ED4-8850-0CA670009955}" presName="parentLin" presStyleCnt="0"/>
      <dgm:spPr/>
    </dgm:pt>
    <dgm:pt modelId="{72DCACE7-D90D-4248-8E38-B887D56C0CAB}" type="pres">
      <dgm:prSet presAssocID="{DB0952A9-2A7E-4ED4-8850-0CA670009955}" presName="parentLeftMargin" presStyleLbl="node1" presStyleIdx="0" presStyleCnt="6"/>
      <dgm:spPr/>
    </dgm:pt>
    <dgm:pt modelId="{4C272C68-EAF3-2F4D-BBE5-61F0B61B1513}" type="pres">
      <dgm:prSet presAssocID="{DB0952A9-2A7E-4ED4-8850-0CA670009955}" presName="parentText" presStyleLbl="node1" presStyleIdx="0" presStyleCnt="6">
        <dgm:presLayoutVars>
          <dgm:chMax val="0"/>
          <dgm:bulletEnabled val="1"/>
        </dgm:presLayoutVars>
      </dgm:prSet>
      <dgm:spPr/>
    </dgm:pt>
    <dgm:pt modelId="{2918B020-5318-B041-BFAC-0C347BE0F6BD}" type="pres">
      <dgm:prSet presAssocID="{DB0952A9-2A7E-4ED4-8850-0CA670009955}" presName="negativeSpace" presStyleCnt="0"/>
      <dgm:spPr/>
    </dgm:pt>
    <dgm:pt modelId="{40D7A3DB-C262-8A49-9835-9B9565A5A4BF}" type="pres">
      <dgm:prSet presAssocID="{DB0952A9-2A7E-4ED4-8850-0CA670009955}" presName="childText" presStyleLbl="conFgAcc1" presStyleIdx="0" presStyleCnt="6">
        <dgm:presLayoutVars>
          <dgm:bulletEnabled val="1"/>
        </dgm:presLayoutVars>
      </dgm:prSet>
      <dgm:spPr/>
    </dgm:pt>
    <dgm:pt modelId="{B9DD66C3-E449-154C-A32A-9630A7F2C94B}" type="pres">
      <dgm:prSet presAssocID="{9A44AF15-0BBE-4B6A-8D37-E54F9A550A2F}" presName="spaceBetweenRectangles" presStyleCnt="0"/>
      <dgm:spPr/>
    </dgm:pt>
    <dgm:pt modelId="{B92A140F-55C8-E546-855D-FAFA00AE8D24}" type="pres">
      <dgm:prSet presAssocID="{3478BEC9-0FA8-4934-A2A2-AAF1E3D4F493}" presName="parentLin" presStyleCnt="0"/>
      <dgm:spPr/>
    </dgm:pt>
    <dgm:pt modelId="{EFDD96A3-2FA5-784B-BBAA-2E862E4DB036}" type="pres">
      <dgm:prSet presAssocID="{3478BEC9-0FA8-4934-A2A2-AAF1E3D4F493}" presName="parentLeftMargin" presStyleLbl="node1" presStyleIdx="0" presStyleCnt="6"/>
      <dgm:spPr/>
    </dgm:pt>
    <dgm:pt modelId="{CE75B033-E189-E740-BB64-AF942F11C65C}" type="pres">
      <dgm:prSet presAssocID="{3478BEC9-0FA8-4934-A2A2-AAF1E3D4F493}" presName="parentText" presStyleLbl="node1" presStyleIdx="1" presStyleCnt="6">
        <dgm:presLayoutVars>
          <dgm:chMax val="0"/>
          <dgm:bulletEnabled val="1"/>
        </dgm:presLayoutVars>
      </dgm:prSet>
      <dgm:spPr/>
    </dgm:pt>
    <dgm:pt modelId="{A8B6C6FE-2AD9-D549-93B6-0E215F4D248C}" type="pres">
      <dgm:prSet presAssocID="{3478BEC9-0FA8-4934-A2A2-AAF1E3D4F493}" presName="negativeSpace" presStyleCnt="0"/>
      <dgm:spPr/>
    </dgm:pt>
    <dgm:pt modelId="{CF9B0F57-0E0B-6342-876E-DD9B8DF235B6}" type="pres">
      <dgm:prSet presAssocID="{3478BEC9-0FA8-4934-A2A2-AAF1E3D4F493}" presName="childText" presStyleLbl="conFgAcc1" presStyleIdx="1" presStyleCnt="6">
        <dgm:presLayoutVars>
          <dgm:bulletEnabled val="1"/>
        </dgm:presLayoutVars>
      </dgm:prSet>
      <dgm:spPr/>
    </dgm:pt>
    <dgm:pt modelId="{C8AC01CF-DB4F-5E40-AD3A-2EC262142F0E}" type="pres">
      <dgm:prSet presAssocID="{CBE29A8B-F54D-4E6E-B683-84B4B010C123}" presName="spaceBetweenRectangles" presStyleCnt="0"/>
      <dgm:spPr/>
    </dgm:pt>
    <dgm:pt modelId="{466A80E8-F800-AD46-89C2-3F27BFF20F22}" type="pres">
      <dgm:prSet presAssocID="{E2CF088D-BED0-4F0E-A826-E395C19A5F06}" presName="parentLin" presStyleCnt="0"/>
      <dgm:spPr/>
    </dgm:pt>
    <dgm:pt modelId="{6D6DC1D5-55B1-2D43-8C90-57041E030722}" type="pres">
      <dgm:prSet presAssocID="{E2CF088D-BED0-4F0E-A826-E395C19A5F06}" presName="parentLeftMargin" presStyleLbl="node1" presStyleIdx="1" presStyleCnt="6"/>
      <dgm:spPr/>
    </dgm:pt>
    <dgm:pt modelId="{64DEFF27-40F5-0B40-B03F-7595FF89B28E}" type="pres">
      <dgm:prSet presAssocID="{E2CF088D-BED0-4F0E-A826-E395C19A5F06}" presName="parentText" presStyleLbl="node1" presStyleIdx="2" presStyleCnt="6">
        <dgm:presLayoutVars>
          <dgm:chMax val="0"/>
          <dgm:bulletEnabled val="1"/>
        </dgm:presLayoutVars>
      </dgm:prSet>
      <dgm:spPr/>
    </dgm:pt>
    <dgm:pt modelId="{B019C242-47E0-E646-9A87-8187241B4414}" type="pres">
      <dgm:prSet presAssocID="{E2CF088D-BED0-4F0E-A826-E395C19A5F06}" presName="negativeSpace" presStyleCnt="0"/>
      <dgm:spPr/>
    </dgm:pt>
    <dgm:pt modelId="{0F3F1CB8-B619-8C4A-9C6D-A55F60613AFF}" type="pres">
      <dgm:prSet presAssocID="{E2CF088D-BED0-4F0E-A826-E395C19A5F06}" presName="childText" presStyleLbl="conFgAcc1" presStyleIdx="2" presStyleCnt="6">
        <dgm:presLayoutVars>
          <dgm:bulletEnabled val="1"/>
        </dgm:presLayoutVars>
      </dgm:prSet>
      <dgm:spPr/>
    </dgm:pt>
    <dgm:pt modelId="{2820C8E1-2FEE-E14C-B8B6-3BAB02B71067}" type="pres">
      <dgm:prSet presAssocID="{C467BE3C-86C4-4D72-9370-E692D487483B}" presName="spaceBetweenRectangles" presStyleCnt="0"/>
      <dgm:spPr/>
    </dgm:pt>
    <dgm:pt modelId="{A91C9D85-B304-E14A-B0D9-E885A195E06A}" type="pres">
      <dgm:prSet presAssocID="{0DA6C298-2B5C-4B70-9BAA-3445E5C842CC}" presName="parentLin" presStyleCnt="0"/>
      <dgm:spPr/>
    </dgm:pt>
    <dgm:pt modelId="{D808ECF0-1B0C-9C42-86EB-805ED81C2908}" type="pres">
      <dgm:prSet presAssocID="{0DA6C298-2B5C-4B70-9BAA-3445E5C842CC}" presName="parentLeftMargin" presStyleLbl="node1" presStyleIdx="2" presStyleCnt="6"/>
      <dgm:spPr/>
    </dgm:pt>
    <dgm:pt modelId="{28C1DC1A-A507-DD4D-AB3E-F795EF87F9A5}" type="pres">
      <dgm:prSet presAssocID="{0DA6C298-2B5C-4B70-9BAA-3445E5C842CC}" presName="parentText" presStyleLbl="node1" presStyleIdx="3" presStyleCnt="6">
        <dgm:presLayoutVars>
          <dgm:chMax val="0"/>
          <dgm:bulletEnabled val="1"/>
        </dgm:presLayoutVars>
      </dgm:prSet>
      <dgm:spPr/>
    </dgm:pt>
    <dgm:pt modelId="{312E248E-C1F6-CD45-8FAD-B5032B43CC14}" type="pres">
      <dgm:prSet presAssocID="{0DA6C298-2B5C-4B70-9BAA-3445E5C842CC}" presName="negativeSpace" presStyleCnt="0"/>
      <dgm:spPr/>
    </dgm:pt>
    <dgm:pt modelId="{F0F23151-CF57-8048-98AD-1017E993BF62}" type="pres">
      <dgm:prSet presAssocID="{0DA6C298-2B5C-4B70-9BAA-3445E5C842CC}" presName="childText" presStyleLbl="conFgAcc1" presStyleIdx="3" presStyleCnt="6">
        <dgm:presLayoutVars>
          <dgm:bulletEnabled val="1"/>
        </dgm:presLayoutVars>
      </dgm:prSet>
      <dgm:spPr/>
    </dgm:pt>
    <dgm:pt modelId="{9883E19C-42ED-6C46-8163-D75C5CB74F6B}" type="pres">
      <dgm:prSet presAssocID="{9781D55B-E45F-47F4-9AD7-DDA169AF444B}" presName="spaceBetweenRectangles" presStyleCnt="0"/>
      <dgm:spPr/>
    </dgm:pt>
    <dgm:pt modelId="{020AA71B-1240-E945-ADC8-D5AF7B54DE59}" type="pres">
      <dgm:prSet presAssocID="{C2254062-6968-40DC-A3CF-8B9510FA8276}" presName="parentLin" presStyleCnt="0"/>
      <dgm:spPr/>
    </dgm:pt>
    <dgm:pt modelId="{D7E2B639-ED74-D943-9B97-9239AFBA3216}" type="pres">
      <dgm:prSet presAssocID="{C2254062-6968-40DC-A3CF-8B9510FA8276}" presName="parentLeftMargin" presStyleLbl="node1" presStyleIdx="3" presStyleCnt="6"/>
      <dgm:spPr/>
    </dgm:pt>
    <dgm:pt modelId="{BB230C43-4C9A-3946-9F2F-51038DDEAF4A}" type="pres">
      <dgm:prSet presAssocID="{C2254062-6968-40DC-A3CF-8B9510FA8276}" presName="parentText" presStyleLbl="node1" presStyleIdx="4" presStyleCnt="6">
        <dgm:presLayoutVars>
          <dgm:chMax val="0"/>
          <dgm:bulletEnabled val="1"/>
        </dgm:presLayoutVars>
      </dgm:prSet>
      <dgm:spPr/>
    </dgm:pt>
    <dgm:pt modelId="{B5E43641-FBE8-D444-9109-41EFE8EBAE5C}" type="pres">
      <dgm:prSet presAssocID="{C2254062-6968-40DC-A3CF-8B9510FA8276}" presName="negativeSpace" presStyleCnt="0"/>
      <dgm:spPr/>
    </dgm:pt>
    <dgm:pt modelId="{F77C86A5-758F-2446-8254-CAD85AAAEA66}" type="pres">
      <dgm:prSet presAssocID="{C2254062-6968-40DC-A3CF-8B9510FA8276}" presName="childText" presStyleLbl="conFgAcc1" presStyleIdx="4" presStyleCnt="6">
        <dgm:presLayoutVars>
          <dgm:bulletEnabled val="1"/>
        </dgm:presLayoutVars>
      </dgm:prSet>
      <dgm:spPr/>
    </dgm:pt>
    <dgm:pt modelId="{EE2C70CF-D2B1-D249-B7B8-B0E19DCAF783}" type="pres">
      <dgm:prSet presAssocID="{2CEFE36B-C9DD-4AF1-8456-47DDB274A61D}" presName="spaceBetweenRectangles" presStyleCnt="0"/>
      <dgm:spPr/>
    </dgm:pt>
    <dgm:pt modelId="{B18E3564-E995-2C46-A89C-614E674F38A3}" type="pres">
      <dgm:prSet presAssocID="{EBAC8C58-D74E-4F77-8AED-C0B80ABF4E32}" presName="parentLin" presStyleCnt="0"/>
      <dgm:spPr/>
    </dgm:pt>
    <dgm:pt modelId="{905B9D5C-3D06-E44A-BACE-46888EB5C899}" type="pres">
      <dgm:prSet presAssocID="{EBAC8C58-D74E-4F77-8AED-C0B80ABF4E32}" presName="parentLeftMargin" presStyleLbl="node1" presStyleIdx="4" presStyleCnt="6"/>
      <dgm:spPr/>
    </dgm:pt>
    <dgm:pt modelId="{20E94B20-F9E0-AF4C-A2C8-61F99D59F265}" type="pres">
      <dgm:prSet presAssocID="{EBAC8C58-D74E-4F77-8AED-C0B80ABF4E32}" presName="parentText" presStyleLbl="node1" presStyleIdx="5" presStyleCnt="6">
        <dgm:presLayoutVars>
          <dgm:chMax val="0"/>
          <dgm:bulletEnabled val="1"/>
        </dgm:presLayoutVars>
      </dgm:prSet>
      <dgm:spPr/>
    </dgm:pt>
    <dgm:pt modelId="{FB54F2A6-049B-C441-B9AB-9E1FB6425C7E}" type="pres">
      <dgm:prSet presAssocID="{EBAC8C58-D74E-4F77-8AED-C0B80ABF4E32}" presName="negativeSpace" presStyleCnt="0"/>
      <dgm:spPr/>
    </dgm:pt>
    <dgm:pt modelId="{AF6F859D-C10C-3447-9C44-2D408DFCD6C6}" type="pres">
      <dgm:prSet presAssocID="{EBAC8C58-D74E-4F77-8AED-C0B80ABF4E32}" presName="childText" presStyleLbl="conFgAcc1" presStyleIdx="5" presStyleCnt="6">
        <dgm:presLayoutVars>
          <dgm:bulletEnabled val="1"/>
        </dgm:presLayoutVars>
      </dgm:prSet>
      <dgm:spPr/>
    </dgm:pt>
  </dgm:ptLst>
  <dgm:cxnLst>
    <dgm:cxn modelId="{2FE3770E-9F7A-C741-BB36-024C73D2B0B0}" type="presOf" srcId="{DCDAEDE4-6881-4439-931A-CA6EB31F3B37}" destId="{F77C86A5-758F-2446-8254-CAD85AAAEA66}" srcOrd="0" destOrd="1" presId="urn:microsoft.com/office/officeart/2005/8/layout/list1"/>
    <dgm:cxn modelId="{ACA92216-A2D0-4338-9978-9F308B191600}" srcId="{B2B0401C-551D-42CA-B0E0-99B34AE51B81}" destId="{EBAC8C58-D74E-4F77-8AED-C0B80ABF4E32}" srcOrd="5" destOrd="0" parTransId="{92079598-F363-41B9-B668-175BEAEBF4BB}" sibTransId="{21937763-885E-4EF8-B7AF-C2221982BF03}"/>
    <dgm:cxn modelId="{0CEE4917-54E6-49F2-A4DA-B225799C1E92}" srcId="{B2B0401C-551D-42CA-B0E0-99B34AE51B81}" destId="{0DA6C298-2B5C-4B70-9BAA-3445E5C842CC}" srcOrd="3" destOrd="0" parTransId="{598847B5-A128-447A-880A-042C5BBB26AE}" sibTransId="{9781D55B-E45F-47F4-9AD7-DDA169AF444B}"/>
    <dgm:cxn modelId="{8D3FC117-E8CD-4208-9222-E5727BD2FA71}" srcId="{EBAC8C58-D74E-4F77-8AED-C0B80ABF4E32}" destId="{A9FD4F61-094C-4A33-8AFE-0D208B2DADFF}" srcOrd="1" destOrd="0" parTransId="{1EF97407-1E19-48AE-9BF2-9AC408A1FC63}" sibTransId="{31945AE1-6BE5-43E6-96A7-406D8A0DD980}"/>
    <dgm:cxn modelId="{46C45518-F071-424C-89B1-239BE6B14E0B}" type="presOf" srcId="{EBAC8C58-D74E-4F77-8AED-C0B80ABF4E32}" destId="{20E94B20-F9E0-AF4C-A2C8-61F99D59F265}" srcOrd="1" destOrd="0" presId="urn:microsoft.com/office/officeart/2005/8/layout/list1"/>
    <dgm:cxn modelId="{B4C52223-2D98-CB44-B6EC-5BFED533133F}" type="presOf" srcId="{EBAC8C58-D74E-4F77-8AED-C0B80ABF4E32}" destId="{905B9D5C-3D06-E44A-BACE-46888EB5C899}" srcOrd="0" destOrd="0" presId="urn:microsoft.com/office/officeart/2005/8/layout/list1"/>
    <dgm:cxn modelId="{E83BF929-E8AB-FF48-882D-9D8EFCE22FEE}" type="presOf" srcId="{3478BEC9-0FA8-4934-A2A2-AAF1E3D4F493}" destId="{EFDD96A3-2FA5-784B-BBAA-2E862E4DB036}" srcOrd="0" destOrd="0" presId="urn:microsoft.com/office/officeart/2005/8/layout/list1"/>
    <dgm:cxn modelId="{96A0D02F-F4C6-E24F-B090-84963D31051F}" type="presOf" srcId="{D88696B5-02FF-424C-B6FF-1B8384A34197}" destId="{F0F23151-CF57-8048-98AD-1017E993BF62}" srcOrd="0" destOrd="1" presId="urn:microsoft.com/office/officeart/2005/8/layout/list1"/>
    <dgm:cxn modelId="{942B2734-F16B-4B4B-9510-D08FC877F283}" type="presOf" srcId="{863C9D0D-0EAA-44F2-A8D1-C73246A451F7}" destId="{AF6F859D-C10C-3447-9C44-2D408DFCD6C6}" srcOrd="0" destOrd="0" presId="urn:microsoft.com/office/officeart/2005/8/layout/list1"/>
    <dgm:cxn modelId="{5F390C3A-79E5-49C2-88DD-C111DFE151E4}" srcId="{B2B0401C-551D-42CA-B0E0-99B34AE51B81}" destId="{DB0952A9-2A7E-4ED4-8850-0CA670009955}" srcOrd="0" destOrd="0" parTransId="{0687115F-102B-4427-8538-E7B6BB384E9A}" sibTransId="{9A44AF15-0BBE-4B6A-8D37-E54F9A550A2F}"/>
    <dgm:cxn modelId="{508CF53A-561F-453B-B619-EA89B72EA0AB}" srcId="{E2CF088D-BED0-4F0E-A826-E395C19A5F06}" destId="{62E02282-9835-48E6-B8FA-A245EE195C05}" srcOrd="1" destOrd="0" parTransId="{CE24C8BF-6654-4D1C-996C-258FA728F0BE}" sibTransId="{6335CD63-303B-46CA-8245-AC597297E956}"/>
    <dgm:cxn modelId="{4EE24745-21A2-A943-94B9-B778F61F8557}" type="presOf" srcId="{0DA6C298-2B5C-4B70-9BAA-3445E5C842CC}" destId="{28C1DC1A-A507-DD4D-AB3E-F795EF87F9A5}" srcOrd="1" destOrd="0" presId="urn:microsoft.com/office/officeart/2005/8/layout/list1"/>
    <dgm:cxn modelId="{0CB5F246-DF87-4550-973F-C615A58357C7}" srcId="{3478BEC9-0FA8-4934-A2A2-AAF1E3D4F493}" destId="{67F69B25-8D76-40E6-B8F4-F1507AF445F6}" srcOrd="1" destOrd="0" parTransId="{0909C9E1-D391-4195-87C6-A2DB6D479FD4}" sibTransId="{FF955FE3-699F-4034-A54F-94C28E894723}"/>
    <dgm:cxn modelId="{A15FCA4B-5007-2E48-8EBD-6DCBC4892C68}" type="presOf" srcId="{DB0952A9-2A7E-4ED4-8850-0CA670009955}" destId="{4C272C68-EAF3-2F4D-BBE5-61F0B61B1513}" srcOrd="1" destOrd="0" presId="urn:microsoft.com/office/officeart/2005/8/layout/list1"/>
    <dgm:cxn modelId="{32AA774C-4593-47D2-ABE6-FE73FF61029F}" srcId="{B2B0401C-551D-42CA-B0E0-99B34AE51B81}" destId="{3478BEC9-0FA8-4934-A2A2-AAF1E3D4F493}" srcOrd="1" destOrd="0" parTransId="{F9E5CE71-39C1-4E2C-AA68-6DD0D8670496}" sibTransId="{CBE29A8B-F54D-4E6E-B683-84B4B010C123}"/>
    <dgm:cxn modelId="{D1D31A61-9274-4123-925C-7AD146062FB2}" srcId="{C2254062-6968-40DC-A3CF-8B9510FA8276}" destId="{ED9FD8A0-75B1-487D-B8EE-486643A87B30}" srcOrd="0" destOrd="0" parTransId="{AE62A1CC-D0CC-4754-8F64-0E7252F3F6CE}" sibTransId="{75669AAE-12F8-4154-B279-558ACFD60EEB}"/>
    <dgm:cxn modelId="{60170462-1391-405F-BF8C-DD48047AB404}" srcId="{EBAC8C58-D74E-4F77-8AED-C0B80ABF4E32}" destId="{863C9D0D-0EAA-44F2-A8D1-C73246A451F7}" srcOrd="0" destOrd="0" parTransId="{6730CB93-1C19-4B55-96F7-910E199E966C}" sibTransId="{080D5118-CA60-45EB-AAEF-11D6D467ADEA}"/>
    <dgm:cxn modelId="{E5F03C68-E4D3-E94F-BB99-523FDC12C5E6}" type="presOf" srcId="{E2CF088D-BED0-4F0E-A826-E395C19A5F06}" destId="{64DEFF27-40F5-0B40-B03F-7595FF89B28E}" srcOrd="1" destOrd="0" presId="urn:microsoft.com/office/officeart/2005/8/layout/list1"/>
    <dgm:cxn modelId="{1CC3596B-F5AD-8F47-A9A1-432EE0E7F746}" type="presOf" srcId="{06A8E0EF-C77A-41D0-A34E-5BF5501ED96B}" destId="{CF9B0F57-0E0B-6342-876E-DD9B8DF235B6}" srcOrd="0" destOrd="0" presId="urn:microsoft.com/office/officeart/2005/8/layout/list1"/>
    <dgm:cxn modelId="{E20CDA6D-9B00-4739-988C-93DC6E3EEA0C}" srcId="{0DA6C298-2B5C-4B70-9BAA-3445E5C842CC}" destId="{D88696B5-02FF-424C-B6FF-1B8384A34197}" srcOrd="1" destOrd="0" parTransId="{DC15DCDF-8350-4C18-ABF2-CE333A30FD6F}" sibTransId="{68F2943C-0955-4A3F-BE89-FED0F59ADEF3}"/>
    <dgm:cxn modelId="{28EAC36E-AA51-7546-83FE-13809C81DD40}" type="presOf" srcId="{B2B0401C-551D-42CA-B0E0-99B34AE51B81}" destId="{A950F9D0-BF35-8644-B8FF-E975B129D685}" srcOrd="0" destOrd="0" presId="urn:microsoft.com/office/officeart/2005/8/layout/list1"/>
    <dgm:cxn modelId="{76053D71-2882-4146-AF74-2C2AF2614133}" type="presOf" srcId="{C2254062-6968-40DC-A3CF-8B9510FA8276}" destId="{D7E2B639-ED74-D943-9B97-9239AFBA3216}" srcOrd="0" destOrd="0" presId="urn:microsoft.com/office/officeart/2005/8/layout/list1"/>
    <dgm:cxn modelId="{E9189275-B22C-4957-9723-63B18A011615}" srcId="{C2254062-6968-40DC-A3CF-8B9510FA8276}" destId="{DCDAEDE4-6881-4439-931A-CA6EB31F3B37}" srcOrd="1" destOrd="0" parTransId="{B360DD89-BD8D-41A8-8227-E19FDC74B754}" sibTransId="{75D7BE7B-DC43-4E7B-AD0B-F79FE6C4E2F9}"/>
    <dgm:cxn modelId="{06F7EA76-5288-5C41-86F3-059ED34ABB80}" type="presOf" srcId="{DB0952A9-2A7E-4ED4-8850-0CA670009955}" destId="{72DCACE7-D90D-4248-8E38-B887D56C0CAB}" srcOrd="0" destOrd="0" presId="urn:microsoft.com/office/officeart/2005/8/layout/list1"/>
    <dgm:cxn modelId="{F66FF178-9ABE-4A80-B48E-AAB2FF4E5E80}" srcId="{B2B0401C-551D-42CA-B0E0-99B34AE51B81}" destId="{C2254062-6968-40DC-A3CF-8B9510FA8276}" srcOrd="4" destOrd="0" parTransId="{22072B70-F93E-43B5-984F-51A98EC18393}" sibTransId="{2CEFE36B-C9DD-4AF1-8456-47DDB274A61D}"/>
    <dgm:cxn modelId="{BC2ADF87-1D5B-BA41-A80B-4D504D57F0DE}" type="presOf" srcId="{3478BEC9-0FA8-4934-A2A2-AAF1E3D4F493}" destId="{CE75B033-E189-E740-BB64-AF942F11C65C}" srcOrd="1" destOrd="0" presId="urn:microsoft.com/office/officeart/2005/8/layout/list1"/>
    <dgm:cxn modelId="{E3ED6388-0AB8-544A-88E3-955AD44FC782}" type="presOf" srcId="{E2CF088D-BED0-4F0E-A826-E395C19A5F06}" destId="{6D6DC1D5-55B1-2D43-8C90-57041E030722}" srcOrd="0" destOrd="0" presId="urn:microsoft.com/office/officeart/2005/8/layout/list1"/>
    <dgm:cxn modelId="{B599808B-7F87-5E48-8ABB-EB5217A2CF68}" type="presOf" srcId="{A9FD4F61-094C-4A33-8AFE-0D208B2DADFF}" destId="{AF6F859D-C10C-3447-9C44-2D408DFCD6C6}" srcOrd="0" destOrd="1" presId="urn:microsoft.com/office/officeart/2005/8/layout/list1"/>
    <dgm:cxn modelId="{698CEF92-C6EA-4909-95FE-C46F8A0F4CA7}" srcId="{0DA6C298-2B5C-4B70-9BAA-3445E5C842CC}" destId="{4263477A-F4FE-48CD-880A-DFDB27E97A5F}" srcOrd="0" destOrd="0" parTransId="{44FD0D82-DCFE-4833-BB85-61D6BA01EF4F}" sibTransId="{208EF723-2CA6-407C-A74E-D39BD30311A7}"/>
    <dgm:cxn modelId="{321396B4-AFB3-421B-8A18-38FC11BE979F}" srcId="{E2CF088D-BED0-4F0E-A826-E395C19A5F06}" destId="{F67073B0-8777-40FA-87CF-302C20B08186}" srcOrd="0" destOrd="0" parTransId="{864FABEA-0C87-4EED-BAF3-AEEB9655B5CC}" sibTransId="{8BFE950B-8733-441D-84A6-F2DF85D1A9CA}"/>
    <dgm:cxn modelId="{D02CBBB9-6EBE-BC42-9869-D95317EC3DA4}" type="presOf" srcId="{C2254062-6968-40DC-A3CF-8B9510FA8276}" destId="{BB230C43-4C9A-3946-9F2F-51038DDEAF4A}" srcOrd="1" destOrd="0" presId="urn:microsoft.com/office/officeart/2005/8/layout/list1"/>
    <dgm:cxn modelId="{366875BA-CBB3-6D4B-9959-B5C25A06C00D}" type="presOf" srcId="{4263477A-F4FE-48CD-880A-DFDB27E97A5F}" destId="{F0F23151-CF57-8048-98AD-1017E993BF62}" srcOrd="0" destOrd="0" presId="urn:microsoft.com/office/officeart/2005/8/layout/list1"/>
    <dgm:cxn modelId="{AA0FFCBF-97D0-6F43-AD9B-62183A18EFC6}" type="presOf" srcId="{67F69B25-8D76-40E6-B8F4-F1507AF445F6}" destId="{CF9B0F57-0E0B-6342-876E-DD9B8DF235B6}" srcOrd="0" destOrd="1" presId="urn:microsoft.com/office/officeart/2005/8/layout/list1"/>
    <dgm:cxn modelId="{C0CDF6C3-4EF2-42BD-8C8C-0E4ECEFA5B3F}" srcId="{3478BEC9-0FA8-4934-A2A2-AAF1E3D4F493}" destId="{06A8E0EF-C77A-41D0-A34E-5BF5501ED96B}" srcOrd="0" destOrd="0" parTransId="{9ED7A9EE-AC5E-49BC-9241-7ED0DBA7A626}" sibTransId="{AF56CD49-A485-41A4-BC88-1EA1C2B03676}"/>
    <dgm:cxn modelId="{2DC8EDD0-FF12-974B-AC7F-ACEB9581B580}" type="presOf" srcId="{62E02282-9835-48E6-B8FA-A245EE195C05}" destId="{0F3F1CB8-B619-8C4A-9C6D-A55F60613AFF}" srcOrd="0" destOrd="1" presId="urn:microsoft.com/office/officeart/2005/8/layout/list1"/>
    <dgm:cxn modelId="{BB845ED3-ED2D-DD46-B0AD-ABC18963E9E2}" type="presOf" srcId="{F67073B0-8777-40FA-87CF-302C20B08186}" destId="{0F3F1CB8-B619-8C4A-9C6D-A55F60613AFF}" srcOrd="0" destOrd="0" presId="urn:microsoft.com/office/officeart/2005/8/layout/list1"/>
    <dgm:cxn modelId="{13B463D5-9D7E-1847-8B54-B235BEB6DF72}" type="presOf" srcId="{0DA6C298-2B5C-4B70-9BAA-3445E5C842CC}" destId="{D808ECF0-1B0C-9C42-86EB-805ED81C2908}" srcOrd="0" destOrd="0" presId="urn:microsoft.com/office/officeart/2005/8/layout/list1"/>
    <dgm:cxn modelId="{8D55DEDC-0FD7-7840-841A-74A1DD5AA0A3}" type="presOf" srcId="{ED9FD8A0-75B1-487D-B8EE-486643A87B30}" destId="{F77C86A5-758F-2446-8254-CAD85AAAEA66}" srcOrd="0" destOrd="0" presId="urn:microsoft.com/office/officeart/2005/8/layout/list1"/>
    <dgm:cxn modelId="{7D003EDE-596F-4135-B2AF-417357D3AA68}" srcId="{B2B0401C-551D-42CA-B0E0-99B34AE51B81}" destId="{E2CF088D-BED0-4F0E-A826-E395C19A5F06}" srcOrd="2" destOrd="0" parTransId="{B16D1F44-B1BB-4A7B-A447-72D4D5D48E59}" sibTransId="{C467BE3C-86C4-4D72-9370-E692D487483B}"/>
    <dgm:cxn modelId="{9FC5C8F7-254B-7D4C-BD01-6BF793D41772}" type="presParOf" srcId="{A950F9D0-BF35-8644-B8FF-E975B129D685}" destId="{15E7D1FC-50C5-1B4A-828D-3CA1A0707C0E}" srcOrd="0" destOrd="0" presId="urn:microsoft.com/office/officeart/2005/8/layout/list1"/>
    <dgm:cxn modelId="{45928496-0450-9846-8045-AA59BA824EE8}" type="presParOf" srcId="{15E7D1FC-50C5-1B4A-828D-3CA1A0707C0E}" destId="{72DCACE7-D90D-4248-8E38-B887D56C0CAB}" srcOrd="0" destOrd="0" presId="urn:microsoft.com/office/officeart/2005/8/layout/list1"/>
    <dgm:cxn modelId="{A54ECA4A-A9C2-AF4B-A7E5-E0E107250F8D}" type="presParOf" srcId="{15E7D1FC-50C5-1B4A-828D-3CA1A0707C0E}" destId="{4C272C68-EAF3-2F4D-BBE5-61F0B61B1513}" srcOrd="1" destOrd="0" presId="urn:microsoft.com/office/officeart/2005/8/layout/list1"/>
    <dgm:cxn modelId="{E25EA5AA-B494-6B44-A69D-37C07F79BEA6}" type="presParOf" srcId="{A950F9D0-BF35-8644-B8FF-E975B129D685}" destId="{2918B020-5318-B041-BFAC-0C347BE0F6BD}" srcOrd="1" destOrd="0" presId="urn:microsoft.com/office/officeart/2005/8/layout/list1"/>
    <dgm:cxn modelId="{352BA1DF-0044-9048-B04D-D3DA047B89E7}" type="presParOf" srcId="{A950F9D0-BF35-8644-B8FF-E975B129D685}" destId="{40D7A3DB-C262-8A49-9835-9B9565A5A4BF}" srcOrd="2" destOrd="0" presId="urn:microsoft.com/office/officeart/2005/8/layout/list1"/>
    <dgm:cxn modelId="{58F64D6D-14C9-A745-8E74-8E2C06376D1F}" type="presParOf" srcId="{A950F9D0-BF35-8644-B8FF-E975B129D685}" destId="{B9DD66C3-E449-154C-A32A-9630A7F2C94B}" srcOrd="3" destOrd="0" presId="urn:microsoft.com/office/officeart/2005/8/layout/list1"/>
    <dgm:cxn modelId="{2AD92F47-2263-B147-85BE-1A1F966138EF}" type="presParOf" srcId="{A950F9D0-BF35-8644-B8FF-E975B129D685}" destId="{B92A140F-55C8-E546-855D-FAFA00AE8D24}" srcOrd="4" destOrd="0" presId="urn:microsoft.com/office/officeart/2005/8/layout/list1"/>
    <dgm:cxn modelId="{B721B77F-7759-9541-91C4-A74E4BDD8114}" type="presParOf" srcId="{B92A140F-55C8-E546-855D-FAFA00AE8D24}" destId="{EFDD96A3-2FA5-784B-BBAA-2E862E4DB036}" srcOrd="0" destOrd="0" presId="urn:microsoft.com/office/officeart/2005/8/layout/list1"/>
    <dgm:cxn modelId="{39161656-6E92-5843-BC4C-09CC11C4E236}" type="presParOf" srcId="{B92A140F-55C8-E546-855D-FAFA00AE8D24}" destId="{CE75B033-E189-E740-BB64-AF942F11C65C}" srcOrd="1" destOrd="0" presId="urn:microsoft.com/office/officeart/2005/8/layout/list1"/>
    <dgm:cxn modelId="{073A5037-465B-E048-9745-68313DDE638B}" type="presParOf" srcId="{A950F9D0-BF35-8644-B8FF-E975B129D685}" destId="{A8B6C6FE-2AD9-D549-93B6-0E215F4D248C}" srcOrd="5" destOrd="0" presId="urn:microsoft.com/office/officeart/2005/8/layout/list1"/>
    <dgm:cxn modelId="{7E02CAE8-92F8-D945-92CD-8144DFA30689}" type="presParOf" srcId="{A950F9D0-BF35-8644-B8FF-E975B129D685}" destId="{CF9B0F57-0E0B-6342-876E-DD9B8DF235B6}" srcOrd="6" destOrd="0" presId="urn:microsoft.com/office/officeart/2005/8/layout/list1"/>
    <dgm:cxn modelId="{1A865A53-29BE-2944-9857-F005D3D082BB}" type="presParOf" srcId="{A950F9D0-BF35-8644-B8FF-E975B129D685}" destId="{C8AC01CF-DB4F-5E40-AD3A-2EC262142F0E}" srcOrd="7" destOrd="0" presId="urn:microsoft.com/office/officeart/2005/8/layout/list1"/>
    <dgm:cxn modelId="{3C212ECA-055A-8849-B35C-60E94CC83570}" type="presParOf" srcId="{A950F9D0-BF35-8644-B8FF-E975B129D685}" destId="{466A80E8-F800-AD46-89C2-3F27BFF20F22}" srcOrd="8" destOrd="0" presId="urn:microsoft.com/office/officeart/2005/8/layout/list1"/>
    <dgm:cxn modelId="{D701824A-1E72-8D44-8CA4-BB1F8B87A189}" type="presParOf" srcId="{466A80E8-F800-AD46-89C2-3F27BFF20F22}" destId="{6D6DC1D5-55B1-2D43-8C90-57041E030722}" srcOrd="0" destOrd="0" presId="urn:microsoft.com/office/officeart/2005/8/layout/list1"/>
    <dgm:cxn modelId="{91144F4D-7E75-3C45-8678-FAC3247999B4}" type="presParOf" srcId="{466A80E8-F800-AD46-89C2-3F27BFF20F22}" destId="{64DEFF27-40F5-0B40-B03F-7595FF89B28E}" srcOrd="1" destOrd="0" presId="urn:microsoft.com/office/officeart/2005/8/layout/list1"/>
    <dgm:cxn modelId="{87926592-7382-3A45-A7C6-5764650DE1C3}" type="presParOf" srcId="{A950F9D0-BF35-8644-B8FF-E975B129D685}" destId="{B019C242-47E0-E646-9A87-8187241B4414}" srcOrd="9" destOrd="0" presId="urn:microsoft.com/office/officeart/2005/8/layout/list1"/>
    <dgm:cxn modelId="{05DBB7D7-7344-D240-BB34-D89A4920AA86}" type="presParOf" srcId="{A950F9D0-BF35-8644-B8FF-E975B129D685}" destId="{0F3F1CB8-B619-8C4A-9C6D-A55F60613AFF}" srcOrd="10" destOrd="0" presId="urn:microsoft.com/office/officeart/2005/8/layout/list1"/>
    <dgm:cxn modelId="{C6BE486D-51B8-8245-A116-0819A3590ADD}" type="presParOf" srcId="{A950F9D0-BF35-8644-B8FF-E975B129D685}" destId="{2820C8E1-2FEE-E14C-B8B6-3BAB02B71067}" srcOrd="11" destOrd="0" presId="urn:microsoft.com/office/officeart/2005/8/layout/list1"/>
    <dgm:cxn modelId="{3682A195-FD68-8443-B448-4DC742E55B5D}" type="presParOf" srcId="{A950F9D0-BF35-8644-B8FF-E975B129D685}" destId="{A91C9D85-B304-E14A-B0D9-E885A195E06A}" srcOrd="12" destOrd="0" presId="urn:microsoft.com/office/officeart/2005/8/layout/list1"/>
    <dgm:cxn modelId="{DE07B021-5A42-B648-8A99-96F21161DE69}" type="presParOf" srcId="{A91C9D85-B304-E14A-B0D9-E885A195E06A}" destId="{D808ECF0-1B0C-9C42-86EB-805ED81C2908}" srcOrd="0" destOrd="0" presId="urn:microsoft.com/office/officeart/2005/8/layout/list1"/>
    <dgm:cxn modelId="{43BDA7A8-293E-D64D-B5A4-FDEA01570BC6}" type="presParOf" srcId="{A91C9D85-B304-E14A-B0D9-E885A195E06A}" destId="{28C1DC1A-A507-DD4D-AB3E-F795EF87F9A5}" srcOrd="1" destOrd="0" presId="urn:microsoft.com/office/officeart/2005/8/layout/list1"/>
    <dgm:cxn modelId="{8B82A3E2-9BCE-3E45-93F3-E6067160738A}" type="presParOf" srcId="{A950F9D0-BF35-8644-B8FF-E975B129D685}" destId="{312E248E-C1F6-CD45-8FAD-B5032B43CC14}" srcOrd="13" destOrd="0" presId="urn:microsoft.com/office/officeart/2005/8/layout/list1"/>
    <dgm:cxn modelId="{17FC1835-D1F3-AA46-9EFF-AC6999AC1E9D}" type="presParOf" srcId="{A950F9D0-BF35-8644-B8FF-E975B129D685}" destId="{F0F23151-CF57-8048-98AD-1017E993BF62}" srcOrd="14" destOrd="0" presId="urn:microsoft.com/office/officeart/2005/8/layout/list1"/>
    <dgm:cxn modelId="{922FA25D-041B-044B-894F-8E71F2A3981F}" type="presParOf" srcId="{A950F9D0-BF35-8644-B8FF-E975B129D685}" destId="{9883E19C-42ED-6C46-8163-D75C5CB74F6B}" srcOrd="15" destOrd="0" presId="urn:microsoft.com/office/officeart/2005/8/layout/list1"/>
    <dgm:cxn modelId="{DBE66301-9A4B-DD4D-A428-43C72E30794D}" type="presParOf" srcId="{A950F9D0-BF35-8644-B8FF-E975B129D685}" destId="{020AA71B-1240-E945-ADC8-D5AF7B54DE59}" srcOrd="16" destOrd="0" presId="urn:microsoft.com/office/officeart/2005/8/layout/list1"/>
    <dgm:cxn modelId="{94100C5A-49D2-C349-BD9D-46E134386C4C}" type="presParOf" srcId="{020AA71B-1240-E945-ADC8-D5AF7B54DE59}" destId="{D7E2B639-ED74-D943-9B97-9239AFBA3216}" srcOrd="0" destOrd="0" presId="urn:microsoft.com/office/officeart/2005/8/layout/list1"/>
    <dgm:cxn modelId="{040ACE8F-A53B-C044-A619-3A4717B17AFE}" type="presParOf" srcId="{020AA71B-1240-E945-ADC8-D5AF7B54DE59}" destId="{BB230C43-4C9A-3946-9F2F-51038DDEAF4A}" srcOrd="1" destOrd="0" presId="urn:microsoft.com/office/officeart/2005/8/layout/list1"/>
    <dgm:cxn modelId="{E99833B4-91D7-FE4E-8F25-5527DE977BF2}" type="presParOf" srcId="{A950F9D0-BF35-8644-B8FF-E975B129D685}" destId="{B5E43641-FBE8-D444-9109-41EFE8EBAE5C}" srcOrd="17" destOrd="0" presId="urn:microsoft.com/office/officeart/2005/8/layout/list1"/>
    <dgm:cxn modelId="{48508984-ED50-FB45-BBC9-AEEB824E3798}" type="presParOf" srcId="{A950F9D0-BF35-8644-B8FF-E975B129D685}" destId="{F77C86A5-758F-2446-8254-CAD85AAAEA66}" srcOrd="18" destOrd="0" presId="urn:microsoft.com/office/officeart/2005/8/layout/list1"/>
    <dgm:cxn modelId="{F19EE2CF-4595-5947-AE04-D5CB96162819}" type="presParOf" srcId="{A950F9D0-BF35-8644-B8FF-E975B129D685}" destId="{EE2C70CF-D2B1-D249-B7B8-B0E19DCAF783}" srcOrd="19" destOrd="0" presId="urn:microsoft.com/office/officeart/2005/8/layout/list1"/>
    <dgm:cxn modelId="{4A2E7BB3-8CB7-C14C-8118-619DC910B21E}" type="presParOf" srcId="{A950F9D0-BF35-8644-B8FF-E975B129D685}" destId="{B18E3564-E995-2C46-A89C-614E674F38A3}" srcOrd="20" destOrd="0" presId="urn:microsoft.com/office/officeart/2005/8/layout/list1"/>
    <dgm:cxn modelId="{635FE886-4E09-4943-9A43-CC52C34848C2}" type="presParOf" srcId="{B18E3564-E995-2C46-A89C-614E674F38A3}" destId="{905B9D5C-3D06-E44A-BACE-46888EB5C899}" srcOrd="0" destOrd="0" presId="urn:microsoft.com/office/officeart/2005/8/layout/list1"/>
    <dgm:cxn modelId="{295CF5BB-7485-7640-9F30-2B16380E3F31}" type="presParOf" srcId="{B18E3564-E995-2C46-A89C-614E674F38A3}" destId="{20E94B20-F9E0-AF4C-A2C8-61F99D59F265}" srcOrd="1" destOrd="0" presId="urn:microsoft.com/office/officeart/2005/8/layout/list1"/>
    <dgm:cxn modelId="{6A04C47E-A3C2-6944-9902-D36D3AFD7047}" type="presParOf" srcId="{A950F9D0-BF35-8644-B8FF-E975B129D685}" destId="{FB54F2A6-049B-C441-B9AB-9E1FB6425C7E}" srcOrd="21" destOrd="0" presId="urn:microsoft.com/office/officeart/2005/8/layout/list1"/>
    <dgm:cxn modelId="{852096AE-04D3-1045-AAC5-B5C51BF7B851}" type="presParOf" srcId="{A950F9D0-BF35-8644-B8FF-E975B129D685}" destId="{AF6F859D-C10C-3447-9C44-2D408DFCD6C6}"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B7D1E2-6F21-412D-B98B-49C0B654354D}" type="doc">
      <dgm:prSet loTypeId="urn:microsoft.com/office/officeart/2005/8/layout/chevron1" loCatId="process" qsTypeId="urn:microsoft.com/office/officeart/2005/8/quickstyle/simple1" qsCatId="simple" csTypeId="urn:microsoft.com/office/officeart/2005/8/colors/accent4_2" csCatId="accent4"/>
      <dgm:spPr/>
      <dgm:t>
        <a:bodyPr/>
        <a:lstStyle/>
        <a:p>
          <a:endParaRPr lang="en-US"/>
        </a:p>
      </dgm:t>
    </dgm:pt>
    <dgm:pt modelId="{348F3291-58B5-42EF-A6FF-F18B280201A6}">
      <dgm:prSet/>
      <dgm:spPr/>
      <dgm:t>
        <a:bodyPr/>
        <a:lstStyle/>
        <a:p>
          <a:r>
            <a:rPr lang="en-US" b="1" i="0"/>
            <a:t>ReAct Prompting</a:t>
          </a:r>
          <a:endParaRPr lang="en-US"/>
        </a:p>
      </dgm:t>
    </dgm:pt>
    <dgm:pt modelId="{190401D1-A6F5-4A16-BE13-3D656E36F57F}" type="parTrans" cxnId="{765E98FC-D629-4887-B58C-BB22AE284956}">
      <dgm:prSet/>
      <dgm:spPr/>
      <dgm:t>
        <a:bodyPr/>
        <a:lstStyle/>
        <a:p>
          <a:endParaRPr lang="en-US"/>
        </a:p>
      </dgm:t>
    </dgm:pt>
    <dgm:pt modelId="{C1D28ED2-2E2D-4306-ABC0-A308BB84573F}" type="sibTrans" cxnId="{765E98FC-D629-4887-B58C-BB22AE284956}">
      <dgm:prSet/>
      <dgm:spPr/>
      <dgm:t>
        <a:bodyPr/>
        <a:lstStyle/>
        <a:p>
          <a:endParaRPr lang="en-US"/>
        </a:p>
      </dgm:t>
    </dgm:pt>
    <dgm:pt modelId="{B4476F73-AC69-4285-BC09-B0072CC743B2}">
      <dgm:prSet/>
      <dgm:spPr/>
      <dgm:t>
        <a:bodyPr/>
        <a:lstStyle/>
        <a:p>
          <a:r>
            <a:rPr lang="en-US" b="1" i="0">
              <a:solidFill>
                <a:schemeClr val="accent4">
                  <a:lumMod val="50000"/>
                </a:schemeClr>
              </a:solidFill>
            </a:rPr>
            <a:t>Definition:</a:t>
          </a:r>
          <a:r>
            <a:rPr lang="en-US" b="0" i="0">
              <a:solidFill>
                <a:schemeClr val="accent4">
                  <a:lumMod val="50000"/>
                </a:schemeClr>
              </a:solidFill>
            </a:rPr>
            <a:t> ReAct Prompting is an NLP technique that combines reasoning and acting within the same framework. It enables models to handle complex tasks by integrating logical reasoning with actionable steps, allowing for both thought and execution.</a:t>
          </a:r>
          <a:endParaRPr lang="en-US">
            <a:solidFill>
              <a:schemeClr val="accent4">
                <a:lumMod val="50000"/>
              </a:schemeClr>
            </a:solidFill>
          </a:endParaRPr>
        </a:p>
      </dgm:t>
    </dgm:pt>
    <dgm:pt modelId="{906D4F08-3828-4B61-B13A-0151DFF18445}" type="parTrans" cxnId="{713311B9-61E9-4966-9D06-6DC65EB2AFF1}">
      <dgm:prSet/>
      <dgm:spPr/>
      <dgm:t>
        <a:bodyPr/>
        <a:lstStyle/>
        <a:p>
          <a:endParaRPr lang="en-US"/>
        </a:p>
      </dgm:t>
    </dgm:pt>
    <dgm:pt modelId="{33DED4F9-5E5D-470F-87BD-CE0F8EE3EE2B}" type="sibTrans" cxnId="{713311B9-61E9-4966-9D06-6DC65EB2AFF1}">
      <dgm:prSet/>
      <dgm:spPr/>
      <dgm:t>
        <a:bodyPr/>
        <a:lstStyle/>
        <a:p>
          <a:endParaRPr lang="en-US"/>
        </a:p>
      </dgm:t>
    </dgm:pt>
    <dgm:pt modelId="{3B71D394-C72A-4ED0-A10D-D4D494FE1E87}">
      <dgm:prSet/>
      <dgm:spPr/>
      <dgm:t>
        <a:bodyPr/>
        <a:lstStyle/>
        <a:p>
          <a:r>
            <a:rPr lang="en-US" b="1" i="0">
              <a:solidFill>
                <a:schemeClr val="accent4">
                  <a:lumMod val="50000"/>
                </a:schemeClr>
              </a:solidFill>
            </a:rPr>
            <a:t>Key Features:</a:t>
          </a:r>
          <a:endParaRPr lang="en-US">
            <a:solidFill>
              <a:schemeClr val="accent4">
                <a:lumMod val="50000"/>
              </a:schemeClr>
            </a:solidFill>
          </a:endParaRPr>
        </a:p>
      </dgm:t>
    </dgm:pt>
    <dgm:pt modelId="{F83E19CD-C366-4D48-9578-992D2887CA82}" type="parTrans" cxnId="{BB08CD45-8716-48C2-807E-7A028007CE6E}">
      <dgm:prSet/>
      <dgm:spPr/>
      <dgm:t>
        <a:bodyPr/>
        <a:lstStyle/>
        <a:p>
          <a:endParaRPr lang="en-US"/>
        </a:p>
      </dgm:t>
    </dgm:pt>
    <dgm:pt modelId="{9F0C6784-CEF2-4F13-9C55-6D1C05287CF2}" type="sibTrans" cxnId="{BB08CD45-8716-48C2-807E-7A028007CE6E}">
      <dgm:prSet/>
      <dgm:spPr/>
      <dgm:t>
        <a:bodyPr/>
        <a:lstStyle/>
        <a:p>
          <a:endParaRPr lang="en-US"/>
        </a:p>
      </dgm:t>
    </dgm:pt>
    <dgm:pt modelId="{6086EC6D-D202-4F68-9A38-936F1E58D48B}">
      <dgm:prSet/>
      <dgm:spPr/>
      <dgm:t>
        <a:bodyPr/>
        <a:lstStyle/>
        <a:p>
          <a:r>
            <a:rPr lang="en-US" b="1" i="0" dirty="0">
              <a:solidFill>
                <a:schemeClr val="accent4">
                  <a:lumMod val="50000"/>
                </a:schemeClr>
              </a:solidFill>
            </a:rPr>
            <a:t>Integrated Reasoning and Acting:</a:t>
          </a:r>
          <a:r>
            <a:rPr lang="en-US" b="0" i="0" dirty="0">
              <a:solidFill>
                <a:schemeClr val="accent4">
                  <a:lumMod val="50000"/>
                </a:schemeClr>
              </a:solidFill>
            </a:rPr>
            <a:t> Alternates between thinking through a problem and taking steps to solve it.</a:t>
          </a:r>
          <a:endParaRPr lang="en-US" dirty="0">
            <a:solidFill>
              <a:schemeClr val="accent4">
                <a:lumMod val="50000"/>
              </a:schemeClr>
            </a:solidFill>
          </a:endParaRPr>
        </a:p>
      </dgm:t>
    </dgm:pt>
    <dgm:pt modelId="{7051AD42-E4AD-4150-9287-C2F5B7E8322C}" type="parTrans" cxnId="{2F4EBB3E-4494-448B-A7E0-463B8ED4D72F}">
      <dgm:prSet/>
      <dgm:spPr/>
      <dgm:t>
        <a:bodyPr/>
        <a:lstStyle/>
        <a:p>
          <a:endParaRPr lang="en-US"/>
        </a:p>
      </dgm:t>
    </dgm:pt>
    <dgm:pt modelId="{3049053A-9198-4C24-B144-5CB41A224B88}" type="sibTrans" cxnId="{2F4EBB3E-4494-448B-A7E0-463B8ED4D72F}">
      <dgm:prSet/>
      <dgm:spPr/>
      <dgm:t>
        <a:bodyPr/>
        <a:lstStyle/>
        <a:p>
          <a:endParaRPr lang="en-US"/>
        </a:p>
      </dgm:t>
    </dgm:pt>
    <dgm:pt modelId="{16C559F5-F30E-48E2-8775-B9CF20CDD530}">
      <dgm:prSet/>
      <dgm:spPr/>
      <dgm:t>
        <a:bodyPr/>
        <a:lstStyle/>
        <a:p>
          <a:r>
            <a:rPr lang="en-US" b="1" i="0">
              <a:solidFill>
                <a:schemeClr val="accent4">
                  <a:lumMod val="50000"/>
                </a:schemeClr>
              </a:solidFill>
            </a:rPr>
            <a:t>Step-by-Step Problem Solving:</a:t>
          </a:r>
          <a:r>
            <a:rPr lang="en-US" b="0" i="0">
              <a:solidFill>
                <a:schemeClr val="accent4">
                  <a:lumMod val="50000"/>
                </a:schemeClr>
              </a:solidFill>
            </a:rPr>
            <a:t> Breaks down tasks into smaller steps, iterating between reasoning and action.</a:t>
          </a:r>
          <a:endParaRPr lang="en-US">
            <a:solidFill>
              <a:schemeClr val="accent4">
                <a:lumMod val="50000"/>
              </a:schemeClr>
            </a:solidFill>
          </a:endParaRPr>
        </a:p>
      </dgm:t>
    </dgm:pt>
    <dgm:pt modelId="{E6AA7883-A734-48F0-A481-BEB6E31144BB}" type="parTrans" cxnId="{21F4BAED-A653-4E6F-A794-9FB9A9B61A41}">
      <dgm:prSet/>
      <dgm:spPr/>
      <dgm:t>
        <a:bodyPr/>
        <a:lstStyle/>
        <a:p>
          <a:endParaRPr lang="en-US"/>
        </a:p>
      </dgm:t>
    </dgm:pt>
    <dgm:pt modelId="{1027F47C-E145-48DC-B269-509749454CDB}" type="sibTrans" cxnId="{21F4BAED-A653-4E6F-A794-9FB9A9B61A41}">
      <dgm:prSet/>
      <dgm:spPr/>
      <dgm:t>
        <a:bodyPr/>
        <a:lstStyle/>
        <a:p>
          <a:endParaRPr lang="en-US"/>
        </a:p>
      </dgm:t>
    </dgm:pt>
    <dgm:pt modelId="{3CE34DDA-F00C-439A-9128-B1F221193BC7}">
      <dgm:prSet/>
      <dgm:spPr/>
      <dgm:t>
        <a:bodyPr/>
        <a:lstStyle/>
        <a:p>
          <a:r>
            <a:rPr lang="en-US" b="1" i="0">
              <a:solidFill>
                <a:schemeClr val="accent4">
                  <a:lumMod val="50000"/>
                </a:schemeClr>
              </a:solidFill>
            </a:rPr>
            <a:t>Action-Oriented Outputs:</a:t>
          </a:r>
          <a:r>
            <a:rPr lang="en-US" b="0" i="0">
              <a:solidFill>
                <a:schemeClr val="accent4">
                  <a:lumMod val="50000"/>
                </a:schemeClr>
              </a:solidFill>
            </a:rPr>
            <a:t> Generates outputs that involve taking specific actions.</a:t>
          </a:r>
          <a:endParaRPr lang="en-US">
            <a:solidFill>
              <a:schemeClr val="accent4">
                <a:lumMod val="50000"/>
              </a:schemeClr>
            </a:solidFill>
          </a:endParaRPr>
        </a:p>
      </dgm:t>
    </dgm:pt>
    <dgm:pt modelId="{1FFDF2D8-26E4-4E79-BA74-FDD2A88D404E}" type="parTrans" cxnId="{211EC697-FFE9-4D97-BC42-8313004B840D}">
      <dgm:prSet/>
      <dgm:spPr/>
      <dgm:t>
        <a:bodyPr/>
        <a:lstStyle/>
        <a:p>
          <a:endParaRPr lang="en-US"/>
        </a:p>
      </dgm:t>
    </dgm:pt>
    <dgm:pt modelId="{978873FA-0300-4E00-A3D7-5C0D972F2BE5}" type="sibTrans" cxnId="{211EC697-FFE9-4D97-BC42-8313004B840D}">
      <dgm:prSet/>
      <dgm:spPr/>
      <dgm:t>
        <a:bodyPr/>
        <a:lstStyle/>
        <a:p>
          <a:endParaRPr lang="en-US"/>
        </a:p>
      </dgm:t>
    </dgm:pt>
    <dgm:pt modelId="{D8B54605-91F0-47DE-AA5D-A4D311BABD87}">
      <dgm:prSet/>
      <dgm:spPr/>
      <dgm:t>
        <a:bodyPr/>
        <a:lstStyle/>
        <a:p>
          <a:r>
            <a:rPr lang="en-US" b="1" i="0" dirty="0">
              <a:solidFill>
                <a:schemeClr val="accent4">
                  <a:lumMod val="50000"/>
                </a:schemeClr>
              </a:solidFill>
            </a:rPr>
            <a:t>Handling Complex and Dynamic Tasks:</a:t>
          </a:r>
          <a:r>
            <a:rPr lang="en-US" b="0" i="0" dirty="0">
              <a:solidFill>
                <a:schemeClr val="accent4">
                  <a:lumMod val="50000"/>
                </a:schemeClr>
              </a:solidFill>
            </a:rPr>
            <a:t> Suitable for tasks that require continuous adaptation.</a:t>
          </a:r>
          <a:endParaRPr lang="en-US" dirty="0">
            <a:solidFill>
              <a:schemeClr val="accent4">
                <a:lumMod val="50000"/>
              </a:schemeClr>
            </a:solidFill>
          </a:endParaRPr>
        </a:p>
      </dgm:t>
    </dgm:pt>
    <dgm:pt modelId="{34E38CC4-52B6-4938-A895-08E1C8FAF9AA}" type="parTrans" cxnId="{CDD77FA6-9798-43BC-B290-A1E15EA7D6AD}">
      <dgm:prSet/>
      <dgm:spPr/>
      <dgm:t>
        <a:bodyPr/>
        <a:lstStyle/>
        <a:p>
          <a:endParaRPr lang="en-US"/>
        </a:p>
      </dgm:t>
    </dgm:pt>
    <dgm:pt modelId="{09B1AC46-AA38-4FB6-BC39-37B5D91544EA}" type="sibTrans" cxnId="{CDD77FA6-9798-43BC-B290-A1E15EA7D6AD}">
      <dgm:prSet/>
      <dgm:spPr/>
      <dgm:t>
        <a:bodyPr/>
        <a:lstStyle/>
        <a:p>
          <a:endParaRPr lang="en-US"/>
        </a:p>
      </dgm:t>
    </dgm:pt>
    <dgm:pt modelId="{D37E00AC-BDEA-42B8-9C80-A03F88210558}">
      <dgm:prSet/>
      <dgm:spPr/>
      <dgm:t>
        <a:bodyPr/>
        <a:lstStyle/>
        <a:p>
          <a:r>
            <a:rPr lang="en-US" b="1" i="0"/>
            <a:t>Benefits:</a:t>
          </a:r>
          <a:endParaRPr lang="en-US"/>
        </a:p>
      </dgm:t>
    </dgm:pt>
    <dgm:pt modelId="{B63B289C-F261-42BD-BCB0-7CB1B60CEE07}" type="parTrans" cxnId="{C113EF89-27BE-4494-B3AD-80648C714121}">
      <dgm:prSet/>
      <dgm:spPr/>
      <dgm:t>
        <a:bodyPr/>
        <a:lstStyle/>
        <a:p>
          <a:endParaRPr lang="en-US"/>
        </a:p>
      </dgm:t>
    </dgm:pt>
    <dgm:pt modelId="{C1458B6A-25DC-4C03-92A7-72F992E72C35}" type="sibTrans" cxnId="{C113EF89-27BE-4494-B3AD-80648C714121}">
      <dgm:prSet/>
      <dgm:spPr/>
      <dgm:t>
        <a:bodyPr/>
        <a:lstStyle/>
        <a:p>
          <a:endParaRPr lang="en-US"/>
        </a:p>
      </dgm:t>
    </dgm:pt>
    <dgm:pt modelId="{B306244B-EEAF-467C-B5C4-205F306465A5}">
      <dgm:prSet/>
      <dgm:spPr/>
      <dgm:t>
        <a:bodyPr/>
        <a:lstStyle/>
        <a:p>
          <a:r>
            <a:rPr lang="en-US" b="1" i="0">
              <a:solidFill>
                <a:schemeClr val="accent4">
                  <a:lumMod val="50000"/>
                </a:schemeClr>
              </a:solidFill>
            </a:rPr>
            <a:t>Improved Problem-Solving:</a:t>
          </a:r>
          <a:r>
            <a:rPr lang="en-US" b="0" i="0">
              <a:solidFill>
                <a:schemeClr val="accent4">
                  <a:lumMod val="50000"/>
                </a:schemeClr>
              </a:solidFill>
            </a:rPr>
            <a:t> Combines reasoning with action for complex tasks.</a:t>
          </a:r>
          <a:endParaRPr lang="en-US">
            <a:solidFill>
              <a:schemeClr val="accent4">
                <a:lumMod val="50000"/>
              </a:schemeClr>
            </a:solidFill>
          </a:endParaRPr>
        </a:p>
      </dgm:t>
    </dgm:pt>
    <dgm:pt modelId="{180CD440-E173-42B3-AD68-A772A578DDF6}" type="parTrans" cxnId="{43CB2A9B-76A7-4FF5-91D1-21581AEA09BC}">
      <dgm:prSet/>
      <dgm:spPr/>
      <dgm:t>
        <a:bodyPr/>
        <a:lstStyle/>
        <a:p>
          <a:endParaRPr lang="en-US"/>
        </a:p>
      </dgm:t>
    </dgm:pt>
    <dgm:pt modelId="{DBE90F0B-768F-438C-B3F0-06FB1B5BC5FB}" type="sibTrans" cxnId="{43CB2A9B-76A7-4FF5-91D1-21581AEA09BC}">
      <dgm:prSet/>
      <dgm:spPr/>
      <dgm:t>
        <a:bodyPr/>
        <a:lstStyle/>
        <a:p>
          <a:endParaRPr lang="en-US"/>
        </a:p>
      </dgm:t>
    </dgm:pt>
    <dgm:pt modelId="{62F048DD-89C9-47F7-9AE1-3B698C5568CF}">
      <dgm:prSet/>
      <dgm:spPr/>
      <dgm:t>
        <a:bodyPr/>
        <a:lstStyle/>
        <a:p>
          <a:r>
            <a:rPr lang="en-US" b="1" i="0">
              <a:solidFill>
                <a:schemeClr val="accent4">
                  <a:lumMod val="50000"/>
                </a:schemeClr>
              </a:solidFill>
            </a:rPr>
            <a:t>Dynamic Task Handling:</a:t>
          </a:r>
          <a:r>
            <a:rPr lang="en-US" b="0" i="0">
              <a:solidFill>
                <a:schemeClr val="accent4">
                  <a:lumMod val="50000"/>
                </a:schemeClr>
              </a:solidFill>
            </a:rPr>
            <a:t> Adapts to evolving scenarios.</a:t>
          </a:r>
          <a:endParaRPr lang="en-US">
            <a:solidFill>
              <a:schemeClr val="accent4">
                <a:lumMod val="50000"/>
              </a:schemeClr>
            </a:solidFill>
          </a:endParaRPr>
        </a:p>
      </dgm:t>
    </dgm:pt>
    <dgm:pt modelId="{21FA0BDF-C491-4098-ACCD-4AC956A63D09}" type="parTrans" cxnId="{5BCB3677-EA20-4518-B87E-72CC57BA6F98}">
      <dgm:prSet/>
      <dgm:spPr/>
      <dgm:t>
        <a:bodyPr/>
        <a:lstStyle/>
        <a:p>
          <a:endParaRPr lang="en-US"/>
        </a:p>
      </dgm:t>
    </dgm:pt>
    <dgm:pt modelId="{F1867DBD-BE64-412E-9B30-FE5E1CDE5510}" type="sibTrans" cxnId="{5BCB3677-EA20-4518-B87E-72CC57BA6F98}">
      <dgm:prSet/>
      <dgm:spPr/>
      <dgm:t>
        <a:bodyPr/>
        <a:lstStyle/>
        <a:p>
          <a:endParaRPr lang="en-US"/>
        </a:p>
      </dgm:t>
    </dgm:pt>
    <dgm:pt modelId="{D7FA07C8-62A4-4609-AFBF-C593C3CFB301}">
      <dgm:prSet/>
      <dgm:spPr/>
      <dgm:t>
        <a:bodyPr/>
        <a:lstStyle/>
        <a:p>
          <a:r>
            <a:rPr lang="en-US" b="1" i="0" dirty="0">
              <a:solidFill>
                <a:schemeClr val="accent4">
                  <a:lumMod val="50000"/>
                </a:schemeClr>
              </a:solidFill>
            </a:rPr>
            <a:t>Enhanced User Interaction:</a:t>
          </a:r>
          <a:r>
            <a:rPr lang="en-US" b="0" i="0" dirty="0">
              <a:solidFill>
                <a:schemeClr val="accent4">
                  <a:lumMod val="50000"/>
                </a:schemeClr>
              </a:solidFill>
            </a:rPr>
            <a:t> Provides engaging and effective responses.</a:t>
          </a:r>
          <a:endParaRPr lang="en-US" dirty="0">
            <a:solidFill>
              <a:schemeClr val="accent4">
                <a:lumMod val="50000"/>
              </a:schemeClr>
            </a:solidFill>
          </a:endParaRPr>
        </a:p>
      </dgm:t>
    </dgm:pt>
    <dgm:pt modelId="{BD7E2CF6-47EA-4110-9283-6558E3001087}" type="parTrans" cxnId="{EE118DF5-B2EF-4911-9E43-86318BB14B40}">
      <dgm:prSet/>
      <dgm:spPr/>
      <dgm:t>
        <a:bodyPr/>
        <a:lstStyle/>
        <a:p>
          <a:endParaRPr lang="en-US"/>
        </a:p>
      </dgm:t>
    </dgm:pt>
    <dgm:pt modelId="{03A91FAF-B5AB-4510-BF88-A2E82C262667}" type="sibTrans" cxnId="{EE118DF5-B2EF-4911-9E43-86318BB14B40}">
      <dgm:prSet/>
      <dgm:spPr/>
      <dgm:t>
        <a:bodyPr/>
        <a:lstStyle/>
        <a:p>
          <a:endParaRPr lang="en-US"/>
        </a:p>
      </dgm:t>
    </dgm:pt>
    <dgm:pt modelId="{96932450-169A-4DFC-BBAB-617BB0E5C284}">
      <dgm:prSet/>
      <dgm:spPr/>
      <dgm:t>
        <a:bodyPr/>
        <a:lstStyle/>
        <a:p>
          <a:r>
            <a:rPr lang="en-US" b="1" i="0">
              <a:solidFill>
                <a:schemeClr val="accent4">
                  <a:lumMod val="50000"/>
                </a:schemeClr>
              </a:solidFill>
            </a:rPr>
            <a:t>Structured Output:</a:t>
          </a:r>
          <a:r>
            <a:rPr lang="en-US" b="0" i="0">
              <a:solidFill>
                <a:schemeClr val="accent4">
                  <a:lumMod val="50000"/>
                </a:schemeClr>
              </a:solidFill>
            </a:rPr>
            <a:t> Produces coherent and easy-to-follow outputs.</a:t>
          </a:r>
          <a:endParaRPr lang="en-US">
            <a:solidFill>
              <a:schemeClr val="accent4">
                <a:lumMod val="50000"/>
              </a:schemeClr>
            </a:solidFill>
          </a:endParaRPr>
        </a:p>
      </dgm:t>
    </dgm:pt>
    <dgm:pt modelId="{F66B3BEC-0BF2-44AB-B166-7CEFC7D876DC}" type="parTrans" cxnId="{2C0FDC3C-730B-478B-8DFE-AD07234D75EA}">
      <dgm:prSet/>
      <dgm:spPr/>
      <dgm:t>
        <a:bodyPr/>
        <a:lstStyle/>
        <a:p>
          <a:endParaRPr lang="en-US"/>
        </a:p>
      </dgm:t>
    </dgm:pt>
    <dgm:pt modelId="{D1ED96FE-80A6-4C82-8568-E695FF1A05A4}" type="sibTrans" cxnId="{2C0FDC3C-730B-478B-8DFE-AD07234D75EA}">
      <dgm:prSet/>
      <dgm:spPr/>
      <dgm:t>
        <a:bodyPr/>
        <a:lstStyle/>
        <a:p>
          <a:endParaRPr lang="en-US"/>
        </a:p>
      </dgm:t>
    </dgm:pt>
    <dgm:pt modelId="{70B63AD2-B5E7-4416-AA9D-7B91AA1DA783}">
      <dgm:prSet/>
      <dgm:spPr/>
      <dgm:t>
        <a:bodyPr/>
        <a:lstStyle/>
        <a:p>
          <a:r>
            <a:rPr lang="en-US" b="1" i="0" dirty="0">
              <a:solidFill>
                <a:schemeClr val="accent4">
                  <a:lumMod val="50000"/>
                </a:schemeClr>
              </a:solidFill>
            </a:rPr>
            <a:t>Scalability Across Domains:</a:t>
          </a:r>
          <a:r>
            <a:rPr lang="en-US" b="0" i="0" dirty="0">
              <a:solidFill>
                <a:schemeClr val="accent4">
                  <a:lumMod val="50000"/>
                </a:schemeClr>
              </a:solidFill>
            </a:rPr>
            <a:t> Versatile and applicable across various industries.</a:t>
          </a:r>
          <a:endParaRPr lang="en-US" dirty="0">
            <a:solidFill>
              <a:schemeClr val="accent4">
                <a:lumMod val="50000"/>
              </a:schemeClr>
            </a:solidFill>
          </a:endParaRPr>
        </a:p>
      </dgm:t>
    </dgm:pt>
    <dgm:pt modelId="{F2D84029-AE42-4EF3-92E5-047C6B7271EF}" type="parTrans" cxnId="{DA896280-797F-4D73-B700-35BFD94A3874}">
      <dgm:prSet/>
      <dgm:spPr/>
      <dgm:t>
        <a:bodyPr/>
        <a:lstStyle/>
        <a:p>
          <a:endParaRPr lang="en-US"/>
        </a:p>
      </dgm:t>
    </dgm:pt>
    <dgm:pt modelId="{A7D49AFC-6E37-4531-ACCE-26F5FA15A310}" type="sibTrans" cxnId="{DA896280-797F-4D73-B700-35BFD94A3874}">
      <dgm:prSet/>
      <dgm:spPr/>
      <dgm:t>
        <a:bodyPr/>
        <a:lstStyle/>
        <a:p>
          <a:endParaRPr lang="en-US"/>
        </a:p>
      </dgm:t>
    </dgm:pt>
    <dgm:pt modelId="{CB5D6C07-92C3-4F47-BF99-23857FB34D90}" type="pres">
      <dgm:prSet presAssocID="{30B7D1E2-6F21-412D-B98B-49C0B654354D}" presName="Name0" presStyleCnt="0">
        <dgm:presLayoutVars>
          <dgm:dir/>
          <dgm:animLvl val="lvl"/>
          <dgm:resizeHandles val="exact"/>
        </dgm:presLayoutVars>
      </dgm:prSet>
      <dgm:spPr/>
    </dgm:pt>
    <dgm:pt modelId="{4F4A8C01-0860-8E47-9E02-498AB1F7FF3B}" type="pres">
      <dgm:prSet presAssocID="{348F3291-58B5-42EF-A6FF-F18B280201A6}" presName="composite" presStyleCnt="0"/>
      <dgm:spPr/>
    </dgm:pt>
    <dgm:pt modelId="{35E92898-1ABB-1D4B-A9C1-32FE19CD61C7}" type="pres">
      <dgm:prSet presAssocID="{348F3291-58B5-42EF-A6FF-F18B280201A6}" presName="parTx" presStyleLbl="node1" presStyleIdx="0" presStyleCnt="2">
        <dgm:presLayoutVars>
          <dgm:chMax val="0"/>
          <dgm:chPref val="0"/>
          <dgm:bulletEnabled val="1"/>
        </dgm:presLayoutVars>
      </dgm:prSet>
      <dgm:spPr/>
    </dgm:pt>
    <dgm:pt modelId="{1C4E654B-6BE3-8248-9049-FDD3D255B971}" type="pres">
      <dgm:prSet presAssocID="{348F3291-58B5-42EF-A6FF-F18B280201A6}" presName="desTx" presStyleLbl="revTx" presStyleIdx="0" presStyleCnt="2">
        <dgm:presLayoutVars>
          <dgm:bulletEnabled val="1"/>
        </dgm:presLayoutVars>
      </dgm:prSet>
      <dgm:spPr/>
    </dgm:pt>
    <dgm:pt modelId="{ED3B149E-7CD4-7747-A3E5-717D9FC9587F}" type="pres">
      <dgm:prSet presAssocID="{C1D28ED2-2E2D-4306-ABC0-A308BB84573F}" presName="space" presStyleCnt="0"/>
      <dgm:spPr/>
    </dgm:pt>
    <dgm:pt modelId="{4EC76563-B45D-D74E-90F4-2D1358DE7915}" type="pres">
      <dgm:prSet presAssocID="{D37E00AC-BDEA-42B8-9C80-A03F88210558}" presName="composite" presStyleCnt="0"/>
      <dgm:spPr/>
    </dgm:pt>
    <dgm:pt modelId="{2B618CFB-DF24-0A43-8765-F7B719222074}" type="pres">
      <dgm:prSet presAssocID="{D37E00AC-BDEA-42B8-9C80-A03F88210558}" presName="parTx" presStyleLbl="node1" presStyleIdx="1" presStyleCnt="2">
        <dgm:presLayoutVars>
          <dgm:chMax val="0"/>
          <dgm:chPref val="0"/>
          <dgm:bulletEnabled val="1"/>
        </dgm:presLayoutVars>
      </dgm:prSet>
      <dgm:spPr/>
    </dgm:pt>
    <dgm:pt modelId="{3B568F25-9885-F246-BADB-3615AC91FBF5}" type="pres">
      <dgm:prSet presAssocID="{D37E00AC-BDEA-42B8-9C80-A03F88210558}" presName="desTx" presStyleLbl="revTx" presStyleIdx="1" presStyleCnt="2">
        <dgm:presLayoutVars>
          <dgm:bulletEnabled val="1"/>
        </dgm:presLayoutVars>
      </dgm:prSet>
      <dgm:spPr/>
    </dgm:pt>
  </dgm:ptLst>
  <dgm:cxnLst>
    <dgm:cxn modelId="{EB96E716-29DF-A94E-914B-AC8D4CCCE91A}" type="presOf" srcId="{3CE34DDA-F00C-439A-9128-B1F221193BC7}" destId="{1C4E654B-6BE3-8248-9049-FDD3D255B971}" srcOrd="0" destOrd="4" presId="urn:microsoft.com/office/officeart/2005/8/layout/chevron1"/>
    <dgm:cxn modelId="{5183EB22-992F-7C4E-BFD1-FEEC5034235A}" type="presOf" srcId="{348F3291-58B5-42EF-A6FF-F18B280201A6}" destId="{35E92898-1ABB-1D4B-A9C1-32FE19CD61C7}" srcOrd="0" destOrd="0" presId="urn:microsoft.com/office/officeart/2005/8/layout/chevron1"/>
    <dgm:cxn modelId="{09F91B27-7412-BC41-A8EE-4E6A071660A5}" type="presOf" srcId="{D8B54605-91F0-47DE-AA5D-A4D311BABD87}" destId="{1C4E654B-6BE3-8248-9049-FDD3D255B971}" srcOrd="0" destOrd="5" presId="urn:microsoft.com/office/officeart/2005/8/layout/chevron1"/>
    <dgm:cxn modelId="{2C0FDC3C-730B-478B-8DFE-AD07234D75EA}" srcId="{D37E00AC-BDEA-42B8-9C80-A03F88210558}" destId="{96932450-169A-4DFC-BBAB-617BB0E5C284}" srcOrd="3" destOrd="0" parTransId="{F66B3BEC-0BF2-44AB-B166-7CEFC7D876DC}" sibTransId="{D1ED96FE-80A6-4C82-8568-E695FF1A05A4}"/>
    <dgm:cxn modelId="{1292963D-BCDF-B94D-8D3D-FD8DFE556DD1}" type="presOf" srcId="{D37E00AC-BDEA-42B8-9C80-A03F88210558}" destId="{2B618CFB-DF24-0A43-8765-F7B719222074}" srcOrd="0" destOrd="0" presId="urn:microsoft.com/office/officeart/2005/8/layout/chevron1"/>
    <dgm:cxn modelId="{2F4EBB3E-4494-448B-A7E0-463B8ED4D72F}" srcId="{348F3291-58B5-42EF-A6FF-F18B280201A6}" destId="{6086EC6D-D202-4F68-9A38-936F1E58D48B}" srcOrd="2" destOrd="0" parTransId="{7051AD42-E4AD-4150-9287-C2F5B7E8322C}" sibTransId="{3049053A-9198-4C24-B144-5CB41A224B88}"/>
    <dgm:cxn modelId="{8A278742-8FB3-D64A-A42D-CF61F5412780}" type="presOf" srcId="{96932450-169A-4DFC-BBAB-617BB0E5C284}" destId="{3B568F25-9885-F246-BADB-3615AC91FBF5}" srcOrd="0" destOrd="3" presId="urn:microsoft.com/office/officeart/2005/8/layout/chevron1"/>
    <dgm:cxn modelId="{BB08CD45-8716-48C2-807E-7A028007CE6E}" srcId="{348F3291-58B5-42EF-A6FF-F18B280201A6}" destId="{3B71D394-C72A-4ED0-A10D-D4D494FE1E87}" srcOrd="1" destOrd="0" parTransId="{F83E19CD-C366-4D48-9578-992D2887CA82}" sibTransId="{9F0C6784-CEF2-4F13-9C55-6D1C05287CF2}"/>
    <dgm:cxn modelId="{DA31BC46-7002-F541-B2F3-096644DF2B31}" type="presOf" srcId="{30B7D1E2-6F21-412D-B98B-49C0B654354D}" destId="{CB5D6C07-92C3-4F47-BF99-23857FB34D90}" srcOrd="0" destOrd="0" presId="urn:microsoft.com/office/officeart/2005/8/layout/chevron1"/>
    <dgm:cxn modelId="{9F4B444B-2916-E041-ADFA-CFF78885CDF8}" type="presOf" srcId="{6086EC6D-D202-4F68-9A38-936F1E58D48B}" destId="{1C4E654B-6BE3-8248-9049-FDD3D255B971}" srcOrd="0" destOrd="2" presId="urn:microsoft.com/office/officeart/2005/8/layout/chevron1"/>
    <dgm:cxn modelId="{27852E68-3BD7-084A-B665-08ADA65B2B0B}" type="presOf" srcId="{16C559F5-F30E-48E2-8775-B9CF20CDD530}" destId="{1C4E654B-6BE3-8248-9049-FDD3D255B971}" srcOrd="0" destOrd="3" presId="urn:microsoft.com/office/officeart/2005/8/layout/chevron1"/>
    <dgm:cxn modelId="{05E7A36F-9793-F447-A9F1-D0B437B4CBCB}" type="presOf" srcId="{B306244B-EEAF-467C-B5C4-205F306465A5}" destId="{3B568F25-9885-F246-BADB-3615AC91FBF5}" srcOrd="0" destOrd="0" presId="urn:microsoft.com/office/officeart/2005/8/layout/chevron1"/>
    <dgm:cxn modelId="{5BCB3677-EA20-4518-B87E-72CC57BA6F98}" srcId="{D37E00AC-BDEA-42B8-9C80-A03F88210558}" destId="{62F048DD-89C9-47F7-9AE1-3B698C5568CF}" srcOrd="1" destOrd="0" parTransId="{21FA0BDF-C491-4098-ACCD-4AC956A63D09}" sibTransId="{F1867DBD-BE64-412E-9B30-FE5E1CDE5510}"/>
    <dgm:cxn modelId="{DA896280-797F-4D73-B700-35BFD94A3874}" srcId="{D37E00AC-BDEA-42B8-9C80-A03F88210558}" destId="{70B63AD2-B5E7-4416-AA9D-7B91AA1DA783}" srcOrd="4" destOrd="0" parTransId="{F2D84029-AE42-4EF3-92E5-047C6B7271EF}" sibTransId="{A7D49AFC-6E37-4531-ACCE-26F5FA15A310}"/>
    <dgm:cxn modelId="{90B37386-8FE0-D242-AC54-0C46E4F13EF9}" type="presOf" srcId="{62F048DD-89C9-47F7-9AE1-3B698C5568CF}" destId="{3B568F25-9885-F246-BADB-3615AC91FBF5}" srcOrd="0" destOrd="1" presId="urn:microsoft.com/office/officeart/2005/8/layout/chevron1"/>
    <dgm:cxn modelId="{1B31CC89-A1AE-C24A-A4A9-25E0EE0B593D}" type="presOf" srcId="{70B63AD2-B5E7-4416-AA9D-7B91AA1DA783}" destId="{3B568F25-9885-F246-BADB-3615AC91FBF5}" srcOrd="0" destOrd="4" presId="urn:microsoft.com/office/officeart/2005/8/layout/chevron1"/>
    <dgm:cxn modelId="{C113EF89-27BE-4494-B3AD-80648C714121}" srcId="{30B7D1E2-6F21-412D-B98B-49C0B654354D}" destId="{D37E00AC-BDEA-42B8-9C80-A03F88210558}" srcOrd="1" destOrd="0" parTransId="{B63B289C-F261-42BD-BCB0-7CB1B60CEE07}" sibTransId="{C1458B6A-25DC-4C03-92A7-72F992E72C35}"/>
    <dgm:cxn modelId="{211EC697-FFE9-4D97-BC42-8313004B840D}" srcId="{348F3291-58B5-42EF-A6FF-F18B280201A6}" destId="{3CE34DDA-F00C-439A-9128-B1F221193BC7}" srcOrd="4" destOrd="0" parTransId="{1FFDF2D8-26E4-4E79-BA74-FDD2A88D404E}" sibTransId="{978873FA-0300-4E00-A3D7-5C0D972F2BE5}"/>
    <dgm:cxn modelId="{43CB2A9B-76A7-4FF5-91D1-21581AEA09BC}" srcId="{D37E00AC-BDEA-42B8-9C80-A03F88210558}" destId="{B306244B-EEAF-467C-B5C4-205F306465A5}" srcOrd="0" destOrd="0" parTransId="{180CD440-E173-42B3-AD68-A772A578DDF6}" sibTransId="{DBE90F0B-768F-438C-B3F0-06FB1B5BC5FB}"/>
    <dgm:cxn modelId="{CDD77FA6-9798-43BC-B290-A1E15EA7D6AD}" srcId="{348F3291-58B5-42EF-A6FF-F18B280201A6}" destId="{D8B54605-91F0-47DE-AA5D-A4D311BABD87}" srcOrd="5" destOrd="0" parTransId="{34E38CC4-52B6-4938-A895-08E1C8FAF9AA}" sibTransId="{09B1AC46-AA38-4FB6-BC39-37B5D91544EA}"/>
    <dgm:cxn modelId="{AE0485AC-1818-3342-9064-A3953F8108F4}" type="presOf" srcId="{D7FA07C8-62A4-4609-AFBF-C593C3CFB301}" destId="{3B568F25-9885-F246-BADB-3615AC91FBF5}" srcOrd="0" destOrd="2" presId="urn:microsoft.com/office/officeart/2005/8/layout/chevron1"/>
    <dgm:cxn modelId="{713311B9-61E9-4966-9D06-6DC65EB2AFF1}" srcId="{348F3291-58B5-42EF-A6FF-F18B280201A6}" destId="{B4476F73-AC69-4285-BC09-B0072CC743B2}" srcOrd="0" destOrd="0" parTransId="{906D4F08-3828-4B61-B13A-0151DFF18445}" sibTransId="{33DED4F9-5E5D-470F-87BD-CE0F8EE3EE2B}"/>
    <dgm:cxn modelId="{7AC5B0BC-84EB-3641-821F-44FC0C8272D7}" type="presOf" srcId="{3B71D394-C72A-4ED0-A10D-D4D494FE1E87}" destId="{1C4E654B-6BE3-8248-9049-FDD3D255B971}" srcOrd="0" destOrd="1" presId="urn:microsoft.com/office/officeart/2005/8/layout/chevron1"/>
    <dgm:cxn modelId="{21F4BAED-A653-4E6F-A794-9FB9A9B61A41}" srcId="{348F3291-58B5-42EF-A6FF-F18B280201A6}" destId="{16C559F5-F30E-48E2-8775-B9CF20CDD530}" srcOrd="3" destOrd="0" parTransId="{E6AA7883-A734-48F0-A481-BEB6E31144BB}" sibTransId="{1027F47C-E145-48DC-B269-509749454CDB}"/>
    <dgm:cxn modelId="{EE118DF5-B2EF-4911-9E43-86318BB14B40}" srcId="{D37E00AC-BDEA-42B8-9C80-A03F88210558}" destId="{D7FA07C8-62A4-4609-AFBF-C593C3CFB301}" srcOrd="2" destOrd="0" parTransId="{BD7E2CF6-47EA-4110-9283-6558E3001087}" sibTransId="{03A91FAF-B5AB-4510-BF88-A2E82C262667}"/>
    <dgm:cxn modelId="{765E98FC-D629-4887-B58C-BB22AE284956}" srcId="{30B7D1E2-6F21-412D-B98B-49C0B654354D}" destId="{348F3291-58B5-42EF-A6FF-F18B280201A6}" srcOrd="0" destOrd="0" parTransId="{190401D1-A6F5-4A16-BE13-3D656E36F57F}" sibTransId="{C1D28ED2-2E2D-4306-ABC0-A308BB84573F}"/>
    <dgm:cxn modelId="{0CBA8FFE-45E2-8849-8139-8C4CAD95F97C}" type="presOf" srcId="{B4476F73-AC69-4285-BC09-B0072CC743B2}" destId="{1C4E654B-6BE3-8248-9049-FDD3D255B971}" srcOrd="0" destOrd="0" presId="urn:microsoft.com/office/officeart/2005/8/layout/chevron1"/>
    <dgm:cxn modelId="{FF93A9E2-AF27-DF4A-B792-B9CF601320CA}" type="presParOf" srcId="{CB5D6C07-92C3-4F47-BF99-23857FB34D90}" destId="{4F4A8C01-0860-8E47-9E02-498AB1F7FF3B}" srcOrd="0" destOrd="0" presId="urn:microsoft.com/office/officeart/2005/8/layout/chevron1"/>
    <dgm:cxn modelId="{D6B472D8-29F0-9F4C-86A7-8DC9A88B985B}" type="presParOf" srcId="{4F4A8C01-0860-8E47-9E02-498AB1F7FF3B}" destId="{35E92898-1ABB-1D4B-A9C1-32FE19CD61C7}" srcOrd="0" destOrd="0" presId="urn:microsoft.com/office/officeart/2005/8/layout/chevron1"/>
    <dgm:cxn modelId="{3DABB978-59B4-EB4E-BD26-E45605322FCC}" type="presParOf" srcId="{4F4A8C01-0860-8E47-9E02-498AB1F7FF3B}" destId="{1C4E654B-6BE3-8248-9049-FDD3D255B971}" srcOrd="1" destOrd="0" presId="urn:microsoft.com/office/officeart/2005/8/layout/chevron1"/>
    <dgm:cxn modelId="{A115884E-BB8F-8B42-B877-36BD9C0EB25B}" type="presParOf" srcId="{CB5D6C07-92C3-4F47-BF99-23857FB34D90}" destId="{ED3B149E-7CD4-7747-A3E5-717D9FC9587F}" srcOrd="1" destOrd="0" presId="urn:microsoft.com/office/officeart/2005/8/layout/chevron1"/>
    <dgm:cxn modelId="{A9C8D56A-82B3-704E-9DF0-6FDBC7869B73}" type="presParOf" srcId="{CB5D6C07-92C3-4F47-BF99-23857FB34D90}" destId="{4EC76563-B45D-D74E-90F4-2D1358DE7915}" srcOrd="2" destOrd="0" presId="urn:microsoft.com/office/officeart/2005/8/layout/chevron1"/>
    <dgm:cxn modelId="{47586769-82CA-5042-AEAB-802DC9BC5ABD}" type="presParOf" srcId="{4EC76563-B45D-D74E-90F4-2D1358DE7915}" destId="{2B618CFB-DF24-0A43-8765-F7B719222074}" srcOrd="0" destOrd="0" presId="urn:microsoft.com/office/officeart/2005/8/layout/chevron1"/>
    <dgm:cxn modelId="{FD06B8E3-FE50-2548-8C1E-0B71FDC01473}" type="presParOf" srcId="{4EC76563-B45D-D74E-90F4-2D1358DE7915}" destId="{3B568F25-9885-F246-BADB-3615AC91FBF5}"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F645F1-3E66-4868-BBF4-9C488A214D2B}" type="doc">
      <dgm:prSet loTypeId="urn:microsoft.com/office/officeart/2005/8/layout/vList2" loCatId="list" qsTypeId="urn:microsoft.com/office/officeart/2005/8/quickstyle/simple1" qsCatId="simple" csTypeId="urn:microsoft.com/office/officeart/2005/8/colors/accent4_2" csCatId="accent4"/>
      <dgm:spPr/>
      <dgm:t>
        <a:bodyPr/>
        <a:lstStyle/>
        <a:p>
          <a:endParaRPr lang="en-US"/>
        </a:p>
      </dgm:t>
    </dgm:pt>
    <dgm:pt modelId="{6C82EC13-8F40-4875-8984-BD32E2AF8CAC}">
      <dgm:prSet/>
      <dgm:spPr/>
      <dgm:t>
        <a:bodyPr/>
        <a:lstStyle/>
        <a:p>
          <a:r>
            <a:rPr lang="en-US" b="1" i="0"/>
            <a:t>Applications:</a:t>
          </a:r>
          <a:endParaRPr lang="en-US"/>
        </a:p>
      </dgm:t>
    </dgm:pt>
    <dgm:pt modelId="{2EE17526-CB93-4979-8CC3-ABE5E8ACF603}" type="parTrans" cxnId="{4116D613-F4F1-40CE-A5F5-ED57757ECD7F}">
      <dgm:prSet/>
      <dgm:spPr/>
      <dgm:t>
        <a:bodyPr/>
        <a:lstStyle/>
        <a:p>
          <a:endParaRPr lang="en-US"/>
        </a:p>
      </dgm:t>
    </dgm:pt>
    <dgm:pt modelId="{C2DD0DFC-5186-472E-8A6F-DC152F4131E9}" type="sibTrans" cxnId="{4116D613-F4F1-40CE-A5F5-ED57757ECD7F}">
      <dgm:prSet/>
      <dgm:spPr/>
      <dgm:t>
        <a:bodyPr/>
        <a:lstStyle/>
        <a:p>
          <a:endParaRPr lang="en-US"/>
        </a:p>
      </dgm:t>
    </dgm:pt>
    <dgm:pt modelId="{8DC3A7F4-5623-42B0-8CED-2842A31E98EC}">
      <dgm:prSet/>
      <dgm:spPr/>
      <dgm:t>
        <a:bodyPr/>
        <a:lstStyle/>
        <a:p>
          <a:r>
            <a:rPr lang="en-US" b="1" i="0">
              <a:solidFill>
                <a:schemeClr val="accent4">
                  <a:lumMod val="50000"/>
                </a:schemeClr>
              </a:solidFill>
            </a:rPr>
            <a:t>Creative Writing:</a:t>
          </a:r>
          <a:endParaRPr lang="en-US">
            <a:solidFill>
              <a:schemeClr val="accent4">
                <a:lumMod val="50000"/>
              </a:schemeClr>
            </a:solidFill>
          </a:endParaRPr>
        </a:p>
      </dgm:t>
    </dgm:pt>
    <dgm:pt modelId="{82B22E19-3D26-4333-81B5-141750A4420F}" type="parTrans" cxnId="{7DEA0100-91E1-4236-9EB6-D82A3C05F452}">
      <dgm:prSet/>
      <dgm:spPr/>
      <dgm:t>
        <a:bodyPr/>
        <a:lstStyle/>
        <a:p>
          <a:endParaRPr lang="en-US"/>
        </a:p>
      </dgm:t>
    </dgm:pt>
    <dgm:pt modelId="{6D9DC74A-242C-46AA-9CEB-595634DFD49C}" type="sibTrans" cxnId="{7DEA0100-91E1-4236-9EB6-D82A3C05F452}">
      <dgm:prSet/>
      <dgm:spPr/>
      <dgm:t>
        <a:bodyPr/>
        <a:lstStyle/>
        <a:p>
          <a:endParaRPr lang="en-US"/>
        </a:p>
      </dgm:t>
    </dgm:pt>
    <dgm:pt modelId="{29C5C927-13BD-45A5-9786-1661EC7F2A70}">
      <dgm:prSet/>
      <dgm:spPr/>
      <dgm:t>
        <a:bodyPr/>
        <a:lstStyle/>
        <a:p>
          <a:r>
            <a:rPr lang="en-US" b="1" i="0">
              <a:solidFill>
                <a:schemeClr val="accent4">
                  <a:lumMod val="50000"/>
                </a:schemeClr>
              </a:solidFill>
            </a:rPr>
            <a:t>Task:</a:t>
          </a:r>
          <a:r>
            <a:rPr lang="en-US" b="0" i="0">
              <a:solidFill>
                <a:schemeClr val="accent4">
                  <a:lumMod val="50000"/>
                </a:schemeClr>
              </a:solidFill>
            </a:rPr>
            <a:t> Generate a story with a specific theme or mood.</a:t>
          </a:r>
          <a:endParaRPr lang="en-US">
            <a:solidFill>
              <a:schemeClr val="accent4">
                <a:lumMod val="50000"/>
              </a:schemeClr>
            </a:solidFill>
          </a:endParaRPr>
        </a:p>
      </dgm:t>
    </dgm:pt>
    <dgm:pt modelId="{C780BC26-C2E3-4EB7-ABA4-806E80B50E78}" type="parTrans" cxnId="{DA7BAE83-22D8-466A-BFD0-10A6BD854537}">
      <dgm:prSet/>
      <dgm:spPr/>
      <dgm:t>
        <a:bodyPr/>
        <a:lstStyle/>
        <a:p>
          <a:endParaRPr lang="en-US"/>
        </a:p>
      </dgm:t>
    </dgm:pt>
    <dgm:pt modelId="{AE96CF84-AE02-4EDB-8103-4FF7D40EEAB2}" type="sibTrans" cxnId="{DA7BAE83-22D8-466A-BFD0-10A6BD854537}">
      <dgm:prSet/>
      <dgm:spPr/>
      <dgm:t>
        <a:bodyPr/>
        <a:lstStyle/>
        <a:p>
          <a:endParaRPr lang="en-US"/>
        </a:p>
      </dgm:t>
    </dgm:pt>
    <dgm:pt modelId="{AB4961BC-D658-4ED0-842A-F266729A8814}">
      <dgm:prSet/>
      <dgm:spPr/>
      <dgm:t>
        <a:bodyPr/>
        <a:lstStyle/>
        <a:p>
          <a:r>
            <a:rPr lang="en-US" b="1" i="0" dirty="0">
              <a:solidFill>
                <a:schemeClr val="accent4">
                  <a:lumMod val="50000"/>
                </a:schemeClr>
              </a:solidFill>
            </a:rPr>
            <a:t>Example:</a:t>
          </a:r>
          <a:r>
            <a:rPr lang="en-US" b="0" i="0" dirty="0">
              <a:solidFill>
                <a:schemeClr val="accent4">
                  <a:lumMod val="50000"/>
                </a:schemeClr>
              </a:solidFill>
            </a:rPr>
            <a:t> "Write a suspenseful story set in an abandoned mansion."</a:t>
          </a:r>
          <a:endParaRPr lang="en-US" dirty="0">
            <a:solidFill>
              <a:schemeClr val="accent4">
                <a:lumMod val="50000"/>
              </a:schemeClr>
            </a:solidFill>
          </a:endParaRPr>
        </a:p>
      </dgm:t>
    </dgm:pt>
    <dgm:pt modelId="{86398E53-3AF4-48FF-B3D2-AB67A7936155}" type="parTrans" cxnId="{0FB94DC5-4F78-4C41-95AE-D753A6E376CE}">
      <dgm:prSet/>
      <dgm:spPr/>
      <dgm:t>
        <a:bodyPr/>
        <a:lstStyle/>
        <a:p>
          <a:endParaRPr lang="en-US"/>
        </a:p>
      </dgm:t>
    </dgm:pt>
    <dgm:pt modelId="{682055A6-84A1-4AAE-815A-C20029BFF84E}" type="sibTrans" cxnId="{0FB94DC5-4F78-4C41-95AE-D753A6E376CE}">
      <dgm:prSet/>
      <dgm:spPr/>
      <dgm:t>
        <a:bodyPr/>
        <a:lstStyle/>
        <a:p>
          <a:endParaRPr lang="en-US"/>
        </a:p>
      </dgm:t>
    </dgm:pt>
    <dgm:pt modelId="{E5C4A813-F60A-4DC3-9CD9-C872494F3629}">
      <dgm:prSet/>
      <dgm:spPr/>
      <dgm:t>
        <a:bodyPr/>
        <a:lstStyle/>
        <a:p>
          <a:r>
            <a:rPr lang="en-US" b="1" i="0">
              <a:solidFill>
                <a:schemeClr val="accent4">
                  <a:lumMod val="50000"/>
                </a:schemeClr>
              </a:solidFill>
            </a:rPr>
            <a:t>Technical Writing:</a:t>
          </a:r>
          <a:endParaRPr lang="en-US">
            <a:solidFill>
              <a:schemeClr val="accent4">
                <a:lumMod val="50000"/>
              </a:schemeClr>
            </a:solidFill>
          </a:endParaRPr>
        </a:p>
      </dgm:t>
    </dgm:pt>
    <dgm:pt modelId="{2E540FC5-E51D-41BD-B3CE-A13868A2E1AA}" type="parTrans" cxnId="{17C843EB-D3A3-4209-893B-12AC7F6DE480}">
      <dgm:prSet/>
      <dgm:spPr/>
      <dgm:t>
        <a:bodyPr/>
        <a:lstStyle/>
        <a:p>
          <a:endParaRPr lang="en-US"/>
        </a:p>
      </dgm:t>
    </dgm:pt>
    <dgm:pt modelId="{0E7219F4-C052-40B5-A641-23DAF26CF7E3}" type="sibTrans" cxnId="{17C843EB-D3A3-4209-893B-12AC7F6DE480}">
      <dgm:prSet/>
      <dgm:spPr/>
      <dgm:t>
        <a:bodyPr/>
        <a:lstStyle/>
        <a:p>
          <a:endParaRPr lang="en-US"/>
        </a:p>
      </dgm:t>
    </dgm:pt>
    <dgm:pt modelId="{B2FAABC0-0DE9-460E-91E6-317E081D0B44}">
      <dgm:prSet/>
      <dgm:spPr/>
      <dgm:t>
        <a:bodyPr/>
        <a:lstStyle/>
        <a:p>
          <a:r>
            <a:rPr lang="en-US" b="1" i="0" dirty="0">
              <a:solidFill>
                <a:schemeClr val="accent4">
                  <a:lumMod val="50000"/>
                </a:schemeClr>
              </a:solidFill>
            </a:rPr>
            <a:t>Task:</a:t>
          </a:r>
          <a:r>
            <a:rPr lang="en-US" b="0" i="0" dirty="0">
              <a:solidFill>
                <a:schemeClr val="accent4">
                  <a:lumMod val="50000"/>
                </a:schemeClr>
              </a:solidFill>
            </a:rPr>
            <a:t> Create a detailed user manual.</a:t>
          </a:r>
          <a:endParaRPr lang="en-US" dirty="0">
            <a:solidFill>
              <a:schemeClr val="accent4">
                <a:lumMod val="50000"/>
              </a:schemeClr>
            </a:solidFill>
          </a:endParaRPr>
        </a:p>
      </dgm:t>
    </dgm:pt>
    <dgm:pt modelId="{FC747D23-10D3-4F78-864A-F127B36FBD7B}" type="parTrans" cxnId="{F3EF3DA3-2AA5-4301-89D3-A852FE1E46C2}">
      <dgm:prSet/>
      <dgm:spPr/>
      <dgm:t>
        <a:bodyPr/>
        <a:lstStyle/>
        <a:p>
          <a:endParaRPr lang="en-US"/>
        </a:p>
      </dgm:t>
    </dgm:pt>
    <dgm:pt modelId="{A4C0CFFF-62C0-4CB3-8720-36BD0793C938}" type="sibTrans" cxnId="{F3EF3DA3-2AA5-4301-89D3-A852FE1E46C2}">
      <dgm:prSet/>
      <dgm:spPr/>
      <dgm:t>
        <a:bodyPr/>
        <a:lstStyle/>
        <a:p>
          <a:endParaRPr lang="en-US"/>
        </a:p>
      </dgm:t>
    </dgm:pt>
    <dgm:pt modelId="{C791B5B9-85D0-4AFC-99D9-F690BF15F4FB}">
      <dgm:prSet/>
      <dgm:spPr/>
      <dgm:t>
        <a:bodyPr/>
        <a:lstStyle/>
        <a:p>
          <a:r>
            <a:rPr lang="en-US" b="1" i="0" dirty="0">
              <a:solidFill>
                <a:schemeClr val="accent4">
                  <a:lumMod val="50000"/>
                </a:schemeClr>
              </a:solidFill>
            </a:rPr>
            <a:t>Example:</a:t>
          </a:r>
          <a:r>
            <a:rPr lang="en-US" b="0" i="0" dirty="0">
              <a:solidFill>
                <a:schemeClr val="accent4">
                  <a:lumMod val="50000"/>
                </a:schemeClr>
              </a:solidFill>
            </a:rPr>
            <a:t> "Write a step-by-step guide on setting up a home router."</a:t>
          </a:r>
          <a:endParaRPr lang="en-US" dirty="0">
            <a:solidFill>
              <a:schemeClr val="accent4">
                <a:lumMod val="50000"/>
              </a:schemeClr>
            </a:solidFill>
          </a:endParaRPr>
        </a:p>
      </dgm:t>
    </dgm:pt>
    <dgm:pt modelId="{A579C3A8-D514-4188-89A3-826F12CABFCC}" type="parTrans" cxnId="{495800BE-7BF0-4CA0-894F-B56B08B4AEF9}">
      <dgm:prSet/>
      <dgm:spPr/>
      <dgm:t>
        <a:bodyPr/>
        <a:lstStyle/>
        <a:p>
          <a:endParaRPr lang="en-US"/>
        </a:p>
      </dgm:t>
    </dgm:pt>
    <dgm:pt modelId="{BC7CE593-D2A2-4653-B74D-C5F526979E75}" type="sibTrans" cxnId="{495800BE-7BF0-4CA0-894F-B56B08B4AEF9}">
      <dgm:prSet/>
      <dgm:spPr/>
      <dgm:t>
        <a:bodyPr/>
        <a:lstStyle/>
        <a:p>
          <a:endParaRPr lang="en-US"/>
        </a:p>
      </dgm:t>
    </dgm:pt>
    <dgm:pt modelId="{946F2013-FE1C-40BF-92B4-D89260A4BF97}">
      <dgm:prSet/>
      <dgm:spPr/>
      <dgm:t>
        <a:bodyPr/>
        <a:lstStyle/>
        <a:p>
          <a:r>
            <a:rPr lang="en-US" b="1" i="0">
              <a:solidFill>
                <a:schemeClr val="accent4">
                  <a:lumMod val="50000"/>
                </a:schemeClr>
              </a:solidFill>
            </a:rPr>
            <a:t>Customer Support:</a:t>
          </a:r>
          <a:endParaRPr lang="en-US">
            <a:solidFill>
              <a:schemeClr val="accent4">
                <a:lumMod val="50000"/>
              </a:schemeClr>
            </a:solidFill>
          </a:endParaRPr>
        </a:p>
      </dgm:t>
    </dgm:pt>
    <dgm:pt modelId="{B61EDE4B-4388-4042-B9B4-F951324A90E0}" type="parTrans" cxnId="{FDEA6733-9B53-43E1-A4DC-4A4E6169C4D2}">
      <dgm:prSet/>
      <dgm:spPr/>
      <dgm:t>
        <a:bodyPr/>
        <a:lstStyle/>
        <a:p>
          <a:endParaRPr lang="en-US"/>
        </a:p>
      </dgm:t>
    </dgm:pt>
    <dgm:pt modelId="{EF714B37-730F-4278-B038-048C2320036F}" type="sibTrans" cxnId="{FDEA6733-9B53-43E1-A4DC-4A4E6169C4D2}">
      <dgm:prSet/>
      <dgm:spPr/>
      <dgm:t>
        <a:bodyPr/>
        <a:lstStyle/>
        <a:p>
          <a:endParaRPr lang="en-US"/>
        </a:p>
      </dgm:t>
    </dgm:pt>
    <dgm:pt modelId="{94D2A0FB-FA93-481D-905C-76BC106AD315}">
      <dgm:prSet/>
      <dgm:spPr/>
      <dgm:t>
        <a:bodyPr/>
        <a:lstStyle/>
        <a:p>
          <a:r>
            <a:rPr lang="en-US" b="1" i="0">
              <a:solidFill>
                <a:schemeClr val="accent4">
                  <a:lumMod val="50000"/>
                </a:schemeClr>
              </a:solidFill>
            </a:rPr>
            <a:t>Task:</a:t>
          </a:r>
          <a:r>
            <a:rPr lang="en-US" b="0" i="0">
              <a:solidFill>
                <a:schemeClr val="accent4">
                  <a:lumMod val="50000"/>
                </a:schemeClr>
              </a:solidFill>
            </a:rPr>
            <a:t> Respond to inquiries with a positive and empathetic tone.</a:t>
          </a:r>
          <a:endParaRPr lang="en-US">
            <a:solidFill>
              <a:schemeClr val="accent4">
                <a:lumMod val="50000"/>
              </a:schemeClr>
            </a:solidFill>
          </a:endParaRPr>
        </a:p>
      </dgm:t>
    </dgm:pt>
    <dgm:pt modelId="{FA936393-07E6-4FAB-A235-A3EB754278B9}" type="parTrans" cxnId="{0776FB71-4D35-43EA-B7D2-407AA6CA7B7A}">
      <dgm:prSet/>
      <dgm:spPr/>
      <dgm:t>
        <a:bodyPr/>
        <a:lstStyle/>
        <a:p>
          <a:endParaRPr lang="en-US"/>
        </a:p>
      </dgm:t>
    </dgm:pt>
    <dgm:pt modelId="{F6339849-049B-4C94-9C6F-412E357DED3B}" type="sibTrans" cxnId="{0776FB71-4D35-43EA-B7D2-407AA6CA7B7A}">
      <dgm:prSet/>
      <dgm:spPr/>
      <dgm:t>
        <a:bodyPr/>
        <a:lstStyle/>
        <a:p>
          <a:endParaRPr lang="en-US"/>
        </a:p>
      </dgm:t>
    </dgm:pt>
    <dgm:pt modelId="{C55D3E7E-CCA7-43B3-9609-5E21B60F0F76}">
      <dgm:prSet/>
      <dgm:spPr/>
      <dgm:t>
        <a:bodyPr/>
        <a:lstStyle/>
        <a:p>
          <a:r>
            <a:rPr lang="en-US" b="1" i="0">
              <a:solidFill>
                <a:schemeClr val="accent4">
                  <a:lumMod val="50000"/>
                </a:schemeClr>
              </a:solidFill>
            </a:rPr>
            <a:t>Example:</a:t>
          </a:r>
          <a:r>
            <a:rPr lang="en-US" b="0" i="0">
              <a:solidFill>
                <a:schemeClr val="accent4">
                  <a:lumMod val="50000"/>
                </a:schemeClr>
              </a:solidFill>
            </a:rPr>
            <a:t> "Provide a response to a customer frustrated with a late delivery."</a:t>
          </a:r>
          <a:endParaRPr lang="en-US">
            <a:solidFill>
              <a:schemeClr val="accent4">
                <a:lumMod val="50000"/>
              </a:schemeClr>
            </a:solidFill>
          </a:endParaRPr>
        </a:p>
      </dgm:t>
    </dgm:pt>
    <dgm:pt modelId="{F283CC74-0FCE-4D18-88CD-F9CF91673CD2}" type="parTrans" cxnId="{24C1E74D-781C-4FDF-A566-48A5A32A2851}">
      <dgm:prSet/>
      <dgm:spPr/>
      <dgm:t>
        <a:bodyPr/>
        <a:lstStyle/>
        <a:p>
          <a:endParaRPr lang="en-US"/>
        </a:p>
      </dgm:t>
    </dgm:pt>
    <dgm:pt modelId="{A26A11CE-7516-407F-8D42-5A05402BE4C6}" type="sibTrans" cxnId="{24C1E74D-781C-4FDF-A566-48A5A32A2851}">
      <dgm:prSet/>
      <dgm:spPr/>
      <dgm:t>
        <a:bodyPr/>
        <a:lstStyle/>
        <a:p>
          <a:endParaRPr lang="en-US"/>
        </a:p>
      </dgm:t>
    </dgm:pt>
    <dgm:pt modelId="{639D1E63-BEEC-4217-9310-6C7FE54B3FEC}">
      <dgm:prSet/>
      <dgm:spPr/>
      <dgm:t>
        <a:bodyPr/>
        <a:lstStyle/>
        <a:p>
          <a:r>
            <a:rPr lang="en-US" b="1" i="0">
              <a:solidFill>
                <a:schemeClr val="accent4">
                  <a:lumMod val="50000"/>
                </a:schemeClr>
              </a:solidFill>
            </a:rPr>
            <a:t>Educational Content Creation:</a:t>
          </a:r>
          <a:endParaRPr lang="en-US">
            <a:solidFill>
              <a:schemeClr val="accent4">
                <a:lumMod val="50000"/>
              </a:schemeClr>
            </a:solidFill>
          </a:endParaRPr>
        </a:p>
      </dgm:t>
    </dgm:pt>
    <dgm:pt modelId="{8EA2745F-BF47-4A17-BDBF-1D1FF9E64D3F}" type="parTrans" cxnId="{61E07C46-BDA2-4E0D-8F92-D3E50F1DC1A4}">
      <dgm:prSet/>
      <dgm:spPr/>
      <dgm:t>
        <a:bodyPr/>
        <a:lstStyle/>
        <a:p>
          <a:endParaRPr lang="en-US"/>
        </a:p>
      </dgm:t>
    </dgm:pt>
    <dgm:pt modelId="{5A427DAC-BAE1-4D42-A641-D38B9FB4C59C}" type="sibTrans" cxnId="{61E07C46-BDA2-4E0D-8F92-D3E50F1DC1A4}">
      <dgm:prSet/>
      <dgm:spPr/>
      <dgm:t>
        <a:bodyPr/>
        <a:lstStyle/>
        <a:p>
          <a:endParaRPr lang="en-US"/>
        </a:p>
      </dgm:t>
    </dgm:pt>
    <dgm:pt modelId="{1D4D1F44-543D-49C9-990E-01114A8F7F43}">
      <dgm:prSet/>
      <dgm:spPr/>
      <dgm:t>
        <a:bodyPr/>
        <a:lstStyle/>
        <a:p>
          <a:r>
            <a:rPr lang="en-US" b="1" i="0">
              <a:solidFill>
                <a:schemeClr val="accent4">
                  <a:lumMod val="50000"/>
                </a:schemeClr>
              </a:solidFill>
            </a:rPr>
            <a:t>Task:</a:t>
          </a:r>
          <a:r>
            <a:rPr lang="en-US" b="0" i="0">
              <a:solidFill>
                <a:schemeClr val="accent4">
                  <a:lumMod val="50000"/>
                </a:schemeClr>
              </a:solidFill>
            </a:rPr>
            <a:t> Develop engaging educational material.</a:t>
          </a:r>
          <a:endParaRPr lang="en-US">
            <a:solidFill>
              <a:schemeClr val="accent4">
                <a:lumMod val="50000"/>
              </a:schemeClr>
            </a:solidFill>
          </a:endParaRPr>
        </a:p>
      </dgm:t>
    </dgm:pt>
    <dgm:pt modelId="{1580BCDE-1879-45FF-81B4-A7B9BBF7896D}" type="parTrans" cxnId="{0CC35CD8-FD68-492C-8361-D02B99CF9374}">
      <dgm:prSet/>
      <dgm:spPr/>
      <dgm:t>
        <a:bodyPr/>
        <a:lstStyle/>
        <a:p>
          <a:endParaRPr lang="en-US"/>
        </a:p>
      </dgm:t>
    </dgm:pt>
    <dgm:pt modelId="{C02C808F-9ED1-4501-8431-277C7A4E3068}" type="sibTrans" cxnId="{0CC35CD8-FD68-492C-8361-D02B99CF9374}">
      <dgm:prSet/>
      <dgm:spPr/>
      <dgm:t>
        <a:bodyPr/>
        <a:lstStyle/>
        <a:p>
          <a:endParaRPr lang="en-US"/>
        </a:p>
      </dgm:t>
    </dgm:pt>
    <dgm:pt modelId="{F55363A4-F058-4D9A-A95B-90E443DA951D}">
      <dgm:prSet/>
      <dgm:spPr/>
      <dgm:t>
        <a:bodyPr/>
        <a:lstStyle/>
        <a:p>
          <a:r>
            <a:rPr lang="en-US" b="1" i="0" dirty="0">
              <a:solidFill>
                <a:schemeClr val="accent4">
                  <a:lumMod val="50000"/>
                </a:schemeClr>
              </a:solidFill>
            </a:rPr>
            <a:t>Example:</a:t>
          </a:r>
          <a:r>
            <a:rPr lang="en-US" b="0" i="0" dirty="0">
              <a:solidFill>
                <a:schemeClr val="accent4">
                  <a:lumMod val="50000"/>
                </a:schemeClr>
              </a:solidFill>
            </a:rPr>
            <a:t> "Create an interactive lesson plan on the water cycle for middle school students."</a:t>
          </a:r>
          <a:endParaRPr lang="en-US" dirty="0">
            <a:solidFill>
              <a:schemeClr val="accent4">
                <a:lumMod val="50000"/>
              </a:schemeClr>
            </a:solidFill>
          </a:endParaRPr>
        </a:p>
      </dgm:t>
    </dgm:pt>
    <dgm:pt modelId="{95DF3B22-F882-4CE0-A383-59835C6C08ED}" type="parTrans" cxnId="{9457C980-CB29-4F39-AB56-D61715E2A85C}">
      <dgm:prSet/>
      <dgm:spPr/>
      <dgm:t>
        <a:bodyPr/>
        <a:lstStyle/>
        <a:p>
          <a:endParaRPr lang="en-US"/>
        </a:p>
      </dgm:t>
    </dgm:pt>
    <dgm:pt modelId="{364042E7-F5C4-4A17-92C3-11310074F34D}" type="sibTrans" cxnId="{9457C980-CB29-4F39-AB56-D61715E2A85C}">
      <dgm:prSet/>
      <dgm:spPr/>
      <dgm:t>
        <a:bodyPr/>
        <a:lstStyle/>
        <a:p>
          <a:endParaRPr lang="en-US"/>
        </a:p>
      </dgm:t>
    </dgm:pt>
    <dgm:pt modelId="{03F9C023-D5E7-0944-9C5B-2D2DC6652173}" type="pres">
      <dgm:prSet presAssocID="{74F645F1-3E66-4868-BBF4-9C488A214D2B}" presName="linear" presStyleCnt="0">
        <dgm:presLayoutVars>
          <dgm:animLvl val="lvl"/>
          <dgm:resizeHandles val="exact"/>
        </dgm:presLayoutVars>
      </dgm:prSet>
      <dgm:spPr/>
    </dgm:pt>
    <dgm:pt modelId="{D0AA4612-105C-9F48-9B7C-C759F57659C5}" type="pres">
      <dgm:prSet presAssocID="{6C82EC13-8F40-4875-8984-BD32E2AF8CAC}" presName="parentText" presStyleLbl="node1" presStyleIdx="0" presStyleCnt="1">
        <dgm:presLayoutVars>
          <dgm:chMax val="0"/>
          <dgm:bulletEnabled val="1"/>
        </dgm:presLayoutVars>
      </dgm:prSet>
      <dgm:spPr/>
    </dgm:pt>
    <dgm:pt modelId="{D5B3E20C-7D81-B24C-82ED-F4D08FB62152}" type="pres">
      <dgm:prSet presAssocID="{6C82EC13-8F40-4875-8984-BD32E2AF8CAC}" presName="childText" presStyleLbl="revTx" presStyleIdx="0" presStyleCnt="1">
        <dgm:presLayoutVars>
          <dgm:bulletEnabled val="1"/>
        </dgm:presLayoutVars>
      </dgm:prSet>
      <dgm:spPr/>
    </dgm:pt>
  </dgm:ptLst>
  <dgm:cxnLst>
    <dgm:cxn modelId="{7DEA0100-91E1-4236-9EB6-D82A3C05F452}" srcId="{6C82EC13-8F40-4875-8984-BD32E2AF8CAC}" destId="{8DC3A7F4-5623-42B0-8CED-2842A31E98EC}" srcOrd="0" destOrd="0" parTransId="{82B22E19-3D26-4333-81B5-141750A4420F}" sibTransId="{6D9DC74A-242C-46AA-9CEB-595634DFD49C}"/>
    <dgm:cxn modelId="{31E81D0D-4B1C-9B44-B864-63A6E06B4A6F}" type="presOf" srcId="{8DC3A7F4-5623-42B0-8CED-2842A31E98EC}" destId="{D5B3E20C-7D81-B24C-82ED-F4D08FB62152}" srcOrd="0" destOrd="0" presId="urn:microsoft.com/office/officeart/2005/8/layout/vList2"/>
    <dgm:cxn modelId="{4116D613-F4F1-40CE-A5F5-ED57757ECD7F}" srcId="{74F645F1-3E66-4868-BBF4-9C488A214D2B}" destId="{6C82EC13-8F40-4875-8984-BD32E2AF8CAC}" srcOrd="0" destOrd="0" parTransId="{2EE17526-CB93-4979-8CC3-ABE5E8ACF603}" sibTransId="{C2DD0DFC-5186-472E-8A6F-DC152F4131E9}"/>
    <dgm:cxn modelId="{9500EE14-4BFE-5540-B3DE-12E8F8C5C860}" type="presOf" srcId="{AB4961BC-D658-4ED0-842A-F266729A8814}" destId="{D5B3E20C-7D81-B24C-82ED-F4D08FB62152}" srcOrd="0" destOrd="2" presId="urn:microsoft.com/office/officeart/2005/8/layout/vList2"/>
    <dgm:cxn modelId="{8E9F3726-99D3-8E47-B8AE-B9F6A6237A0A}" type="presOf" srcId="{F55363A4-F058-4D9A-A95B-90E443DA951D}" destId="{D5B3E20C-7D81-B24C-82ED-F4D08FB62152}" srcOrd="0" destOrd="11" presId="urn:microsoft.com/office/officeart/2005/8/layout/vList2"/>
    <dgm:cxn modelId="{D02BAD2C-8C81-BC4D-AB00-AE287EDCC2C5}" type="presOf" srcId="{94D2A0FB-FA93-481D-905C-76BC106AD315}" destId="{D5B3E20C-7D81-B24C-82ED-F4D08FB62152}" srcOrd="0" destOrd="7" presId="urn:microsoft.com/office/officeart/2005/8/layout/vList2"/>
    <dgm:cxn modelId="{A5577231-AAE2-7A4C-B302-81BD2F9F4BB4}" type="presOf" srcId="{6C82EC13-8F40-4875-8984-BD32E2AF8CAC}" destId="{D0AA4612-105C-9F48-9B7C-C759F57659C5}" srcOrd="0" destOrd="0" presId="urn:microsoft.com/office/officeart/2005/8/layout/vList2"/>
    <dgm:cxn modelId="{FDEA6733-9B53-43E1-A4DC-4A4E6169C4D2}" srcId="{6C82EC13-8F40-4875-8984-BD32E2AF8CAC}" destId="{946F2013-FE1C-40BF-92B4-D89260A4BF97}" srcOrd="2" destOrd="0" parTransId="{B61EDE4B-4388-4042-B9B4-F951324A90E0}" sibTransId="{EF714B37-730F-4278-B038-048C2320036F}"/>
    <dgm:cxn modelId="{3B7FA143-2F73-474B-8FD6-C0E765529A82}" type="presOf" srcId="{1D4D1F44-543D-49C9-990E-01114A8F7F43}" destId="{D5B3E20C-7D81-B24C-82ED-F4D08FB62152}" srcOrd="0" destOrd="10" presId="urn:microsoft.com/office/officeart/2005/8/layout/vList2"/>
    <dgm:cxn modelId="{61E07C46-BDA2-4E0D-8F92-D3E50F1DC1A4}" srcId="{6C82EC13-8F40-4875-8984-BD32E2AF8CAC}" destId="{639D1E63-BEEC-4217-9310-6C7FE54B3FEC}" srcOrd="3" destOrd="0" parTransId="{8EA2745F-BF47-4A17-BDBF-1D1FF9E64D3F}" sibTransId="{5A427DAC-BAE1-4D42-A641-D38B9FB4C59C}"/>
    <dgm:cxn modelId="{24C1E74D-781C-4FDF-A566-48A5A32A2851}" srcId="{946F2013-FE1C-40BF-92B4-D89260A4BF97}" destId="{C55D3E7E-CCA7-43B3-9609-5E21B60F0F76}" srcOrd="1" destOrd="0" parTransId="{F283CC74-0FCE-4D18-88CD-F9CF91673CD2}" sibTransId="{A26A11CE-7516-407F-8D42-5A05402BE4C6}"/>
    <dgm:cxn modelId="{297A3B6A-860F-9444-9C2A-D94AFF0EBE15}" type="presOf" srcId="{E5C4A813-F60A-4DC3-9CD9-C872494F3629}" destId="{D5B3E20C-7D81-B24C-82ED-F4D08FB62152}" srcOrd="0" destOrd="3" presId="urn:microsoft.com/office/officeart/2005/8/layout/vList2"/>
    <dgm:cxn modelId="{9BB92C6B-F8CC-5047-AAED-8BC284F165BF}" type="presOf" srcId="{C791B5B9-85D0-4AFC-99D9-F690BF15F4FB}" destId="{D5B3E20C-7D81-B24C-82ED-F4D08FB62152}" srcOrd="0" destOrd="5" presId="urn:microsoft.com/office/officeart/2005/8/layout/vList2"/>
    <dgm:cxn modelId="{8D59496B-4C12-B841-9345-8E82CEE38D4F}" type="presOf" srcId="{946F2013-FE1C-40BF-92B4-D89260A4BF97}" destId="{D5B3E20C-7D81-B24C-82ED-F4D08FB62152}" srcOrd="0" destOrd="6" presId="urn:microsoft.com/office/officeart/2005/8/layout/vList2"/>
    <dgm:cxn modelId="{0776FB71-4D35-43EA-B7D2-407AA6CA7B7A}" srcId="{946F2013-FE1C-40BF-92B4-D89260A4BF97}" destId="{94D2A0FB-FA93-481D-905C-76BC106AD315}" srcOrd="0" destOrd="0" parTransId="{FA936393-07E6-4FAB-A235-A3EB754278B9}" sibTransId="{F6339849-049B-4C94-9C6F-412E357DED3B}"/>
    <dgm:cxn modelId="{2FF89673-43FD-EC42-BDE2-4E193A1FD151}" type="presOf" srcId="{B2FAABC0-0DE9-460E-91E6-317E081D0B44}" destId="{D5B3E20C-7D81-B24C-82ED-F4D08FB62152}" srcOrd="0" destOrd="4" presId="urn:microsoft.com/office/officeart/2005/8/layout/vList2"/>
    <dgm:cxn modelId="{9457C980-CB29-4F39-AB56-D61715E2A85C}" srcId="{639D1E63-BEEC-4217-9310-6C7FE54B3FEC}" destId="{F55363A4-F058-4D9A-A95B-90E443DA951D}" srcOrd="1" destOrd="0" parTransId="{95DF3B22-F882-4CE0-A383-59835C6C08ED}" sibTransId="{364042E7-F5C4-4A17-92C3-11310074F34D}"/>
    <dgm:cxn modelId="{DA7BAE83-22D8-466A-BFD0-10A6BD854537}" srcId="{8DC3A7F4-5623-42B0-8CED-2842A31E98EC}" destId="{29C5C927-13BD-45A5-9786-1661EC7F2A70}" srcOrd="0" destOrd="0" parTransId="{C780BC26-C2E3-4EB7-ABA4-806E80B50E78}" sibTransId="{AE96CF84-AE02-4EDB-8103-4FF7D40EEAB2}"/>
    <dgm:cxn modelId="{F3EF3DA3-2AA5-4301-89D3-A852FE1E46C2}" srcId="{E5C4A813-F60A-4DC3-9CD9-C872494F3629}" destId="{B2FAABC0-0DE9-460E-91E6-317E081D0B44}" srcOrd="0" destOrd="0" parTransId="{FC747D23-10D3-4F78-864A-F127B36FBD7B}" sibTransId="{A4C0CFFF-62C0-4CB3-8720-36BD0793C938}"/>
    <dgm:cxn modelId="{495800BE-7BF0-4CA0-894F-B56B08B4AEF9}" srcId="{E5C4A813-F60A-4DC3-9CD9-C872494F3629}" destId="{C791B5B9-85D0-4AFC-99D9-F690BF15F4FB}" srcOrd="1" destOrd="0" parTransId="{A579C3A8-D514-4188-89A3-826F12CABFCC}" sibTransId="{BC7CE593-D2A2-4653-B74D-C5F526979E75}"/>
    <dgm:cxn modelId="{0FB94DC5-4F78-4C41-95AE-D753A6E376CE}" srcId="{8DC3A7F4-5623-42B0-8CED-2842A31E98EC}" destId="{AB4961BC-D658-4ED0-842A-F266729A8814}" srcOrd="1" destOrd="0" parTransId="{86398E53-3AF4-48FF-B3D2-AB67A7936155}" sibTransId="{682055A6-84A1-4AAE-815A-C20029BFF84E}"/>
    <dgm:cxn modelId="{0CC35CD8-FD68-492C-8361-D02B99CF9374}" srcId="{639D1E63-BEEC-4217-9310-6C7FE54B3FEC}" destId="{1D4D1F44-543D-49C9-990E-01114A8F7F43}" srcOrd="0" destOrd="0" parTransId="{1580BCDE-1879-45FF-81B4-A7B9BBF7896D}" sibTransId="{C02C808F-9ED1-4501-8431-277C7A4E3068}"/>
    <dgm:cxn modelId="{722652E8-02A8-1B47-B3BB-0A1FE9BDDB03}" type="presOf" srcId="{74F645F1-3E66-4868-BBF4-9C488A214D2B}" destId="{03F9C023-D5E7-0944-9C5B-2D2DC6652173}" srcOrd="0" destOrd="0" presId="urn:microsoft.com/office/officeart/2005/8/layout/vList2"/>
    <dgm:cxn modelId="{17C843EB-D3A3-4209-893B-12AC7F6DE480}" srcId="{6C82EC13-8F40-4875-8984-BD32E2AF8CAC}" destId="{E5C4A813-F60A-4DC3-9CD9-C872494F3629}" srcOrd="1" destOrd="0" parTransId="{2E540FC5-E51D-41BD-B3CE-A13868A2E1AA}" sibTransId="{0E7219F4-C052-40B5-A641-23DAF26CF7E3}"/>
    <dgm:cxn modelId="{8F927AF0-9B2E-BD4A-B8E2-61869CEA64DB}" type="presOf" srcId="{639D1E63-BEEC-4217-9310-6C7FE54B3FEC}" destId="{D5B3E20C-7D81-B24C-82ED-F4D08FB62152}" srcOrd="0" destOrd="9" presId="urn:microsoft.com/office/officeart/2005/8/layout/vList2"/>
    <dgm:cxn modelId="{8DFB27F1-DA42-1943-918D-114710928697}" type="presOf" srcId="{C55D3E7E-CCA7-43B3-9609-5E21B60F0F76}" destId="{D5B3E20C-7D81-B24C-82ED-F4D08FB62152}" srcOrd="0" destOrd="8" presId="urn:microsoft.com/office/officeart/2005/8/layout/vList2"/>
    <dgm:cxn modelId="{FE601BF6-71EF-3242-A275-8F918D5932FE}" type="presOf" srcId="{29C5C927-13BD-45A5-9786-1661EC7F2A70}" destId="{D5B3E20C-7D81-B24C-82ED-F4D08FB62152}" srcOrd="0" destOrd="1" presId="urn:microsoft.com/office/officeart/2005/8/layout/vList2"/>
    <dgm:cxn modelId="{64A073E7-7C48-124B-92A2-1D6A04FB3C00}" type="presParOf" srcId="{03F9C023-D5E7-0944-9C5B-2D2DC6652173}" destId="{D0AA4612-105C-9F48-9B7C-C759F57659C5}" srcOrd="0" destOrd="0" presId="urn:microsoft.com/office/officeart/2005/8/layout/vList2"/>
    <dgm:cxn modelId="{FB510C7B-34E0-B44A-966B-6D517FDE4B39}" type="presParOf" srcId="{03F9C023-D5E7-0944-9C5B-2D2DC6652173}" destId="{D5B3E20C-7D81-B24C-82ED-F4D08FB6215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01A2D2-D1B5-4078-9248-9A27024F4A88}" type="doc">
      <dgm:prSet loTypeId="urn:microsoft.com/office/officeart/2005/8/layout/vList2" loCatId="list" qsTypeId="urn:microsoft.com/office/officeart/2005/8/quickstyle/simple1" qsCatId="simple" csTypeId="urn:microsoft.com/office/officeart/2005/8/colors/accent4_2" csCatId="accent4"/>
      <dgm:spPr/>
      <dgm:t>
        <a:bodyPr/>
        <a:lstStyle/>
        <a:p>
          <a:endParaRPr lang="en-US"/>
        </a:p>
      </dgm:t>
    </dgm:pt>
    <dgm:pt modelId="{4FB0880A-A570-49B8-83B6-B5CDDC10873B}">
      <dgm:prSet/>
      <dgm:spPr/>
      <dgm:t>
        <a:bodyPr/>
        <a:lstStyle/>
        <a:p>
          <a:r>
            <a:rPr lang="en-US" b="1" i="0"/>
            <a:t>Applications:</a:t>
          </a:r>
          <a:endParaRPr lang="en-US"/>
        </a:p>
      </dgm:t>
    </dgm:pt>
    <dgm:pt modelId="{47CC0510-066C-4484-BC7F-A83FC9771E62}" type="parTrans" cxnId="{BB398FCD-9AD5-45F5-BB0E-3A9FA6DD952C}">
      <dgm:prSet/>
      <dgm:spPr/>
      <dgm:t>
        <a:bodyPr/>
        <a:lstStyle/>
        <a:p>
          <a:endParaRPr lang="en-US"/>
        </a:p>
      </dgm:t>
    </dgm:pt>
    <dgm:pt modelId="{4C11423D-0DCE-42F3-A2A4-7B0350260DFC}" type="sibTrans" cxnId="{BB398FCD-9AD5-45F5-BB0E-3A9FA6DD952C}">
      <dgm:prSet/>
      <dgm:spPr/>
      <dgm:t>
        <a:bodyPr/>
        <a:lstStyle/>
        <a:p>
          <a:endParaRPr lang="en-US"/>
        </a:p>
      </dgm:t>
    </dgm:pt>
    <dgm:pt modelId="{51924ED8-4790-455D-B613-B83E2CF812D2}">
      <dgm:prSet/>
      <dgm:spPr/>
      <dgm:t>
        <a:bodyPr/>
        <a:lstStyle/>
        <a:p>
          <a:r>
            <a:rPr lang="en-US" b="1" i="0">
              <a:solidFill>
                <a:schemeClr val="accent4">
                  <a:lumMod val="50000"/>
                </a:schemeClr>
              </a:solidFill>
            </a:rPr>
            <a:t>Interactive Customer Support:</a:t>
          </a:r>
          <a:endParaRPr lang="en-US">
            <a:solidFill>
              <a:schemeClr val="accent4">
                <a:lumMod val="50000"/>
              </a:schemeClr>
            </a:solidFill>
          </a:endParaRPr>
        </a:p>
      </dgm:t>
    </dgm:pt>
    <dgm:pt modelId="{1A6400C6-1351-4705-84D5-CEC60FD275FB}" type="parTrans" cxnId="{ECAEEA4C-36D3-44A9-9C68-4136935DD842}">
      <dgm:prSet/>
      <dgm:spPr/>
      <dgm:t>
        <a:bodyPr/>
        <a:lstStyle/>
        <a:p>
          <a:endParaRPr lang="en-US"/>
        </a:p>
      </dgm:t>
    </dgm:pt>
    <dgm:pt modelId="{8C40D692-5CFE-41A5-B753-6D13B467F344}" type="sibTrans" cxnId="{ECAEEA4C-36D3-44A9-9C68-4136935DD842}">
      <dgm:prSet/>
      <dgm:spPr/>
      <dgm:t>
        <a:bodyPr/>
        <a:lstStyle/>
        <a:p>
          <a:endParaRPr lang="en-US"/>
        </a:p>
      </dgm:t>
    </dgm:pt>
    <dgm:pt modelId="{DF4B07AE-126D-4834-8E68-50B88EE99E11}">
      <dgm:prSet/>
      <dgm:spPr/>
      <dgm:t>
        <a:bodyPr/>
        <a:lstStyle/>
        <a:p>
          <a:r>
            <a:rPr lang="en-US" b="1" i="0">
              <a:solidFill>
                <a:schemeClr val="accent4">
                  <a:lumMod val="50000"/>
                </a:schemeClr>
              </a:solidFill>
            </a:rPr>
            <a:t>Task:</a:t>
          </a:r>
          <a:r>
            <a:rPr lang="en-US" b="0" i="0">
              <a:solidFill>
                <a:schemeClr val="accent4">
                  <a:lumMod val="50000"/>
                </a:schemeClr>
              </a:solidFill>
            </a:rPr>
            <a:t> Provide personalized assistance.</a:t>
          </a:r>
          <a:endParaRPr lang="en-US">
            <a:solidFill>
              <a:schemeClr val="accent4">
                <a:lumMod val="50000"/>
              </a:schemeClr>
            </a:solidFill>
          </a:endParaRPr>
        </a:p>
      </dgm:t>
    </dgm:pt>
    <dgm:pt modelId="{241677D9-B2C0-49E4-8494-BB4601404B02}" type="parTrans" cxnId="{0D8A1841-6231-4ED3-8E1D-BC3518430DE8}">
      <dgm:prSet/>
      <dgm:spPr/>
      <dgm:t>
        <a:bodyPr/>
        <a:lstStyle/>
        <a:p>
          <a:endParaRPr lang="en-US"/>
        </a:p>
      </dgm:t>
    </dgm:pt>
    <dgm:pt modelId="{465C99F2-DAEB-43DB-A8E3-F0595151EB3A}" type="sibTrans" cxnId="{0D8A1841-6231-4ED3-8E1D-BC3518430DE8}">
      <dgm:prSet/>
      <dgm:spPr/>
      <dgm:t>
        <a:bodyPr/>
        <a:lstStyle/>
        <a:p>
          <a:endParaRPr lang="en-US"/>
        </a:p>
      </dgm:t>
    </dgm:pt>
    <dgm:pt modelId="{1C946203-562A-47E7-81DB-B3AFB4DC5295}">
      <dgm:prSet/>
      <dgm:spPr/>
      <dgm:t>
        <a:bodyPr/>
        <a:lstStyle/>
        <a:p>
          <a:r>
            <a:rPr lang="en-US" b="1" i="0" dirty="0">
              <a:solidFill>
                <a:schemeClr val="accent4">
                  <a:lumMod val="50000"/>
                </a:schemeClr>
              </a:solidFill>
            </a:rPr>
            <a:t>Example:</a:t>
          </a:r>
          <a:r>
            <a:rPr lang="en-US" b="0" i="0" dirty="0">
              <a:solidFill>
                <a:schemeClr val="accent4">
                  <a:lumMod val="50000"/>
                </a:schemeClr>
              </a:solidFill>
            </a:rPr>
            <a:t> Refining prompts to narrow down a customer’s issue based on their responses.</a:t>
          </a:r>
          <a:endParaRPr lang="en-US" dirty="0">
            <a:solidFill>
              <a:schemeClr val="accent4">
                <a:lumMod val="50000"/>
              </a:schemeClr>
            </a:solidFill>
          </a:endParaRPr>
        </a:p>
      </dgm:t>
    </dgm:pt>
    <dgm:pt modelId="{1C21F710-E717-46A3-B3E5-DE6E852450B4}" type="parTrans" cxnId="{8E0101CB-7F5E-479B-A43F-A863E54A4C15}">
      <dgm:prSet/>
      <dgm:spPr/>
      <dgm:t>
        <a:bodyPr/>
        <a:lstStyle/>
        <a:p>
          <a:endParaRPr lang="en-US"/>
        </a:p>
      </dgm:t>
    </dgm:pt>
    <dgm:pt modelId="{9FF2757E-3928-4656-B40C-0C2977CFB0F9}" type="sibTrans" cxnId="{8E0101CB-7F5E-479B-A43F-A863E54A4C15}">
      <dgm:prSet/>
      <dgm:spPr/>
      <dgm:t>
        <a:bodyPr/>
        <a:lstStyle/>
        <a:p>
          <a:endParaRPr lang="en-US"/>
        </a:p>
      </dgm:t>
    </dgm:pt>
    <dgm:pt modelId="{178C2FC0-6DE9-4420-A5BD-AF2C170502B2}">
      <dgm:prSet/>
      <dgm:spPr/>
      <dgm:t>
        <a:bodyPr/>
        <a:lstStyle/>
        <a:p>
          <a:r>
            <a:rPr lang="en-US" b="1" i="0" dirty="0">
              <a:solidFill>
                <a:schemeClr val="accent4">
                  <a:lumMod val="50000"/>
                </a:schemeClr>
              </a:solidFill>
            </a:rPr>
            <a:t>Complex Problem Solving:</a:t>
          </a:r>
          <a:endParaRPr lang="en-US" dirty="0">
            <a:solidFill>
              <a:schemeClr val="accent4">
                <a:lumMod val="50000"/>
              </a:schemeClr>
            </a:solidFill>
          </a:endParaRPr>
        </a:p>
      </dgm:t>
    </dgm:pt>
    <dgm:pt modelId="{1F175855-8BEF-4624-9058-95D2C605B6F7}" type="parTrans" cxnId="{C6940F4C-901E-4BE0-8EBC-C0BD4762D113}">
      <dgm:prSet/>
      <dgm:spPr/>
      <dgm:t>
        <a:bodyPr/>
        <a:lstStyle/>
        <a:p>
          <a:endParaRPr lang="en-US"/>
        </a:p>
      </dgm:t>
    </dgm:pt>
    <dgm:pt modelId="{AF22C1DF-0FD6-48B1-B668-F087D3796A5D}" type="sibTrans" cxnId="{C6940F4C-901E-4BE0-8EBC-C0BD4762D113}">
      <dgm:prSet/>
      <dgm:spPr/>
      <dgm:t>
        <a:bodyPr/>
        <a:lstStyle/>
        <a:p>
          <a:endParaRPr lang="en-US"/>
        </a:p>
      </dgm:t>
    </dgm:pt>
    <dgm:pt modelId="{AA1D0B54-2B96-4EFA-B302-E324A99CA722}">
      <dgm:prSet/>
      <dgm:spPr/>
      <dgm:t>
        <a:bodyPr/>
        <a:lstStyle/>
        <a:p>
          <a:r>
            <a:rPr lang="en-US" b="1" i="0" dirty="0">
              <a:solidFill>
                <a:schemeClr val="accent4">
                  <a:lumMod val="50000"/>
                </a:schemeClr>
              </a:solidFill>
            </a:rPr>
            <a:t>Task:</a:t>
          </a:r>
          <a:r>
            <a:rPr lang="en-US" b="0" i="0" dirty="0">
              <a:solidFill>
                <a:schemeClr val="accent4">
                  <a:lumMod val="50000"/>
                </a:schemeClr>
              </a:solidFill>
            </a:rPr>
            <a:t> Guide users through multi-step problems.</a:t>
          </a:r>
          <a:endParaRPr lang="en-US" dirty="0">
            <a:solidFill>
              <a:schemeClr val="accent4">
                <a:lumMod val="50000"/>
              </a:schemeClr>
            </a:solidFill>
          </a:endParaRPr>
        </a:p>
      </dgm:t>
    </dgm:pt>
    <dgm:pt modelId="{9B7EC649-0012-43F3-878B-908C8473046B}" type="parTrans" cxnId="{EFA8DA38-0593-4003-8649-17F82EB83D76}">
      <dgm:prSet/>
      <dgm:spPr/>
      <dgm:t>
        <a:bodyPr/>
        <a:lstStyle/>
        <a:p>
          <a:endParaRPr lang="en-US"/>
        </a:p>
      </dgm:t>
    </dgm:pt>
    <dgm:pt modelId="{F8DC435D-5D22-4DE4-AB4C-50C131CF1AF2}" type="sibTrans" cxnId="{EFA8DA38-0593-4003-8649-17F82EB83D76}">
      <dgm:prSet/>
      <dgm:spPr/>
      <dgm:t>
        <a:bodyPr/>
        <a:lstStyle/>
        <a:p>
          <a:endParaRPr lang="en-US"/>
        </a:p>
      </dgm:t>
    </dgm:pt>
    <dgm:pt modelId="{803FFD2F-1CFB-4164-A034-2345BD884B9B}">
      <dgm:prSet/>
      <dgm:spPr/>
      <dgm:t>
        <a:bodyPr/>
        <a:lstStyle/>
        <a:p>
          <a:r>
            <a:rPr lang="en-US" b="1" i="0" dirty="0">
              <a:solidFill>
                <a:schemeClr val="accent4">
                  <a:lumMod val="50000"/>
                </a:schemeClr>
              </a:solidFill>
            </a:rPr>
            <a:t>Example:</a:t>
          </a:r>
          <a:r>
            <a:rPr lang="en-US" b="0" i="0" dirty="0">
              <a:solidFill>
                <a:schemeClr val="accent4">
                  <a:lumMod val="50000"/>
                </a:schemeClr>
              </a:solidFill>
            </a:rPr>
            <a:t> Adjusting prompts to offer advanced troubleshooting steps if basic solutions fail.</a:t>
          </a:r>
          <a:endParaRPr lang="en-US" dirty="0">
            <a:solidFill>
              <a:schemeClr val="accent4">
                <a:lumMod val="50000"/>
              </a:schemeClr>
            </a:solidFill>
          </a:endParaRPr>
        </a:p>
      </dgm:t>
    </dgm:pt>
    <dgm:pt modelId="{0FE88E01-1519-4170-8B72-3429D341D6EA}" type="parTrans" cxnId="{A787B5DF-6DE0-4D06-AF9F-E83BEA7C696F}">
      <dgm:prSet/>
      <dgm:spPr/>
      <dgm:t>
        <a:bodyPr/>
        <a:lstStyle/>
        <a:p>
          <a:endParaRPr lang="en-US"/>
        </a:p>
      </dgm:t>
    </dgm:pt>
    <dgm:pt modelId="{F1D1F9A1-CDD9-42EE-9A3E-4DE4487C911D}" type="sibTrans" cxnId="{A787B5DF-6DE0-4D06-AF9F-E83BEA7C696F}">
      <dgm:prSet/>
      <dgm:spPr/>
      <dgm:t>
        <a:bodyPr/>
        <a:lstStyle/>
        <a:p>
          <a:endParaRPr lang="en-US"/>
        </a:p>
      </dgm:t>
    </dgm:pt>
    <dgm:pt modelId="{B5B32B15-9649-46F4-8916-23703BC717E5}">
      <dgm:prSet/>
      <dgm:spPr/>
      <dgm:t>
        <a:bodyPr/>
        <a:lstStyle/>
        <a:p>
          <a:r>
            <a:rPr lang="en-US" b="1" i="0">
              <a:solidFill>
                <a:schemeClr val="accent4">
                  <a:lumMod val="50000"/>
                </a:schemeClr>
              </a:solidFill>
            </a:rPr>
            <a:t>Educational Tutoring:</a:t>
          </a:r>
          <a:endParaRPr lang="en-US">
            <a:solidFill>
              <a:schemeClr val="accent4">
                <a:lumMod val="50000"/>
              </a:schemeClr>
            </a:solidFill>
          </a:endParaRPr>
        </a:p>
      </dgm:t>
    </dgm:pt>
    <dgm:pt modelId="{B8DA1284-EDB4-494A-8965-EF1930C4E5C9}" type="parTrans" cxnId="{6683BDD2-9D44-4495-A132-29AFCE36397C}">
      <dgm:prSet/>
      <dgm:spPr/>
      <dgm:t>
        <a:bodyPr/>
        <a:lstStyle/>
        <a:p>
          <a:endParaRPr lang="en-US"/>
        </a:p>
      </dgm:t>
    </dgm:pt>
    <dgm:pt modelId="{AF6A6C42-FC00-48ED-BF41-FD496B596991}" type="sibTrans" cxnId="{6683BDD2-9D44-4495-A132-29AFCE36397C}">
      <dgm:prSet/>
      <dgm:spPr/>
      <dgm:t>
        <a:bodyPr/>
        <a:lstStyle/>
        <a:p>
          <a:endParaRPr lang="en-US"/>
        </a:p>
      </dgm:t>
    </dgm:pt>
    <dgm:pt modelId="{3374BE3E-71CA-4F3A-BD04-C56D89D10B0C}">
      <dgm:prSet/>
      <dgm:spPr/>
      <dgm:t>
        <a:bodyPr/>
        <a:lstStyle/>
        <a:p>
          <a:r>
            <a:rPr lang="en-US" b="1" i="0">
              <a:solidFill>
                <a:schemeClr val="accent4">
                  <a:lumMod val="50000"/>
                </a:schemeClr>
              </a:solidFill>
            </a:rPr>
            <a:t>Task:</a:t>
          </a:r>
          <a:r>
            <a:rPr lang="en-US" b="0" i="0">
              <a:solidFill>
                <a:schemeClr val="accent4">
                  <a:lumMod val="50000"/>
                </a:schemeClr>
              </a:solidFill>
            </a:rPr>
            <a:t> Provide adaptive learning experiences.</a:t>
          </a:r>
          <a:endParaRPr lang="en-US">
            <a:solidFill>
              <a:schemeClr val="accent4">
                <a:lumMod val="50000"/>
              </a:schemeClr>
            </a:solidFill>
          </a:endParaRPr>
        </a:p>
      </dgm:t>
    </dgm:pt>
    <dgm:pt modelId="{DEAD79D3-6360-4014-9FFB-2CE220A93960}" type="parTrans" cxnId="{478C533A-B125-47A3-BD99-848220FA15D9}">
      <dgm:prSet/>
      <dgm:spPr/>
      <dgm:t>
        <a:bodyPr/>
        <a:lstStyle/>
        <a:p>
          <a:endParaRPr lang="en-US"/>
        </a:p>
      </dgm:t>
    </dgm:pt>
    <dgm:pt modelId="{2B6F0DCD-2D71-4CBB-A313-83D5B2D13985}" type="sibTrans" cxnId="{478C533A-B125-47A3-BD99-848220FA15D9}">
      <dgm:prSet/>
      <dgm:spPr/>
      <dgm:t>
        <a:bodyPr/>
        <a:lstStyle/>
        <a:p>
          <a:endParaRPr lang="en-US"/>
        </a:p>
      </dgm:t>
    </dgm:pt>
    <dgm:pt modelId="{F5C710C8-E198-4DD3-BC29-325092CCD2B8}">
      <dgm:prSet/>
      <dgm:spPr/>
      <dgm:t>
        <a:bodyPr/>
        <a:lstStyle/>
        <a:p>
          <a:r>
            <a:rPr lang="en-US" b="1" i="0">
              <a:solidFill>
                <a:schemeClr val="accent4">
                  <a:lumMod val="50000"/>
                </a:schemeClr>
              </a:solidFill>
            </a:rPr>
            <a:t>Example:</a:t>
          </a:r>
          <a:r>
            <a:rPr lang="en-US" b="0" i="0">
              <a:solidFill>
                <a:schemeClr val="accent4">
                  <a:lumMod val="50000"/>
                </a:schemeClr>
              </a:solidFill>
            </a:rPr>
            <a:t> Simplifying or complicating math problems based on student performance.</a:t>
          </a:r>
          <a:endParaRPr lang="en-US">
            <a:solidFill>
              <a:schemeClr val="accent4">
                <a:lumMod val="50000"/>
              </a:schemeClr>
            </a:solidFill>
          </a:endParaRPr>
        </a:p>
      </dgm:t>
    </dgm:pt>
    <dgm:pt modelId="{C31C88F0-3B57-4A4F-B30E-64B0637739C9}" type="parTrans" cxnId="{B31F2150-44FF-4041-B0F6-A7140442FF70}">
      <dgm:prSet/>
      <dgm:spPr/>
      <dgm:t>
        <a:bodyPr/>
        <a:lstStyle/>
        <a:p>
          <a:endParaRPr lang="en-US"/>
        </a:p>
      </dgm:t>
    </dgm:pt>
    <dgm:pt modelId="{4BBA35BC-6D80-4023-8594-FDB57FE4DCE6}" type="sibTrans" cxnId="{B31F2150-44FF-4041-B0F6-A7140442FF70}">
      <dgm:prSet/>
      <dgm:spPr/>
      <dgm:t>
        <a:bodyPr/>
        <a:lstStyle/>
        <a:p>
          <a:endParaRPr lang="en-US"/>
        </a:p>
      </dgm:t>
    </dgm:pt>
    <dgm:pt modelId="{A995B7BD-3468-4D93-ADB3-01B34B6C10E6}">
      <dgm:prSet/>
      <dgm:spPr/>
      <dgm:t>
        <a:bodyPr/>
        <a:lstStyle/>
        <a:p>
          <a:r>
            <a:rPr lang="en-US" b="1" i="0">
              <a:solidFill>
                <a:schemeClr val="accent4">
                  <a:lumMod val="50000"/>
                </a:schemeClr>
              </a:solidFill>
            </a:rPr>
            <a:t>Interactive Storytelling:</a:t>
          </a:r>
          <a:endParaRPr lang="en-US">
            <a:solidFill>
              <a:schemeClr val="accent4">
                <a:lumMod val="50000"/>
              </a:schemeClr>
            </a:solidFill>
          </a:endParaRPr>
        </a:p>
      </dgm:t>
    </dgm:pt>
    <dgm:pt modelId="{B23CB465-DFEE-48A2-BBAC-47BB45C71E4A}" type="parTrans" cxnId="{C38CD9CE-5C61-4FA9-942D-CFABC5363192}">
      <dgm:prSet/>
      <dgm:spPr/>
      <dgm:t>
        <a:bodyPr/>
        <a:lstStyle/>
        <a:p>
          <a:endParaRPr lang="en-US"/>
        </a:p>
      </dgm:t>
    </dgm:pt>
    <dgm:pt modelId="{3819393B-369A-457B-82B5-383C98E58065}" type="sibTrans" cxnId="{C38CD9CE-5C61-4FA9-942D-CFABC5363192}">
      <dgm:prSet/>
      <dgm:spPr/>
      <dgm:t>
        <a:bodyPr/>
        <a:lstStyle/>
        <a:p>
          <a:endParaRPr lang="en-US"/>
        </a:p>
      </dgm:t>
    </dgm:pt>
    <dgm:pt modelId="{3798A3FE-95B0-4DCF-8C31-2F15280689C9}">
      <dgm:prSet/>
      <dgm:spPr/>
      <dgm:t>
        <a:bodyPr/>
        <a:lstStyle/>
        <a:p>
          <a:r>
            <a:rPr lang="en-US" b="1" i="0">
              <a:solidFill>
                <a:schemeClr val="accent4">
                  <a:lumMod val="50000"/>
                </a:schemeClr>
              </a:solidFill>
            </a:rPr>
            <a:t>Task:</a:t>
          </a:r>
          <a:r>
            <a:rPr lang="en-US" b="0" i="0">
              <a:solidFill>
                <a:schemeClr val="accent4">
                  <a:lumMod val="50000"/>
                </a:schemeClr>
              </a:solidFill>
            </a:rPr>
            <a:t> Co-create stories with users.</a:t>
          </a:r>
          <a:endParaRPr lang="en-US">
            <a:solidFill>
              <a:schemeClr val="accent4">
                <a:lumMod val="50000"/>
              </a:schemeClr>
            </a:solidFill>
          </a:endParaRPr>
        </a:p>
      </dgm:t>
    </dgm:pt>
    <dgm:pt modelId="{15DA5639-64B5-4BCA-BAEC-9EC0637714E5}" type="parTrans" cxnId="{757C2882-6F0B-4CA8-A664-2BC0B917870A}">
      <dgm:prSet/>
      <dgm:spPr/>
      <dgm:t>
        <a:bodyPr/>
        <a:lstStyle/>
        <a:p>
          <a:endParaRPr lang="en-US"/>
        </a:p>
      </dgm:t>
    </dgm:pt>
    <dgm:pt modelId="{74E57D5E-0911-4983-ADD2-B97954165062}" type="sibTrans" cxnId="{757C2882-6F0B-4CA8-A664-2BC0B917870A}">
      <dgm:prSet/>
      <dgm:spPr/>
      <dgm:t>
        <a:bodyPr/>
        <a:lstStyle/>
        <a:p>
          <a:endParaRPr lang="en-US"/>
        </a:p>
      </dgm:t>
    </dgm:pt>
    <dgm:pt modelId="{5A31111B-B0DC-4A4B-B99B-85DDBF061136}">
      <dgm:prSet/>
      <dgm:spPr/>
      <dgm:t>
        <a:bodyPr/>
        <a:lstStyle/>
        <a:p>
          <a:r>
            <a:rPr lang="en-US" b="1" i="0" dirty="0">
              <a:solidFill>
                <a:schemeClr val="accent4">
                  <a:lumMod val="50000"/>
                </a:schemeClr>
              </a:solidFill>
            </a:rPr>
            <a:t>Example:</a:t>
          </a:r>
          <a:r>
            <a:rPr lang="en-US" b="0" i="0" dirty="0">
              <a:solidFill>
                <a:schemeClr val="accent4">
                  <a:lumMod val="50000"/>
                </a:schemeClr>
              </a:solidFill>
            </a:rPr>
            <a:t> Adapting the narrative based on the user’s plot contributions.</a:t>
          </a:r>
          <a:endParaRPr lang="en-US" dirty="0">
            <a:solidFill>
              <a:schemeClr val="accent4">
                <a:lumMod val="50000"/>
              </a:schemeClr>
            </a:solidFill>
          </a:endParaRPr>
        </a:p>
      </dgm:t>
    </dgm:pt>
    <dgm:pt modelId="{849776DD-5B06-42BA-B4DE-17568D4A0D98}" type="parTrans" cxnId="{7E0C0115-D37C-44CD-A7B0-E497FE84AA0A}">
      <dgm:prSet/>
      <dgm:spPr/>
      <dgm:t>
        <a:bodyPr/>
        <a:lstStyle/>
        <a:p>
          <a:endParaRPr lang="en-US"/>
        </a:p>
      </dgm:t>
    </dgm:pt>
    <dgm:pt modelId="{62934EFC-48EE-46CA-ABD2-1E721EBBF9E5}" type="sibTrans" cxnId="{7E0C0115-D37C-44CD-A7B0-E497FE84AA0A}">
      <dgm:prSet/>
      <dgm:spPr/>
      <dgm:t>
        <a:bodyPr/>
        <a:lstStyle/>
        <a:p>
          <a:endParaRPr lang="en-US"/>
        </a:p>
      </dgm:t>
    </dgm:pt>
    <dgm:pt modelId="{2616FF5E-D5CA-9F4D-BA9B-C11034EB8F65}" type="pres">
      <dgm:prSet presAssocID="{6201A2D2-D1B5-4078-9248-9A27024F4A88}" presName="linear" presStyleCnt="0">
        <dgm:presLayoutVars>
          <dgm:animLvl val="lvl"/>
          <dgm:resizeHandles val="exact"/>
        </dgm:presLayoutVars>
      </dgm:prSet>
      <dgm:spPr/>
    </dgm:pt>
    <dgm:pt modelId="{929DBD1B-C1B9-DA4C-BD9E-6F98B898D334}" type="pres">
      <dgm:prSet presAssocID="{4FB0880A-A570-49B8-83B6-B5CDDC10873B}" presName="parentText" presStyleLbl="node1" presStyleIdx="0" presStyleCnt="1">
        <dgm:presLayoutVars>
          <dgm:chMax val="0"/>
          <dgm:bulletEnabled val="1"/>
        </dgm:presLayoutVars>
      </dgm:prSet>
      <dgm:spPr/>
    </dgm:pt>
    <dgm:pt modelId="{7FEEEAE3-5530-9947-A944-D6F1458A123F}" type="pres">
      <dgm:prSet presAssocID="{4FB0880A-A570-49B8-83B6-B5CDDC10873B}" presName="childText" presStyleLbl="revTx" presStyleIdx="0" presStyleCnt="1">
        <dgm:presLayoutVars>
          <dgm:bulletEnabled val="1"/>
        </dgm:presLayoutVars>
      </dgm:prSet>
      <dgm:spPr/>
    </dgm:pt>
  </dgm:ptLst>
  <dgm:cxnLst>
    <dgm:cxn modelId="{53932D01-5EE2-BD4F-A86A-25D09BD5EE1F}" type="presOf" srcId="{F5C710C8-E198-4DD3-BC29-325092CCD2B8}" destId="{7FEEEAE3-5530-9947-A944-D6F1458A123F}" srcOrd="0" destOrd="8" presId="urn:microsoft.com/office/officeart/2005/8/layout/vList2"/>
    <dgm:cxn modelId="{70BB8D11-134F-794D-9A4D-D44F5E5128C4}" type="presOf" srcId="{6201A2D2-D1B5-4078-9248-9A27024F4A88}" destId="{2616FF5E-D5CA-9F4D-BA9B-C11034EB8F65}" srcOrd="0" destOrd="0" presId="urn:microsoft.com/office/officeart/2005/8/layout/vList2"/>
    <dgm:cxn modelId="{7E0C0115-D37C-44CD-A7B0-E497FE84AA0A}" srcId="{A995B7BD-3468-4D93-ADB3-01B34B6C10E6}" destId="{5A31111B-B0DC-4A4B-B99B-85DDBF061136}" srcOrd="1" destOrd="0" parTransId="{849776DD-5B06-42BA-B4DE-17568D4A0D98}" sibTransId="{62934EFC-48EE-46CA-ABD2-1E721EBBF9E5}"/>
    <dgm:cxn modelId="{EFA8DA38-0593-4003-8649-17F82EB83D76}" srcId="{178C2FC0-6DE9-4420-A5BD-AF2C170502B2}" destId="{AA1D0B54-2B96-4EFA-B302-E324A99CA722}" srcOrd="0" destOrd="0" parTransId="{9B7EC649-0012-43F3-878B-908C8473046B}" sibTransId="{F8DC435D-5D22-4DE4-AB4C-50C131CF1AF2}"/>
    <dgm:cxn modelId="{478C533A-B125-47A3-BD99-848220FA15D9}" srcId="{B5B32B15-9649-46F4-8916-23703BC717E5}" destId="{3374BE3E-71CA-4F3A-BD04-C56D89D10B0C}" srcOrd="0" destOrd="0" parTransId="{DEAD79D3-6360-4014-9FFB-2CE220A93960}" sibTransId="{2B6F0DCD-2D71-4CBB-A313-83D5B2D13985}"/>
    <dgm:cxn modelId="{0D8A1841-6231-4ED3-8E1D-BC3518430DE8}" srcId="{51924ED8-4790-455D-B613-B83E2CF812D2}" destId="{DF4B07AE-126D-4834-8E68-50B88EE99E11}" srcOrd="0" destOrd="0" parTransId="{241677D9-B2C0-49E4-8494-BB4601404B02}" sibTransId="{465C99F2-DAEB-43DB-A8E3-F0595151EB3A}"/>
    <dgm:cxn modelId="{1F13FC41-E22C-BF48-BECE-A7D6D629524C}" type="presOf" srcId="{4FB0880A-A570-49B8-83B6-B5CDDC10873B}" destId="{929DBD1B-C1B9-DA4C-BD9E-6F98B898D334}" srcOrd="0" destOrd="0" presId="urn:microsoft.com/office/officeart/2005/8/layout/vList2"/>
    <dgm:cxn modelId="{37277E49-B09C-EA41-B3B7-892EEB2BA3F9}" type="presOf" srcId="{1C946203-562A-47E7-81DB-B3AFB4DC5295}" destId="{7FEEEAE3-5530-9947-A944-D6F1458A123F}" srcOrd="0" destOrd="2" presId="urn:microsoft.com/office/officeart/2005/8/layout/vList2"/>
    <dgm:cxn modelId="{C6940F4C-901E-4BE0-8EBC-C0BD4762D113}" srcId="{4FB0880A-A570-49B8-83B6-B5CDDC10873B}" destId="{178C2FC0-6DE9-4420-A5BD-AF2C170502B2}" srcOrd="1" destOrd="0" parTransId="{1F175855-8BEF-4624-9058-95D2C605B6F7}" sibTransId="{AF22C1DF-0FD6-48B1-B668-F087D3796A5D}"/>
    <dgm:cxn modelId="{ECAEEA4C-36D3-44A9-9C68-4136935DD842}" srcId="{4FB0880A-A570-49B8-83B6-B5CDDC10873B}" destId="{51924ED8-4790-455D-B613-B83E2CF812D2}" srcOrd="0" destOrd="0" parTransId="{1A6400C6-1351-4705-84D5-CEC60FD275FB}" sibTransId="{8C40D692-5CFE-41A5-B753-6D13B467F344}"/>
    <dgm:cxn modelId="{33465C4D-2EC2-274A-AE3E-E0EA67DE9E36}" type="presOf" srcId="{178C2FC0-6DE9-4420-A5BD-AF2C170502B2}" destId="{7FEEEAE3-5530-9947-A944-D6F1458A123F}" srcOrd="0" destOrd="3" presId="urn:microsoft.com/office/officeart/2005/8/layout/vList2"/>
    <dgm:cxn modelId="{B31F2150-44FF-4041-B0F6-A7140442FF70}" srcId="{B5B32B15-9649-46F4-8916-23703BC717E5}" destId="{F5C710C8-E198-4DD3-BC29-325092CCD2B8}" srcOrd="1" destOrd="0" parTransId="{C31C88F0-3B57-4A4F-B30E-64B0637739C9}" sibTransId="{4BBA35BC-6D80-4023-8594-FDB57FE4DCE6}"/>
    <dgm:cxn modelId="{9513495B-8FEE-9247-B2FB-3917FF300C3A}" type="presOf" srcId="{3374BE3E-71CA-4F3A-BD04-C56D89D10B0C}" destId="{7FEEEAE3-5530-9947-A944-D6F1458A123F}" srcOrd="0" destOrd="7" presId="urn:microsoft.com/office/officeart/2005/8/layout/vList2"/>
    <dgm:cxn modelId="{0C918C69-E166-F44D-9EAD-D085C102EB3E}" type="presOf" srcId="{A995B7BD-3468-4D93-ADB3-01B34B6C10E6}" destId="{7FEEEAE3-5530-9947-A944-D6F1458A123F}" srcOrd="0" destOrd="9" presId="urn:microsoft.com/office/officeart/2005/8/layout/vList2"/>
    <dgm:cxn modelId="{B4DE696C-1066-BD4F-A85B-2B70AAD33A8A}" type="presOf" srcId="{DF4B07AE-126D-4834-8E68-50B88EE99E11}" destId="{7FEEEAE3-5530-9947-A944-D6F1458A123F}" srcOrd="0" destOrd="1" presId="urn:microsoft.com/office/officeart/2005/8/layout/vList2"/>
    <dgm:cxn modelId="{B39D8D71-8C73-5847-ABA6-95A065416E02}" type="presOf" srcId="{5A31111B-B0DC-4A4B-B99B-85DDBF061136}" destId="{7FEEEAE3-5530-9947-A944-D6F1458A123F}" srcOrd="0" destOrd="11" presId="urn:microsoft.com/office/officeart/2005/8/layout/vList2"/>
    <dgm:cxn modelId="{757C2882-6F0B-4CA8-A664-2BC0B917870A}" srcId="{A995B7BD-3468-4D93-ADB3-01B34B6C10E6}" destId="{3798A3FE-95B0-4DCF-8C31-2F15280689C9}" srcOrd="0" destOrd="0" parTransId="{15DA5639-64B5-4BCA-BAEC-9EC0637714E5}" sibTransId="{74E57D5E-0911-4983-ADD2-B97954165062}"/>
    <dgm:cxn modelId="{8C9B2186-EDE6-1349-BC54-A04D68714587}" type="presOf" srcId="{AA1D0B54-2B96-4EFA-B302-E324A99CA722}" destId="{7FEEEAE3-5530-9947-A944-D6F1458A123F}" srcOrd="0" destOrd="4" presId="urn:microsoft.com/office/officeart/2005/8/layout/vList2"/>
    <dgm:cxn modelId="{78EDAD87-F8F4-E04D-A536-9D1710F5889C}" type="presOf" srcId="{3798A3FE-95B0-4DCF-8C31-2F15280689C9}" destId="{7FEEEAE3-5530-9947-A944-D6F1458A123F}" srcOrd="0" destOrd="10" presId="urn:microsoft.com/office/officeart/2005/8/layout/vList2"/>
    <dgm:cxn modelId="{A8594BB1-7726-5D4B-8575-396B0ED47468}" type="presOf" srcId="{803FFD2F-1CFB-4164-A034-2345BD884B9B}" destId="{7FEEEAE3-5530-9947-A944-D6F1458A123F}" srcOrd="0" destOrd="5" presId="urn:microsoft.com/office/officeart/2005/8/layout/vList2"/>
    <dgm:cxn modelId="{48E09FC5-C0A0-5D4C-9ED9-163967CA27B5}" type="presOf" srcId="{B5B32B15-9649-46F4-8916-23703BC717E5}" destId="{7FEEEAE3-5530-9947-A944-D6F1458A123F}" srcOrd="0" destOrd="6" presId="urn:microsoft.com/office/officeart/2005/8/layout/vList2"/>
    <dgm:cxn modelId="{8E0101CB-7F5E-479B-A43F-A863E54A4C15}" srcId="{51924ED8-4790-455D-B613-B83E2CF812D2}" destId="{1C946203-562A-47E7-81DB-B3AFB4DC5295}" srcOrd="1" destOrd="0" parTransId="{1C21F710-E717-46A3-B3E5-DE6E852450B4}" sibTransId="{9FF2757E-3928-4656-B40C-0C2977CFB0F9}"/>
    <dgm:cxn modelId="{BB398FCD-9AD5-45F5-BB0E-3A9FA6DD952C}" srcId="{6201A2D2-D1B5-4078-9248-9A27024F4A88}" destId="{4FB0880A-A570-49B8-83B6-B5CDDC10873B}" srcOrd="0" destOrd="0" parTransId="{47CC0510-066C-4484-BC7F-A83FC9771E62}" sibTransId="{4C11423D-0DCE-42F3-A2A4-7B0350260DFC}"/>
    <dgm:cxn modelId="{C38CD9CE-5C61-4FA9-942D-CFABC5363192}" srcId="{4FB0880A-A570-49B8-83B6-B5CDDC10873B}" destId="{A995B7BD-3468-4D93-ADB3-01B34B6C10E6}" srcOrd="3" destOrd="0" parTransId="{B23CB465-DFEE-48A2-BBAC-47BB45C71E4A}" sibTransId="{3819393B-369A-457B-82B5-383C98E58065}"/>
    <dgm:cxn modelId="{6683BDD2-9D44-4495-A132-29AFCE36397C}" srcId="{4FB0880A-A570-49B8-83B6-B5CDDC10873B}" destId="{B5B32B15-9649-46F4-8916-23703BC717E5}" srcOrd="2" destOrd="0" parTransId="{B8DA1284-EDB4-494A-8965-EF1930C4E5C9}" sibTransId="{AF6A6C42-FC00-48ED-BF41-FD496B596991}"/>
    <dgm:cxn modelId="{A787B5DF-6DE0-4D06-AF9F-E83BEA7C696F}" srcId="{178C2FC0-6DE9-4420-A5BD-AF2C170502B2}" destId="{803FFD2F-1CFB-4164-A034-2345BD884B9B}" srcOrd="1" destOrd="0" parTransId="{0FE88E01-1519-4170-8B72-3429D341D6EA}" sibTransId="{F1D1F9A1-CDD9-42EE-9A3E-4DE4487C911D}"/>
    <dgm:cxn modelId="{A6592EE0-4049-FA49-A708-0F2DCE87D2FC}" type="presOf" srcId="{51924ED8-4790-455D-B613-B83E2CF812D2}" destId="{7FEEEAE3-5530-9947-A944-D6F1458A123F}" srcOrd="0" destOrd="0" presId="urn:microsoft.com/office/officeart/2005/8/layout/vList2"/>
    <dgm:cxn modelId="{CDD8FFC4-2548-0745-814F-1E0E77EE4A7C}" type="presParOf" srcId="{2616FF5E-D5CA-9F4D-BA9B-C11034EB8F65}" destId="{929DBD1B-C1B9-DA4C-BD9E-6F98B898D334}" srcOrd="0" destOrd="0" presId="urn:microsoft.com/office/officeart/2005/8/layout/vList2"/>
    <dgm:cxn modelId="{A63E2759-0ABB-914D-A70E-8FDE8EBA9797}" type="presParOf" srcId="{2616FF5E-D5CA-9F4D-BA9B-C11034EB8F65}" destId="{7FEEEAE3-5530-9947-A944-D6F1458A123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F4C0B-B53D-42DC-B50C-F7F5D3E6363F}" type="doc">
      <dgm:prSet loTypeId="urn:microsoft.com/office/officeart/2005/8/layout/vList2" loCatId="list" qsTypeId="urn:microsoft.com/office/officeart/2005/8/quickstyle/simple1" qsCatId="simple" csTypeId="urn:microsoft.com/office/officeart/2005/8/colors/accent4_2" csCatId="accent4"/>
      <dgm:spPr/>
      <dgm:t>
        <a:bodyPr/>
        <a:lstStyle/>
        <a:p>
          <a:endParaRPr lang="en-US"/>
        </a:p>
      </dgm:t>
    </dgm:pt>
    <dgm:pt modelId="{E195BD2E-E806-4EF4-A338-C642C4218EA3}">
      <dgm:prSet/>
      <dgm:spPr/>
      <dgm:t>
        <a:bodyPr/>
        <a:lstStyle/>
        <a:p>
          <a:r>
            <a:rPr lang="en-US" b="1" i="0"/>
            <a:t>Applications:</a:t>
          </a:r>
          <a:endParaRPr lang="en-US"/>
        </a:p>
      </dgm:t>
    </dgm:pt>
    <dgm:pt modelId="{48F1B795-497A-4E1D-AE73-0186B04DF0AA}" type="parTrans" cxnId="{16E80991-D278-4850-85E0-938C816A8D3E}">
      <dgm:prSet/>
      <dgm:spPr/>
      <dgm:t>
        <a:bodyPr/>
        <a:lstStyle/>
        <a:p>
          <a:endParaRPr lang="en-US"/>
        </a:p>
      </dgm:t>
    </dgm:pt>
    <dgm:pt modelId="{9C2DEDBA-7D33-441E-86AB-B9A0276603F6}" type="sibTrans" cxnId="{16E80991-D278-4850-85E0-938C816A8D3E}">
      <dgm:prSet/>
      <dgm:spPr/>
      <dgm:t>
        <a:bodyPr/>
        <a:lstStyle/>
        <a:p>
          <a:endParaRPr lang="en-US"/>
        </a:p>
      </dgm:t>
    </dgm:pt>
    <dgm:pt modelId="{1D36FD98-0B42-48EE-A3C1-CC94FB144405}">
      <dgm:prSet/>
      <dgm:spPr/>
      <dgm:t>
        <a:bodyPr/>
        <a:lstStyle/>
        <a:p>
          <a:r>
            <a:rPr lang="en-US" b="1" i="0">
              <a:solidFill>
                <a:schemeClr val="accent4">
                  <a:lumMod val="50000"/>
                </a:schemeClr>
              </a:solidFill>
            </a:rPr>
            <a:t>Knowledge Graph Completion:</a:t>
          </a:r>
          <a:endParaRPr lang="en-US">
            <a:solidFill>
              <a:schemeClr val="accent4">
                <a:lumMod val="50000"/>
              </a:schemeClr>
            </a:solidFill>
          </a:endParaRPr>
        </a:p>
      </dgm:t>
    </dgm:pt>
    <dgm:pt modelId="{58E710F0-CBAD-4EF5-A24C-471D6A51E949}" type="parTrans" cxnId="{4729A417-F853-43F0-AB02-CC5AB992381D}">
      <dgm:prSet/>
      <dgm:spPr/>
      <dgm:t>
        <a:bodyPr/>
        <a:lstStyle/>
        <a:p>
          <a:endParaRPr lang="en-US"/>
        </a:p>
      </dgm:t>
    </dgm:pt>
    <dgm:pt modelId="{1C103996-7D0E-45F4-A423-97B475951254}" type="sibTrans" cxnId="{4729A417-F853-43F0-AB02-CC5AB992381D}">
      <dgm:prSet/>
      <dgm:spPr/>
      <dgm:t>
        <a:bodyPr/>
        <a:lstStyle/>
        <a:p>
          <a:endParaRPr lang="en-US"/>
        </a:p>
      </dgm:t>
    </dgm:pt>
    <dgm:pt modelId="{C46C0EB6-A322-4D84-BF98-C5DC85F781A6}">
      <dgm:prSet/>
      <dgm:spPr/>
      <dgm:t>
        <a:bodyPr/>
        <a:lstStyle/>
        <a:p>
          <a:r>
            <a:rPr lang="en-US" b="1" i="0">
              <a:solidFill>
                <a:schemeClr val="accent4">
                  <a:lumMod val="50000"/>
                </a:schemeClr>
              </a:solidFill>
            </a:rPr>
            <a:t>Task:</a:t>
          </a:r>
          <a:r>
            <a:rPr lang="en-US" b="0" i="0">
              <a:solidFill>
                <a:schemeClr val="accent4">
                  <a:lumMod val="50000"/>
                </a:schemeClr>
              </a:solidFill>
            </a:rPr>
            <a:t> Predict and infer missing relationships in a knowledge graph.</a:t>
          </a:r>
          <a:endParaRPr lang="en-US">
            <a:solidFill>
              <a:schemeClr val="accent4">
                <a:lumMod val="50000"/>
              </a:schemeClr>
            </a:solidFill>
          </a:endParaRPr>
        </a:p>
      </dgm:t>
    </dgm:pt>
    <dgm:pt modelId="{2AA68E4F-FAA5-4231-BAC0-0337A8114AFC}" type="parTrans" cxnId="{39767244-6CB9-41CC-9D4F-3B822F110ED9}">
      <dgm:prSet/>
      <dgm:spPr/>
      <dgm:t>
        <a:bodyPr/>
        <a:lstStyle/>
        <a:p>
          <a:endParaRPr lang="en-US"/>
        </a:p>
      </dgm:t>
    </dgm:pt>
    <dgm:pt modelId="{C75E62F1-F97C-4626-BE19-06469721576A}" type="sibTrans" cxnId="{39767244-6CB9-41CC-9D4F-3B822F110ED9}">
      <dgm:prSet/>
      <dgm:spPr/>
      <dgm:t>
        <a:bodyPr/>
        <a:lstStyle/>
        <a:p>
          <a:endParaRPr lang="en-US"/>
        </a:p>
      </dgm:t>
    </dgm:pt>
    <dgm:pt modelId="{C32A095F-9964-4935-826D-D9D3D90B0435}">
      <dgm:prSet/>
      <dgm:spPr/>
      <dgm:t>
        <a:bodyPr/>
        <a:lstStyle/>
        <a:p>
          <a:r>
            <a:rPr lang="en-US" b="1" i="0" dirty="0">
              <a:solidFill>
                <a:schemeClr val="accent4">
                  <a:lumMod val="50000"/>
                </a:schemeClr>
              </a:solidFill>
            </a:rPr>
            <a:t>Example:</a:t>
          </a:r>
          <a:r>
            <a:rPr lang="en-US" b="0" i="0" dirty="0">
              <a:solidFill>
                <a:schemeClr val="accent4">
                  <a:lumMod val="50000"/>
                </a:schemeClr>
              </a:solidFill>
            </a:rPr>
            <a:t> Inferring connections between historical figures and their achievements.</a:t>
          </a:r>
          <a:endParaRPr lang="en-US" dirty="0">
            <a:solidFill>
              <a:schemeClr val="accent4">
                <a:lumMod val="50000"/>
              </a:schemeClr>
            </a:solidFill>
          </a:endParaRPr>
        </a:p>
      </dgm:t>
    </dgm:pt>
    <dgm:pt modelId="{C15B9A18-675C-4670-8E65-B2A82F59E3AA}" type="parTrans" cxnId="{598E8C80-C3E7-4B62-85D4-D14DD6C3ADA6}">
      <dgm:prSet/>
      <dgm:spPr/>
      <dgm:t>
        <a:bodyPr/>
        <a:lstStyle/>
        <a:p>
          <a:endParaRPr lang="en-US"/>
        </a:p>
      </dgm:t>
    </dgm:pt>
    <dgm:pt modelId="{075078A6-FB50-4491-B1AE-6830A2DF94C7}" type="sibTrans" cxnId="{598E8C80-C3E7-4B62-85D4-D14DD6C3ADA6}">
      <dgm:prSet/>
      <dgm:spPr/>
      <dgm:t>
        <a:bodyPr/>
        <a:lstStyle/>
        <a:p>
          <a:endParaRPr lang="en-US"/>
        </a:p>
      </dgm:t>
    </dgm:pt>
    <dgm:pt modelId="{6E779FD1-CB7E-4CB7-B72E-BF31C5712E18}">
      <dgm:prSet/>
      <dgm:spPr/>
      <dgm:t>
        <a:bodyPr/>
        <a:lstStyle/>
        <a:p>
          <a:r>
            <a:rPr lang="en-US" b="1" i="0">
              <a:solidFill>
                <a:schemeClr val="accent4">
                  <a:lumMod val="50000"/>
                </a:schemeClr>
              </a:solidFill>
            </a:rPr>
            <a:t>Complex Query Answering:</a:t>
          </a:r>
          <a:endParaRPr lang="en-US">
            <a:solidFill>
              <a:schemeClr val="accent4">
                <a:lumMod val="50000"/>
              </a:schemeClr>
            </a:solidFill>
          </a:endParaRPr>
        </a:p>
      </dgm:t>
    </dgm:pt>
    <dgm:pt modelId="{FC413FBD-99EC-48B1-A994-81E2E6B677C1}" type="parTrans" cxnId="{996C3B0F-A0D1-40E1-98C7-EAD4A8F8BE78}">
      <dgm:prSet/>
      <dgm:spPr/>
      <dgm:t>
        <a:bodyPr/>
        <a:lstStyle/>
        <a:p>
          <a:endParaRPr lang="en-US"/>
        </a:p>
      </dgm:t>
    </dgm:pt>
    <dgm:pt modelId="{19D877CB-D295-46CB-8ED5-E50E7CF97205}" type="sibTrans" cxnId="{996C3B0F-A0D1-40E1-98C7-EAD4A8F8BE78}">
      <dgm:prSet/>
      <dgm:spPr/>
      <dgm:t>
        <a:bodyPr/>
        <a:lstStyle/>
        <a:p>
          <a:endParaRPr lang="en-US"/>
        </a:p>
      </dgm:t>
    </dgm:pt>
    <dgm:pt modelId="{3E8CF264-B9D7-43EA-A961-FF71F5868B6D}">
      <dgm:prSet/>
      <dgm:spPr/>
      <dgm:t>
        <a:bodyPr/>
        <a:lstStyle/>
        <a:p>
          <a:r>
            <a:rPr lang="en-US" b="1" i="0" dirty="0">
              <a:solidFill>
                <a:schemeClr val="accent4">
                  <a:lumMod val="50000"/>
                </a:schemeClr>
              </a:solidFill>
            </a:rPr>
            <a:t>Task:</a:t>
          </a:r>
          <a:r>
            <a:rPr lang="en-US" b="0" i="0" dirty="0">
              <a:solidFill>
                <a:schemeClr val="accent4">
                  <a:lumMod val="50000"/>
                </a:schemeClr>
              </a:solidFill>
            </a:rPr>
            <a:t> Answer queries by understanding relationships between multiple entities.</a:t>
          </a:r>
          <a:endParaRPr lang="en-US" dirty="0">
            <a:solidFill>
              <a:schemeClr val="accent4">
                <a:lumMod val="50000"/>
              </a:schemeClr>
            </a:solidFill>
          </a:endParaRPr>
        </a:p>
      </dgm:t>
    </dgm:pt>
    <dgm:pt modelId="{A48FE788-D030-4484-8C4E-B017EFE1F202}" type="parTrans" cxnId="{D43AE82D-2054-4804-9008-2855ACFFD9E1}">
      <dgm:prSet/>
      <dgm:spPr/>
      <dgm:t>
        <a:bodyPr/>
        <a:lstStyle/>
        <a:p>
          <a:endParaRPr lang="en-US"/>
        </a:p>
      </dgm:t>
    </dgm:pt>
    <dgm:pt modelId="{1FC0DE26-DFE6-4488-BF47-3E209878EF29}" type="sibTrans" cxnId="{D43AE82D-2054-4804-9008-2855ACFFD9E1}">
      <dgm:prSet/>
      <dgm:spPr/>
      <dgm:t>
        <a:bodyPr/>
        <a:lstStyle/>
        <a:p>
          <a:endParaRPr lang="en-US"/>
        </a:p>
      </dgm:t>
    </dgm:pt>
    <dgm:pt modelId="{D64568CD-32C3-4792-A145-4DA07FFDDC4F}">
      <dgm:prSet/>
      <dgm:spPr/>
      <dgm:t>
        <a:bodyPr/>
        <a:lstStyle/>
        <a:p>
          <a:r>
            <a:rPr lang="en-US" b="1" i="0">
              <a:solidFill>
                <a:schemeClr val="accent4">
                  <a:lumMod val="50000"/>
                </a:schemeClr>
              </a:solidFill>
            </a:rPr>
            <a:t>Example:</a:t>
          </a:r>
          <a:r>
            <a:rPr lang="en-US" b="0" i="0">
              <a:solidFill>
                <a:schemeClr val="accent4">
                  <a:lumMod val="50000"/>
                </a:schemeClr>
              </a:solidFill>
            </a:rPr>
            <a:t> Explaining how quantum computing is related to cryptography.</a:t>
          </a:r>
          <a:endParaRPr lang="en-US">
            <a:solidFill>
              <a:schemeClr val="accent4">
                <a:lumMod val="50000"/>
              </a:schemeClr>
            </a:solidFill>
          </a:endParaRPr>
        </a:p>
      </dgm:t>
    </dgm:pt>
    <dgm:pt modelId="{4A69FC65-3A9B-4369-89E2-616B2A484723}" type="parTrans" cxnId="{1CF26C88-853A-4845-9CD6-19AACA558EDD}">
      <dgm:prSet/>
      <dgm:spPr/>
      <dgm:t>
        <a:bodyPr/>
        <a:lstStyle/>
        <a:p>
          <a:endParaRPr lang="en-US"/>
        </a:p>
      </dgm:t>
    </dgm:pt>
    <dgm:pt modelId="{FFC0AA38-CB36-49C7-AFCE-125B124AF4F2}" type="sibTrans" cxnId="{1CF26C88-853A-4845-9CD6-19AACA558EDD}">
      <dgm:prSet/>
      <dgm:spPr/>
      <dgm:t>
        <a:bodyPr/>
        <a:lstStyle/>
        <a:p>
          <a:endParaRPr lang="en-US"/>
        </a:p>
      </dgm:t>
    </dgm:pt>
    <dgm:pt modelId="{D0596CE1-3549-4BB2-A069-BC8F0E119A28}">
      <dgm:prSet/>
      <dgm:spPr/>
      <dgm:t>
        <a:bodyPr/>
        <a:lstStyle/>
        <a:p>
          <a:r>
            <a:rPr lang="en-US" b="1" i="0">
              <a:solidFill>
                <a:schemeClr val="accent4">
                  <a:lumMod val="50000"/>
                </a:schemeClr>
              </a:solidFill>
            </a:rPr>
            <a:t>Document Summarization:</a:t>
          </a:r>
          <a:endParaRPr lang="en-US">
            <a:solidFill>
              <a:schemeClr val="accent4">
                <a:lumMod val="50000"/>
              </a:schemeClr>
            </a:solidFill>
          </a:endParaRPr>
        </a:p>
      </dgm:t>
    </dgm:pt>
    <dgm:pt modelId="{50D50776-1411-4666-AD19-0EFD9E8B7303}" type="parTrans" cxnId="{6B0ADE3D-02B5-486B-A09D-65DF3EE0415D}">
      <dgm:prSet/>
      <dgm:spPr/>
      <dgm:t>
        <a:bodyPr/>
        <a:lstStyle/>
        <a:p>
          <a:endParaRPr lang="en-US"/>
        </a:p>
      </dgm:t>
    </dgm:pt>
    <dgm:pt modelId="{A1B847A9-D6CD-4031-ACFA-1C0C7947F481}" type="sibTrans" cxnId="{6B0ADE3D-02B5-486B-A09D-65DF3EE0415D}">
      <dgm:prSet/>
      <dgm:spPr/>
      <dgm:t>
        <a:bodyPr/>
        <a:lstStyle/>
        <a:p>
          <a:endParaRPr lang="en-US"/>
        </a:p>
      </dgm:t>
    </dgm:pt>
    <dgm:pt modelId="{DB2945D3-50F5-4C92-8AF6-486B34E747F6}">
      <dgm:prSet/>
      <dgm:spPr/>
      <dgm:t>
        <a:bodyPr/>
        <a:lstStyle/>
        <a:p>
          <a:r>
            <a:rPr lang="en-US" b="1" i="0">
              <a:solidFill>
                <a:schemeClr val="accent4">
                  <a:lumMod val="50000"/>
                </a:schemeClr>
              </a:solidFill>
            </a:rPr>
            <a:t>Task:</a:t>
          </a:r>
          <a:r>
            <a:rPr lang="en-US" b="0" i="0">
              <a:solidFill>
                <a:schemeClr val="accent4">
                  <a:lumMod val="50000"/>
                </a:schemeClr>
              </a:solidFill>
            </a:rPr>
            <a:t> Summarize documents by focusing on key relationships.</a:t>
          </a:r>
          <a:endParaRPr lang="en-US">
            <a:solidFill>
              <a:schemeClr val="accent4">
                <a:lumMod val="50000"/>
              </a:schemeClr>
            </a:solidFill>
          </a:endParaRPr>
        </a:p>
      </dgm:t>
    </dgm:pt>
    <dgm:pt modelId="{E0F44E0E-7FC6-4DCB-ACEA-74DFB6102EB8}" type="parTrans" cxnId="{F2BF3F50-FA2F-4DFC-80CB-2759D4217C7F}">
      <dgm:prSet/>
      <dgm:spPr/>
      <dgm:t>
        <a:bodyPr/>
        <a:lstStyle/>
        <a:p>
          <a:endParaRPr lang="en-US"/>
        </a:p>
      </dgm:t>
    </dgm:pt>
    <dgm:pt modelId="{CBA82539-066E-417B-A374-820881E4205B}" type="sibTrans" cxnId="{F2BF3F50-FA2F-4DFC-80CB-2759D4217C7F}">
      <dgm:prSet/>
      <dgm:spPr/>
      <dgm:t>
        <a:bodyPr/>
        <a:lstStyle/>
        <a:p>
          <a:endParaRPr lang="en-US"/>
        </a:p>
      </dgm:t>
    </dgm:pt>
    <dgm:pt modelId="{A42EF131-68AD-468D-8102-8F44EB7C3546}">
      <dgm:prSet/>
      <dgm:spPr/>
      <dgm:t>
        <a:bodyPr/>
        <a:lstStyle/>
        <a:p>
          <a:r>
            <a:rPr lang="en-US" b="1" i="0">
              <a:solidFill>
                <a:schemeClr val="accent4">
                  <a:lumMod val="50000"/>
                </a:schemeClr>
              </a:solidFill>
            </a:rPr>
            <a:t>Example:</a:t>
          </a:r>
          <a:r>
            <a:rPr lang="en-US" b="0" i="0">
              <a:solidFill>
                <a:schemeClr val="accent4">
                  <a:lumMod val="50000"/>
                </a:schemeClr>
              </a:solidFill>
            </a:rPr>
            <a:t> Summarizing a scientific paper based on the relationships between concepts and findings.</a:t>
          </a:r>
          <a:endParaRPr lang="en-US">
            <a:solidFill>
              <a:schemeClr val="accent4">
                <a:lumMod val="50000"/>
              </a:schemeClr>
            </a:solidFill>
          </a:endParaRPr>
        </a:p>
      </dgm:t>
    </dgm:pt>
    <dgm:pt modelId="{3E28D6B9-AEAC-4C09-80E2-061E287284BD}" type="parTrans" cxnId="{7EA83D4E-2F72-4B98-9B43-90F131E5F810}">
      <dgm:prSet/>
      <dgm:spPr/>
      <dgm:t>
        <a:bodyPr/>
        <a:lstStyle/>
        <a:p>
          <a:endParaRPr lang="en-US"/>
        </a:p>
      </dgm:t>
    </dgm:pt>
    <dgm:pt modelId="{23E12C1D-BD60-4F66-B642-02F2A994A2BA}" type="sibTrans" cxnId="{7EA83D4E-2F72-4B98-9B43-90F131E5F810}">
      <dgm:prSet/>
      <dgm:spPr/>
      <dgm:t>
        <a:bodyPr/>
        <a:lstStyle/>
        <a:p>
          <a:endParaRPr lang="en-US"/>
        </a:p>
      </dgm:t>
    </dgm:pt>
    <dgm:pt modelId="{B3C8C5E5-278D-47CD-9969-2C14E8E9B703}">
      <dgm:prSet/>
      <dgm:spPr/>
      <dgm:t>
        <a:bodyPr/>
        <a:lstStyle/>
        <a:p>
          <a:r>
            <a:rPr lang="en-US" b="1" i="0">
              <a:solidFill>
                <a:schemeClr val="accent4">
                  <a:lumMod val="50000"/>
                </a:schemeClr>
              </a:solidFill>
            </a:rPr>
            <a:t>Content Recommendation:</a:t>
          </a:r>
          <a:endParaRPr lang="en-US">
            <a:solidFill>
              <a:schemeClr val="accent4">
                <a:lumMod val="50000"/>
              </a:schemeClr>
            </a:solidFill>
          </a:endParaRPr>
        </a:p>
      </dgm:t>
    </dgm:pt>
    <dgm:pt modelId="{AC79DBBE-3F3C-4B9B-A383-3EB43221DB53}" type="parTrans" cxnId="{24C1B37F-A47B-4A9D-87CF-BAEB45E3937D}">
      <dgm:prSet/>
      <dgm:spPr/>
      <dgm:t>
        <a:bodyPr/>
        <a:lstStyle/>
        <a:p>
          <a:endParaRPr lang="en-US"/>
        </a:p>
      </dgm:t>
    </dgm:pt>
    <dgm:pt modelId="{5F905263-A574-4CDC-816C-613208A030AF}" type="sibTrans" cxnId="{24C1B37F-A47B-4A9D-87CF-BAEB45E3937D}">
      <dgm:prSet/>
      <dgm:spPr/>
      <dgm:t>
        <a:bodyPr/>
        <a:lstStyle/>
        <a:p>
          <a:endParaRPr lang="en-US"/>
        </a:p>
      </dgm:t>
    </dgm:pt>
    <dgm:pt modelId="{8D5528CF-76A3-44B4-921F-BA8FC96EB0D4}">
      <dgm:prSet/>
      <dgm:spPr/>
      <dgm:t>
        <a:bodyPr/>
        <a:lstStyle/>
        <a:p>
          <a:r>
            <a:rPr lang="en-US" b="1" i="0">
              <a:solidFill>
                <a:schemeClr val="accent4">
                  <a:lumMod val="50000"/>
                </a:schemeClr>
              </a:solidFill>
            </a:rPr>
            <a:t>Task:</a:t>
          </a:r>
          <a:r>
            <a:rPr lang="en-US" b="0" i="0">
              <a:solidFill>
                <a:schemeClr val="accent4">
                  <a:lumMod val="50000"/>
                </a:schemeClr>
              </a:solidFill>
            </a:rPr>
            <a:t> Provide personalized recommendations using a graph of user preferences and content features.</a:t>
          </a:r>
          <a:endParaRPr lang="en-US">
            <a:solidFill>
              <a:schemeClr val="accent4">
                <a:lumMod val="50000"/>
              </a:schemeClr>
            </a:solidFill>
          </a:endParaRPr>
        </a:p>
      </dgm:t>
    </dgm:pt>
    <dgm:pt modelId="{85433940-16CB-4CB7-A1E2-0C713943F1FF}" type="parTrans" cxnId="{26D29540-4150-4CF1-A97C-89132CA855CC}">
      <dgm:prSet/>
      <dgm:spPr/>
      <dgm:t>
        <a:bodyPr/>
        <a:lstStyle/>
        <a:p>
          <a:endParaRPr lang="en-US"/>
        </a:p>
      </dgm:t>
    </dgm:pt>
    <dgm:pt modelId="{02E1FAE6-42BE-4FFE-936D-751EF0CA51A8}" type="sibTrans" cxnId="{26D29540-4150-4CF1-A97C-89132CA855CC}">
      <dgm:prSet/>
      <dgm:spPr/>
      <dgm:t>
        <a:bodyPr/>
        <a:lstStyle/>
        <a:p>
          <a:endParaRPr lang="en-US"/>
        </a:p>
      </dgm:t>
    </dgm:pt>
    <dgm:pt modelId="{D4EEC8EB-7AC0-4AEB-BB72-E64E23C9C90C}">
      <dgm:prSet/>
      <dgm:spPr/>
      <dgm:t>
        <a:bodyPr/>
        <a:lstStyle/>
        <a:p>
          <a:r>
            <a:rPr lang="en-US" b="1" i="0" dirty="0">
              <a:solidFill>
                <a:schemeClr val="accent4">
                  <a:lumMod val="50000"/>
                </a:schemeClr>
              </a:solidFill>
            </a:rPr>
            <a:t>Example:</a:t>
          </a:r>
          <a:r>
            <a:rPr lang="en-US" b="0" i="0" dirty="0">
              <a:solidFill>
                <a:schemeClr val="accent4">
                  <a:lumMod val="50000"/>
                </a:schemeClr>
              </a:solidFill>
            </a:rPr>
            <a:t> Recommending videos based on a user’s viewing history and related content.</a:t>
          </a:r>
          <a:endParaRPr lang="en-US" dirty="0">
            <a:solidFill>
              <a:schemeClr val="accent4">
                <a:lumMod val="50000"/>
              </a:schemeClr>
            </a:solidFill>
          </a:endParaRPr>
        </a:p>
      </dgm:t>
    </dgm:pt>
    <dgm:pt modelId="{377A6998-2449-4962-B6CB-5A01CBECB42B}" type="parTrans" cxnId="{C27A162D-341C-485D-8B3A-A90EB54DA32C}">
      <dgm:prSet/>
      <dgm:spPr/>
      <dgm:t>
        <a:bodyPr/>
        <a:lstStyle/>
        <a:p>
          <a:endParaRPr lang="en-US"/>
        </a:p>
      </dgm:t>
    </dgm:pt>
    <dgm:pt modelId="{5F28F936-A781-4AAD-BDA3-D035562AC9A8}" type="sibTrans" cxnId="{C27A162D-341C-485D-8B3A-A90EB54DA32C}">
      <dgm:prSet/>
      <dgm:spPr/>
      <dgm:t>
        <a:bodyPr/>
        <a:lstStyle/>
        <a:p>
          <a:endParaRPr lang="en-US"/>
        </a:p>
      </dgm:t>
    </dgm:pt>
    <dgm:pt modelId="{4709BB5B-1504-4D4F-9609-C797156E8530}" type="pres">
      <dgm:prSet presAssocID="{674F4C0B-B53D-42DC-B50C-F7F5D3E6363F}" presName="linear" presStyleCnt="0">
        <dgm:presLayoutVars>
          <dgm:animLvl val="lvl"/>
          <dgm:resizeHandles val="exact"/>
        </dgm:presLayoutVars>
      </dgm:prSet>
      <dgm:spPr/>
    </dgm:pt>
    <dgm:pt modelId="{3C486AF1-7BA8-0D43-90E6-0D849CAE4179}" type="pres">
      <dgm:prSet presAssocID="{E195BD2E-E806-4EF4-A338-C642C4218EA3}" presName="parentText" presStyleLbl="node1" presStyleIdx="0" presStyleCnt="1">
        <dgm:presLayoutVars>
          <dgm:chMax val="0"/>
          <dgm:bulletEnabled val="1"/>
        </dgm:presLayoutVars>
      </dgm:prSet>
      <dgm:spPr/>
    </dgm:pt>
    <dgm:pt modelId="{BD2E81CF-C714-5C41-B54F-C5EA908649AB}" type="pres">
      <dgm:prSet presAssocID="{E195BD2E-E806-4EF4-A338-C642C4218EA3}" presName="childText" presStyleLbl="revTx" presStyleIdx="0" presStyleCnt="1">
        <dgm:presLayoutVars>
          <dgm:bulletEnabled val="1"/>
        </dgm:presLayoutVars>
      </dgm:prSet>
      <dgm:spPr/>
    </dgm:pt>
  </dgm:ptLst>
  <dgm:cxnLst>
    <dgm:cxn modelId="{22C79D04-5043-5943-AF1A-7C8494ED392D}" type="presOf" srcId="{D4EEC8EB-7AC0-4AEB-BB72-E64E23C9C90C}" destId="{BD2E81CF-C714-5C41-B54F-C5EA908649AB}" srcOrd="0" destOrd="11" presId="urn:microsoft.com/office/officeart/2005/8/layout/vList2"/>
    <dgm:cxn modelId="{AA134709-D7D7-DB47-B9BF-C02D13677254}" type="presOf" srcId="{E195BD2E-E806-4EF4-A338-C642C4218EA3}" destId="{3C486AF1-7BA8-0D43-90E6-0D849CAE4179}" srcOrd="0" destOrd="0" presId="urn:microsoft.com/office/officeart/2005/8/layout/vList2"/>
    <dgm:cxn modelId="{996C3B0F-A0D1-40E1-98C7-EAD4A8F8BE78}" srcId="{E195BD2E-E806-4EF4-A338-C642C4218EA3}" destId="{6E779FD1-CB7E-4CB7-B72E-BF31C5712E18}" srcOrd="1" destOrd="0" parTransId="{FC413FBD-99EC-48B1-A994-81E2E6B677C1}" sibTransId="{19D877CB-D295-46CB-8ED5-E50E7CF97205}"/>
    <dgm:cxn modelId="{A6AA5711-1441-254F-88E9-93A151C5DB32}" type="presOf" srcId="{674F4C0B-B53D-42DC-B50C-F7F5D3E6363F}" destId="{4709BB5B-1504-4D4F-9609-C797156E8530}" srcOrd="0" destOrd="0" presId="urn:microsoft.com/office/officeart/2005/8/layout/vList2"/>
    <dgm:cxn modelId="{4729A417-F853-43F0-AB02-CC5AB992381D}" srcId="{E195BD2E-E806-4EF4-A338-C642C4218EA3}" destId="{1D36FD98-0B42-48EE-A3C1-CC94FB144405}" srcOrd="0" destOrd="0" parTransId="{58E710F0-CBAD-4EF5-A24C-471D6A51E949}" sibTransId="{1C103996-7D0E-45F4-A423-97B475951254}"/>
    <dgm:cxn modelId="{0A2D341E-DD1F-F74B-98F2-A1C83FF802C5}" type="presOf" srcId="{A42EF131-68AD-468D-8102-8F44EB7C3546}" destId="{BD2E81CF-C714-5C41-B54F-C5EA908649AB}" srcOrd="0" destOrd="8" presId="urn:microsoft.com/office/officeart/2005/8/layout/vList2"/>
    <dgm:cxn modelId="{061FBC21-2451-6844-812A-3BB5B81BF381}" type="presOf" srcId="{DB2945D3-50F5-4C92-8AF6-486B34E747F6}" destId="{BD2E81CF-C714-5C41-B54F-C5EA908649AB}" srcOrd="0" destOrd="7" presId="urn:microsoft.com/office/officeart/2005/8/layout/vList2"/>
    <dgm:cxn modelId="{C27A162D-341C-485D-8B3A-A90EB54DA32C}" srcId="{B3C8C5E5-278D-47CD-9969-2C14E8E9B703}" destId="{D4EEC8EB-7AC0-4AEB-BB72-E64E23C9C90C}" srcOrd="1" destOrd="0" parTransId="{377A6998-2449-4962-B6CB-5A01CBECB42B}" sibTransId="{5F28F936-A781-4AAD-BDA3-D035562AC9A8}"/>
    <dgm:cxn modelId="{BE07232D-202B-754E-A3E5-DE3E2A42E6A6}" type="presOf" srcId="{B3C8C5E5-278D-47CD-9969-2C14E8E9B703}" destId="{BD2E81CF-C714-5C41-B54F-C5EA908649AB}" srcOrd="0" destOrd="9" presId="urn:microsoft.com/office/officeart/2005/8/layout/vList2"/>
    <dgm:cxn modelId="{D43AE82D-2054-4804-9008-2855ACFFD9E1}" srcId="{6E779FD1-CB7E-4CB7-B72E-BF31C5712E18}" destId="{3E8CF264-B9D7-43EA-A961-FF71F5868B6D}" srcOrd="0" destOrd="0" parTransId="{A48FE788-D030-4484-8C4E-B017EFE1F202}" sibTransId="{1FC0DE26-DFE6-4488-BF47-3E209878EF29}"/>
    <dgm:cxn modelId="{6B0ADE3D-02B5-486B-A09D-65DF3EE0415D}" srcId="{E195BD2E-E806-4EF4-A338-C642C4218EA3}" destId="{D0596CE1-3549-4BB2-A069-BC8F0E119A28}" srcOrd="2" destOrd="0" parTransId="{50D50776-1411-4666-AD19-0EFD9E8B7303}" sibTransId="{A1B847A9-D6CD-4031-ACFA-1C0C7947F481}"/>
    <dgm:cxn modelId="{26D29540-4150-4CF1-A97C-89132CA855CC}" srcId="{B3C8C5E5-278D-47CD-9969-2C14E8E9B703}" destId="{8D5528CF-76A3-44B4-921F-BA8FC96EB0D4}" srcOrd="0" destOrd="0" parTransId="{85433940-16CB-4CB7-A1E2-0C713943F1FF}" sibTransId="{02E1FAE6-42BE-4FFE-936D-751EF0CA51A8}"/>
    <dgm:cxn modelId="{39767244-6CB9-41CC-9D4F-3B822F110ED9}" srcId="{1D36FD98-0B42-48EE-A3C1-CC94FB144405}" destId="{C46C0EB6-A322-4D84-BF98-C5DC85F781A6}" srcOrd="0" destOrd="0" parTransId="{2AA68E4F-FAA5-4231-BAC0-0337A8114AFC}" sibTransId="{C75E62F1-F97C-4626-BE19-06469721576A}"/>
    <dgm:cxn modelId="{7EA83D4E-2F72-4B98-9B43-90F131E5F810}" srcId="{D0596CE1-3549-4BB2-A069-BC8F0E119A28}" destId="{A42EF131-68AD-468D-8102-8F44EB7C3546}" srcOrd="1" destOrd="0" parTransId="{3E28D6B9-AEAC-4C09-80E2-061E287284BD}" sibTransId="{23E12C1D-BD60-4F66-B642-02F2A994A2BA}"/>
    <dgm:cxn modelId="{F2BF3F50-FA2F-4DFC-80CB-2759D4217C7F}" srcId="{D0596CE1-3549-4BB2-A069-BC8F0E119A28}" destId="{DB2945D3-50F5-4C92-8AF6-486B34E747F6}" srcOrd="0" destOrd="0" parTransId="{E0F44E0E-7FC6-4DCB-ACEA-74DFB6102EB8}" sibTransId="{CBA82539-066E-417B-A374-820881E4205B}"/>
    <dgm:cxn modelId="{66481B65-DE6A-C84B-9C9D-83A8DD7BF4EA}" type="presOf" srcId="{D0596CE1-3549-4BB2-A069-BC8F0E119A28}" destId="{BD2E81CF-C714-5C41-B54F-C5EA908649AB}" srcOrd="0" destOrd="6" presId="urn:microsoft.com/office/officeart/2005/8/layout/vList2"/>
    <dgm:cxn modelId="{24C1B37F-A47B-4A9D-87CF-BAEB45E3937D}" srcId="{E195BD2E-E806-4EF4-A338-C642C4218EA3}" destId="{B3C8C5E5-278D-47CD-9969-2C14E8E9B703}" srcOrd="3" destOrd="0" parTransId="{AC79DBBE-3F3C-4B9B-A383-3EB43221DB53}" sibTransId="{5F905263-A574-4CDC-816C-613208A030AF}"/>
    <dgm:cxn modelId="{598E8C80-C3E7-4B62-85D4-D14DD6C3ADA6}" srcId="{1D36FD98-0B42-48EE-A3C1-CC94FB144405}" destId="{C32A095F-9964-4935-826D-D9D3D90B0435}" srcOrd="1" destOrd="0" parTransId="{C15B9A18-675C-4670-8E65-B2A82F59E3AA}" sibTransId="{075078A6-FB50-4491-B1AE-6830A2DF94C7}"/>
    <dgm:cxn modelId="{1CF26C88-853A-4845-9CD6-19AACA558EDD}" srcId="{6E779FD1-CB7E-4CB7-B72E-BF31C5712E18}" destId="{D64568CD-32C3-4792-A145-4DA07FFDDC4F}" srcOrd="1" destOrd="0" parTransId="{4A69FC65-3A9B-4369-89E2-616B2A484723}" sibTransId="{FFC0AA38-CB36-49C7-AFCE-125B124AF4F2}"/>
    <dgm:cxn modelId="{7FD13F8F-7E74-1442-9EC8-2DFD2454ABDF}" type="presOf" srcId="{8D5528CF-76A3-44B4-921F-BA8FC96EB0D4}" destId="{BD2E81CF-C714-5C41-B54F-C5EA908649AB}" srcOrd="0" destOrd="10" presId="urn:microsoft.com/office/officeart/2005/8/layout/vList2"/>
    <dgm:cxn modelId="{16E80991-D278-4850-85E0-938C816A8D3E}" srcId="{674F4C0B-B53D-42DC-B50C-F7F5D3E6363F}" destId="{E195BD2E-E806-4EF4-A338-C642C4218EA3}" srcOrd="0" destOrd="0" parTransId="{48F1B795-497A-4E1D-AE73-0186B04DF0AA}" sibTransId="{9C2DEDBA-7D33-441E-86AB-B9A0276603F6}"/>
    <dgm:cxn modelId="{CA4A01B1-4D50-2F44-8B93-45A655B29281}" type="presOf" srcId="{6E779FD1-CB7E-4CB7-B72E-BF31C5712E18}" destId="{BD2E81CF-C714-5C41-B54F-C5EA908649AB}" srcOrd="0" destOrd="3" presId="urn:microsoft.com/office/officeart/2005/8/layout/vList2"/>
    <dgm:cxn modelId="{CF1D7FD7-B13C-5842-A122-2F5A6AC2E5E6}" type="presOf" srcId="{C46C0EB6-A322-4D84-BF98-C5DC85F781A6}" destId="{BD2E81CF-C714-5C41-B54F-C5EA908649AB}" srcOrd="0" destOrd="1" presId="urn:microsoft.com/office/officeart/2005/8/layout/vList2"/>
    <dgm:cxn modelId="{5B621EE1-DC9B-194B-A380-65764AB0D3A5}" type="presOf" srcId="{3E8CF264-B9D7-43EA-A961-FF71F5868B6D}" destId="{BD2E81CF-C714-5C41-B54F-C5EA908649AB}" srcOrd="0" destOrd="4" presId="urn:microsoft.com/office/officeart/2005/8/layout/vList2"/>
    <dgm:cxn modelId="{34E17FE3-7B42-6A40-AF7D-7746D5E1A88C}" type="presOf" srcId="{D64568CD-32C3-4792-A145-4DA07FFDDC4F}" destId="{BD2E81CF-C714-5C41-B54F-C5EA908649AB}" srcOrd="0" destOrd="5" presId="urn:microsoft.com/office/officeart/2005/8/layout/vList2"/>
    <dgm:cxn modelId="{D7CC42F2-F255-BD44-B442-3F08E68125D0}" type="presOf" srcId="{C32A095F-9964-4935-826D-D9D3D90B0435}" destId="{BD2E81CF-C714-5C41-B54F-C5EA908649AB}" srcOrd="0" destOrd="2" presId="urn:microsoft.com/office/officeart/2005/8/layout/vList2"/>
    <dgm:cxn modelId="{300CD0FD-A8D2-B541-B8D2-F94691EEC09A}" type="presOf" srcId="{1D36FD98-0B42-48EE-A3C1-CC94FB144405}" destId="{BD2E81CF-C714-5C41-B54F-C5EA908649AB}" srcOrd="0" destOrd="0" presId="urn:microsoft.com/office/officeart/2005/8/layout/vList2"/>
    <dgm:cxn modelId="{FB23AF38-156A-D549-A020-FEA250021C87}" type="presParOf" srcId="{4709BB5B-1504-4D4F-9609-C797156E8530}" destId="{3C486AF1-7BA8-0D43-90E6-0D849CAE4179}" srcOrd="0" destOrd="0" presId="urn:microsoft.com/office/officeart/2005/8/layout/vList2"/>
    <dgm:cxn modelId="{329363A7-9426-1F4F-B02F-2972C831DE98}" type="presParOf" srcId="{4709BB5B-1504-4D4F-9609-C797156E8530}" destId="{BD2E81CF-C714-5C41-B54F-C5EA908649AB}"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8BD2AB-9358-4082-B137-2145E0089CA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4D54235-DE56-4353-88BB-370FD11A1320}">
      <dgm:prSet/>
      <dgm:spPr/>
      <dgm:t>
        <a:bodyPr/>
        <a:lstStyle/>
        <a:p>
          <a:pPr>
            <a:lnSpc>
              <a:spcPct val="100000"/>
            </a:lnSpc>
          </a:pPr>
          <a:r>
            <a:rPr lang="en-US" b="1" i="0"/>
            <a:t>Pie Chart Prompt 1</a:t>
          </a:r>
          <a:r>
            <a:rPr lang="en-US" b="0" i="0"/>
            <a:t>: Create a pie chart of the final values of all the companies. </a:t>
          </a:r>
          <a:endParaRPr lang="en-US"/>
        </a:p>
      </dgm:t>
    </dgm:pt>
    <dgm:pt modelId="{981796D4-7B48-4746-916D-D5B0DCD94687}" type="parTrans" cxnId="{2B1CE042-BAA0-43AC-AF5B-CCECDBA16E4C}">
      <dgm:prSet/>
      <dgm:spPr/>
      <dgm:t>
        <a:bodyPr/>
        <a:lstStyle/>
        <a:p>
          <a:endParaRPr lang="en-US"/>
        </a:p>
      </dgm:t>
    </dgm:pt>
    <dgm:pt modelId="{D2DB6AD7-8A10-49BE-808D-E7EF47950290}" type="sibTrans" cxnId="{2B1CE042-BAA0-43AC-AF5B-CCECDBA16E4C}">
      <dgm:prSet/>
      <dgm:spPr/>
      <dgm:t>
        <a:bodyPr/>
        <a:lstStyle/>
        <a:p>
          <a:endParaRPr lang="en-US"/>
        </a:p>
      </dgm:t>
    </dgm:pt>
    <dgm:pt modelId="{3E345BE4-9F4B-4561-A6D3-0F8194E26906}">
      <dgm:prSet/>
      <dgm:spPr/>
      <dgm:t>
        <a:bodyPr/>
        <a:lstStyle/>
        <a:p>
          <a:pPr>
            <a:lnSpc>
              <a:spcPct val="100000"/>
            </a:lnSpc>
          </a:pPr>
          <a:r>
            <a:rPr lang="en-US" b="1"/>
            <a:t>Bar Chart- Prompt 2: </a:t>
          </a:r>
          <a:r>
            <a:rPr lang="en-US"/>
            <a:t>Make a bar chart of the top 10 stocks to have increased in value from the beginning to end of the year. Include the initial value and final value. </a:t>
          </a:r>
          <a:r>
            <a:rPr lang="en-US" b="1"/>
            <a:t> </a:t>
          </a:r>
          <a:r>
            <a:rPr lang="en-US"/>
            <a:t>Show the percentage change for each company. </a:t>
          </a:r>
        </a:p>
      </dgm:t>
    </dgm:pt>
    <dgm:pt modelId="{D36E9A17-12A3-4D9D-B042-812471E373E7}" type="parTrans" cxnId="{E60EC475-CA11-4719-9A13-ABA043ED5A23}">
      <dgm:prSet/>
      <dgm:spPr/>
      <dgm:t>
        <a:bodyPr/>
        <a:lstStyle/>
        <a:p>
          <a:endParaRPr lang="en-US"/>
        </a:p>
      </dgm:t>
    </dgm:pt>
    <dgm:pt modelId="{BB3E72CF-D5B0-4535-A15F-01C9549F600D}" type="sibTrans" cxnId="{E60EC475-CA11-4719-9A13-ABA043ED5A23}">
      <dgm:prSet/>
      <dgm:spPr/>
      <dgm:t>
        <a:bodyPr/>
        <a:lstStyle/>
        <a:p>
          <a:endParaRPr lang="en-US"/>
        </a:p>
      </dgm:t>
    </dgm:pt>
    <dgm:pt modelId="{2EB11FEC-2C4A-46A8-BF88-28C9B78DA917}">
      <dgm:prSet/>
      <dgm:spPr/>
      <dgm:t>
        <a:bodyPr/>
        <a:lstStyle/>
        <a:p>
          <a:pPr>
            <a:lnSpc>
              <a:spcPct val="100000"/>
            </a:lnSpc>
          </a:pPr>
          <a:r>
            <a:rPr lang="en-US" b="1"/>
            <a:t>Line Chart- Prompt 3: </a:t>
          </a:r>
          <a:r>
            <a:rPr lang="en-US"/>
            <a:t>Let’s visualize these same 10 companies as a timeseries chart. </a:t>
          </a:r>
        </a:p>
      </dgm:t>
    </dgm:pt>
    <dgm:pt modelId="{6081EBFD-44A4-4DA5-A3D3-0315785CA70F}" type="parTrans" cxnId="{AC4386A5-324A-46C6-B4B2-BF8F6EB08313}">
      <dgm:prSet/>
      <dgm:spPr/>
      <dgm:t>
        <a:bodyPr/>
        <a:lstStyle/>
        <a:p>
          <a:endParaRPr lang="en-US"/>
        </a:p>
      </dgm:t>
    </dgm:pt>
    <dgm:pt modelId="{B0695004-AAC9-45C8-A80A-7C08F5A096FC}" type="sibTrans" cxnId="{AC4386A5-324A-46C6-B4B2-BF8F6EB08313}">
      <dgm:prSet/>
      <dgm:spPr/>
      <dgm:t>
        <a:bodyPr/>
        <a:lstStyle/>
        <a:p>
          <a:endParaRPr lang="en-US"/>
        </a:p>
      </dgm:t>
    </dgm:pt>
    <dgm:pt modelId="{71E742EE-781B-498D-AA44-092124863A40}">
      <dgm:prSet/>
      <dgm:spPr/>
      <dgm:t>
        <a:bodyPr/>
        <a:lstStyle/>
        <a:p>
          <a:pPr>
            <a:lnSpc>
              <a:spcPct val="100000"/>
            </a:lnSpc>
          </a:pPr>
          <a:r>
            <a:rPr lang="en-US" b="1"/>
            <a:t>Follow-up </a:t>
          </a:r>
          <a:r>
            <a:rPr lang="en-US" b="0" i="0"/>
            <a:t>Let's visualize UNH. The lines should be green when at positive value and turn red when they lower in price. </a:t>
          </a:r>
          <a:endParaRPr lang="en-US"/>
        </a:p>
      </dgm:t>
    </dgm:pt>
    <dgm:pt modelId="{86E398C7-3ABB-4D16-8AF7-5568DF4DBEC1}" type="parTrans" cxnId="{2C7CC524-6E6A-41E6-B10E-271FC0C68890}">
      <dgm:prSet/>
      <dgm:spPr/>
      <dgm:t>
        <a:bodyPr/>
        <a:lstStyle/>
        <a:p>
          <a:endParaRPr lang="en-US"/>
        </a:p>
      </dgm:t>
    </dgm:pt>
    <dgm:pt modelId="{78A9DFF7-2731-4477-9E91-2FDECA31D5A1}" type="sibTrans" cxnId="{2C7CC524-6E6A-41E6-B10E-271FC0C68890}">
      <dgm:prSet/>
      <dgm:spPr/>
      <dgm:t>
        <a:bodyPr/>
        <a:lstStyle/>
        <a:p>
          <a:endParaRPr lang="en-US"/>
        </a:p>
      </dgm:t>
    </dgm:pt>
    <dgm:pt modelId="{C6FC4468-3A08-4575-9383-06545656368D}" type="pres">
      <dgm:prSet presAssocID="{798BD2AB-9358-4082-B137-2145E0089CAE}" presName="root" presStyleCnt="0">
        <dgm:presLayoutVars>
          <dgm:dir/>
          <dgm:resizeHandles val="exact"/>
        </dgm:presLayoutVars>
      </dgm:prSet>
      <dgm:spPr/>
    </dgm:pt>
    <dgm:pt modelId="{CD20DCE7-0959-4C82-B7C8-D50E06D398E7}" type="pres">
      <dgm:prSet presAssocID="{E4D54235-DE56-4353-88BB-370FD11A1320}" presName="compNode" presStyleCnt="0"/>
      <dgm:spPr/>
    </dgm:pt>
    <dgm:pt modelId="{5BC659C3-E6DB-4FB4-A0EB-5EB6A191756D}" type="pres">
      <dgm:prSet presAssocID="{E4D54235-DE56-4353-88BB-370FD11A1320}" presName="bgRect" presStyleLbl="bgShp" presStyleIdx="0" presStyleCnt="4"/>
      <dgm:spPr/>
    </dgm:pt>
    <dgm:pt modelId="{3ED2324C-2949-43C0-BDE2-6CD3CA0C54C3}" type="pres">
      <dgm:prSet presAssocID="{E4D54235-DE56-4353-88BB-370FD11A13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ie chart"/>
        </a:ext>
      </dgm:extLst>
    </dgm:pt>
    <dgm:pt modelId="{AB3F4064-5BF6-44AF-9FE8-41DCF03063BF}" type="pres">
      <dgm:prSet presAssocID="{E4D54235-DE56-4353-88BB-370FD11A1320}" presName="spaceRect" presStyleCnt="0"/>
      <dgm:spPr/>
    </dgm:pt>
    <dgm:pt modelId="{03C89298-5DA0-4A1A-AB5D-5C161BDEECF8}" type="pres">
      <dgm:prSet presAssocID="{E4D54235-DE56-4353-88BB-370FD11A1320}" presName="parTx" presStyleLbl="revTx" presStyleIdx="0" presStyleCnt="4">
        <dgm:presLayoutVars>
          <dgm:chMax val="0"/>
          <dgm:chPref val="0"/>
        </dgm:presLayoutVars>
      </dgm:prSet>
      <dgm:spPr/>
    </dgm:pt>
    <dgm:pt modelId="{590CA2D8-6C60-4095-9257-C477A077212E}" type="pres">
      <dgm:prSet presAssocID="{D2DB6AD7-8A10-49BE-808D-E7EF47950290}" presName="sibTrans" presStyleCnt="0"/>
      <dgm:spPr/>
    </dgm:pt>
    <dgm:pt modelId="{E10A2341-CCBB-4FA3-8C91-46E5DE861018}" type="pres">
      <dgm:prSet presAssocID="{3E345BE4-9F4B-4561-A6D3-0F8194E26906}" presName="compNode" presStyleCnt="0"/>
      <dgm:spPr/>
    </dgm:pt>
    <dgm:pt modelId="{AAFC66AC-E176-4E76-BBDF-02B95D4CECB8}" type="pres">
      <dgm:prSet presAssocID="{3E345BE4-9F4B-4561-A6D3-0F8194E26906}" presName="bgRect" presStyleLbl="bgShp" presStyleIdx="1" presStyleCnt="4"/>
      <dgm:spPr/>
    </dgm:pt>
    <dgm:pt modelId="{193C2E11-0558-4787-B509-29DB9AE3D1F3}" type="pres">
      <dgm:prSet presAssocID="{3E345BE4-9F4B-4561-A6D3-0F8194E26906}"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ignal with solid fill"/>
        </a:ext>
      </dgm:extLst>
    </dgm:pt>
    <dgm:pt modelId="{72416F31-6724-487D-8C9F-9E291CC3F5E3}" type="pres">
      <dgm:prSet presAssocID="{3E345BE4-9F4B-4561-A6D3-0F8194E26906}" presName="spaceRect" presStyleCnt="0"/>
      <dgm:spPr/>
    </dgm:pt>
    <dgm:pt modelId="{94B1A8CB-AF1A-4F0E-A4ED-150F8D5CB8A4}" type="pres">
      <dgm:prSet presAssocID="{3E345BE4-9F4B-4561-A6D3-0F8194E26906}" presName="parTx" presStyleLbl="revTx" presStyleIdx="1" presStyleCnt="4">
        <dgm:presLayoutVars>
          <dgm:chMax val="0"/>
          <dgm:chPref val="0"/>
        </dgm:presLayoutVars>
      </dgm:prSet>
      <dgm:spPr/>
    </dgm:pt>
    <dgm:pt modelId="{60B5066E-4A03-4FE2-8C7C-C95738110270}" type="pres">
      <dgm:prSet presAssocID="{BB3E72CF-D5B0-4535-A15F-01C9549F600D}" presName="sibTrans" presStyleCnt="0"/>
      <dgm:spPr/>
    </dgm:pt>
    <dgm:pt modelId="{959B6D36-C8DF-4AD9-8262-1871D67948D1}" type="pres">
      <dgm:prSet presAssocID="{2EB11FEC-2C4A-46A8-BF88-28C9B78DA917}" presName="compNode" presStyleCnt="0"/>
      <dgm:spPr/>
    </dgm:pt>
    <dgm:pt modelId="{B1398732-543F-4E5F-8217-8B86AA47CC3A}" type="pres">
      <dgm:prSet presAssocID="{2EB11FEC-2C4A-46A8-BF88-28C9B78DA917}" presName="bgRect" presStyleLbl="bgShp" presStyleIdx="2" presStyleCnt="4"/>
      <dgm:spPr/>
    </dgm:pt>
    <dgm:pt modelId="{624D0E73-A774-44F8-B5BD-B7B946038B9D}" type="pres">
      <dgm:prSet presAssocID="{2EB11FEC-2C4A-46A8-BF88-28C9B78DA917}"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pward trend outline"/>
        </a:ext>
      </dgm:extLst>
    </dgm:pt>
    <dgm:pt modelId="{E176C774-B6E1-42D6-8C8E-C4D6CED3F02D}" type="pres">
      <dgm:prSet presAssocID="{2EB11FEC-2C4A-46A8-BF88-28C9B78DA917}" presName="spaceRect" presStyleCnt="0"/>
      <dgm:spPr/>
    </dgm:pt>
    <dgm:pt modelId="{F93536D6-D5E4-408E-A62C-761775DD914A}" type="pres">
      <dgm:prSet presAssocID="{2EB11FEC-2C4A-46A8-BF88-28C9B78DA917}" presName="parTx" presStyleLbl="revTx" presStyleIdx="2" presStyleCnt="4">
        <dgm:presLayoutVars>
          <dgm:chMax val="0"/>
          <dgm:chPref val="0"/>
        </dgm:presLayoutVars>
      </dgm:prSet>
      <dgm:spPr/>
    </dgm:pt>
    <dgm:pt modelId="{958661D0-2E04-4155-BF59-72246B6A4385}" type="pres">
      <dgm:prSet presAssocID="{B0695004-AAC9-45C8-A80A-7C08F5A096FC}" presName="sibTrans" presStyleCnt="0"/>
      <dgm:spPr/>
    </dgm:pt>
    <dgm:pt modelId="{60F66888-1982-4D5A-9FDC-F837C87BCD79}" type="pres">
      <dgm:prSet presAssocID="{71E742EE-781B-498D-AA44-092124863A40}" presName="compNode" presStyleCnt="0"/>
      <dgm:spPr/>
    </dgm:pt>
    <dgm:pt modelId="{AE8C0940-AB2E-4207-BF88-AEBBAA705376}" type="pres">
      <dgm:prSet presAssocID="{71E742EE-781B-498D-AA44-092124863A40}" presName="bgRect" presStyleLbl="bgShp" presStyleIdx="3" presStyleCnt="4"/>
      <dgm:spPr/>
    </dgm:pt>
    <dgm:pt modelId="{023F649C-6F9B-4926-BAB4-E56958FB7413}" type="pres">
      <dgm:prSet presAssocID="{71E742EE-781B-498D-AA44-092124863A4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vron Arrows"/>
        </a:ext>
      </dgm:extLst>
    </dgm:pt>
    <dgm:pt modelId="{49737830-83D6-4716-8451-1AA114CF2DC7}" type="pres">
      <dgm:prSet presAssocID="{71E742EE-781B-498D-AA44-092124863A40}" presName="spaceRect" presStyleCnt="0"/>
      <dgm:spPr/>
    </dgm:pt>
    <dgm:pt modelId="{B01EAABC-5DD5-49AD-8AE2-17AC362412BB}" type="pres">
      <dgm:prSet presAssocID="{71E742EE-781B-498D-AA44-092124863A40}" presName="parTx" presStyleLbl="revTx" presStyleIdx="3" presStyleCnt="4">
        <dgm:presLayoutVars>
          <dgm:chMax val="0"/>
          <dgm:chPref val="0"/>
        </dgm:presLayoutVars>
      </dgm:prSet>
      <dgm:spPr/>
    </dgm:pt>
  </dgm:ptLst>
  <dgm:cxnLst>
    <dgm:cxn modelId="{669CDF15-4EC0-4062-B5F8-D648D0828FFE}" type="presOf" srcId="{71E742EE-781B-498D-AA44-092124863A40}" destId="{B01EAABC-5DD5-49AD-8AE2-17AC362412BB}" srcOrd="0" destOrd="0" presId="urn:microsoft.com/office/officeart/2018/2/layout/IconVerticalSolidList"/>
    <dgm:cxn modelId="{2C7CC524-6E6A-41E6-B10E-271FC0C68890}" srcId="{798BD2AB-9358-4082-B137-2145E0089CAE}" destId="{71E742EE-781B-498D-AA44-092124863A40}" srcOrd="3" destOrd="0" parTransId="{86E398C7-3ABB-4D16-8AF7-5568DF4DBEC1}" sibTransId="{78A9DFF7-2731-4477-9E91-2FDECA31D5A1}"/>
    <dgm:cxn modelId="{8FBA3434-5E7E-424A-BAC7-4FE692EFBC54}" type="presOf" srcId="{3E345BE4-9F4B-4561-A6D3-0F8194E26906}" destId="{94B1A8CB-AF1A-4F0E-A4ED-150F8D5CB8A4}" srcOrd="0" destOrd="0" presId="urn:microsoft.com/office/officeart/2018/2/layout/IconVerticalSolidList"/>
    <dgm:cxn modelId="{A2AF5237-CF07-4679-BEEC-3FFE4ED24CDE}" type="presOf" srcId="{2EB11FEC-2C4A-46A8-BF88-28C9B78DA917}" destId="{F93536D6-D5E4-408E-A62C-761775DD914A}" srcOrd="0" destOrd="0" presId="urn:microsoft.com/office/officeart/2018/2/layout/IconVerticalSolidList"/>
    <dgm:cxn modelId="{2B1CE042-BAA0-43AC-AF5B-CCECDBA16E4C}" srcId="{798BD2AB-9358-4082-B137-2145E0089CAE}" destId="{E4D54235-DE56-4353-88BB-370FD11A1320}" srcOrd="0" destOrd="0" parTransId="{981796D4-7B48-4746-916D-D5B0DCD94687}" sibTransId="{D2DB6AD7-8A10-49BE-808D-E7EF47950290}"/>
    <dgm:cxn modelId="{E60EC475-CA11-4719-9A13-ABA043ED5A23}" srcId="{798BD2AB-9358-4082-B137-2145E0089CAE}" destId="{3E345BE4-9F4B-4561-A6D3-0F8194E26906}" srcOrd="1" destOrd="0" parTransId="{D36E9A17-12A3-4D9D-B042-812471E373E7}" sibTransId="{BB3E72CF-D5B0-4535-A15F-01C9549F600D}"/>
    <dgm:cxn modelId="{AC4386A5-324A-46C6-B4B2-BF8F6EB08313}" srcId="{798BD2AB-9358-4082-B137-2145E0089CAE}" destId="{2EB11FEC-2C4A-46A8-BF88-28C9B78DA917}" srcOrd="2" destOrd="0" parTransId="{6081EBFD-44A4-4DA5-A3D3-0315785CA70F}" sibTransId="{B0695004-AAC9-45C8-A80A-7C08F5A096FC}"/>
    <dgm:cxn modelId="{BD0BADA7-CFE4-4AC1-B01A-AEBD977831DE}" type="presOf" srcId="{798BD2AB-9358-4082-B137-2145E0089CAE}" destId="{C6FC4468-3A08-4575-9383-06545656368D}" srcOrd="0" destOrd="0" presId="urn:microsoft.com/office/officeart/2018/2/layout/IconVerticalSolidList"/>
    <dgm:cxn modelId="{9386C0CF-2F8B-4612-887E-AA2E1AFF19FD}" type="presOf" srcId="{E4D54235-DE56-4353-88BB-370FD11A1320}" destId="{03C89298-5DA0-4A1A-AB5D-5C161BDEECF8}" srcOrd="0" destOrd="0" presId="urn:microsoft.com/office/officeart/2018/2/layout/IconVerticalSolidList"/>
    <dgm:cxn modelId="{8FF2894D-6E94-4AB2-927B-DD246B97AB4D}" type="presParOf" srcId="{C6FC4468-3A08-4575-9383-06545656368D}" destId="{CD20DCE7-0959-4C82-B7C8-D50E06D398E7}" srcOrd="0" destOrd="0" presId="urn:microsoft.com/office/officeart/2018/2/layout/IconVerticalSolidList"/>
    <dgm:cxn modelId="{77AF6318-3A0F-4EE0-9EF3-04589C14F069}" type="presParOf" srcId="{CD20DCE7-0959-4C82-B7C8-D50E06D398E7}" destId="{5BC659C3-E6DB-4FB4-A0EB-5EB6A191756D}" srcOrd="0" destOrd="0" presId="urn:microsoft.com/office/officeart/2018/2/layout/IconVerticalSolidList"/>
    <dgm:cxn modelId="{5B088C06-85A0-46A5-AE71-6B9F518298BC}" type="presParOf" srcId="{CD20DCE7-0959-4C82-B7C8-D50E06D398E7}" destId="{3ED2324C-2949-43C0-BDE2-6CD3CA0C54C3}" srcOrd="1" destOrd="0" presId="urn:microsoft.com/office/officeart/2018/2/layout/IconVerticalSolidList"/>
    <dgm:cxn modelId="{7F7480DC-D50F-4CDF-B1A7-D7EC5F63E014}" type="presParOf" srcId="{CD20DCE7-0959-4C82-B7C8-D50E06D398E7}" destId="{AB3F4064-5BF6-44AF-9FE8-41DCF03063BF}" srcOrd="2" destOrd="0" presId="urn:microsoft.com/office/officeart/2018/2/layout/IconVerticalSolidList"/>
    <dgm:cxn modelId="{3CAAD418-CE4F-411D-BD23-E7252CC74D52}" type="presParOf" srcId="{CD20DCE7-0959-4C82-B7C8-D50E06D398E7}" destId="{03C89298-5DA0-4A1A-AB5D-5C161BDEECF8}" srcOrd="3" destOrd="0" presId="urn:microsoft.com/office/officeart/2018/2/layout/IconVerticalSolidList"/>
    <dgm:cxn modelId="{A5014401-9681-4B06-BDCC-33DB61FEF24E}" type="presParOf" srcId="{C6FC4468-3A08-4575-9383-06545656368D}" destId="{590CA2D8-6C60-4095-9257-C477A077212E}" srcOrd="1" destOrd="0" presId="urn:microsoft.com/office/officeart/2018/2/layout/IconVerticalSolidList"/>
    <dgm:cxn modelId="{B6C82729-C29C-4DFA-9924-9D746A0D40DB}" type="presParOf" srcId="{C6FC4468-3A08-4575-9383-06545656368D}" destId="{E10A2341-CCBB-4FA3-8C91-46E5DE861018}" srcOrd="2" destOrd="0" presId="urn:microsoft.com/office/officeart/2018/2/layout/IconVerticalSolidList"/>
    <dgm:cxn modelId="{A2029F5C-1334-47C8-9592-12C2149A6F4F}" type="presParOf" srcId="{E10A2341-CCBB-4FA3-8C91-46E5DE861018}" destId="{AAFC66AC-E176-4E76-BBDF-02B95D4CECB8}" srcOrd="0" destOrd="0" presId="urn:microsoft.com/office/officeart/2018/2/layout/IconVerticalSolidList"/>
    <dgm:cxn modelId="{D9AD15E0-83B6-4D68-BFC1-EC830766EFAA}" type="presParOf" srcId="{E10A2341-CCBB-4FA3-8C91-46E5DE861018}" destId="{193C2E11-0558-4787-B509-29DB9AE3D1F3}" srcOrd="1" destOrd="0" presId="urn:microsoft.com/office/officeart/2018/2/layout/IconVerticalSolidList"/>
    <dgm:cxn modelId="{B8F852CA-D553-4753-8022-7F519AD16F08}" type="presParOf" srcId="{E10A2341-CCBB-4FA3-8C91-46E5DE861018}" destId="{72416F31-6724-487D-8C9F-9E291CC3F5E3}" srcOrd="2" destOrd="0" presId="urn:microsoft.com/office/officeart/2018/2/layout/IconVerticalSolidList"/>
    <dgm:cxn modelId="{B0889227-87C9-4121-9C24-E5AFFB7809C6}" type="presParOf" srcId="{E10A2341-CCBB-4FA3-8C91-46E5DE861018}" destId="{94B1A8CB-AF1A-4F0E-A4ED-150F8D5CB8A4}" srcOrd="3" destOrd="0" presId="urn:microsoft.com/office/officeart/2018/2/layout/IconVerticalSolidList"/>
    <dgm:cxn modelId="{31FC061D-45DC-4FC5-A264-E535519E3015}" type="presParOf" srcId="{C6FC4468-3A08-4575-9383-06545656368D}" destId="{60B5066E-4A03-4FE2-8C7C-C95738110270}" srcOrd="3" destOrd="0" presId="urn:microsoft.com/office/officeart/2018/2/layout/IconVerticalSolidList"/>
    <dgm:cxn modelId="{5105205F-C070-4AB5-AACA-2321C2A144E1}" type="presParOf" srcId="{C6FC4468-3A08-4575-9383-06545656368D}" destId="{959B6D36-C8DF-4AD9-8262-1871D67948D1}" srcOrd="4" destOrd="0" presId="urn:microsoft.com/office/officeart/2018/2/layout/IconVerticalSolidList"/>
    <dgm:cxn modelId="{8D8A40D9-19BC-47C2-AF49-FEE50E45012D}" type="presParOf" srcId="{959B6D36-C8DF-4AD9-8262-1871D67948D1}" destId="{B1398732-543F-4E5F-8217-8B86AA47CC3A}" srcOrd="0" destOrd="0" presId="urn:microsoft.com/office/officeart/2018/2/layout/IconVerticalSolidList"/>
    <dgm:cxn modelId="{F4003996-D739-4340-8C75-C244D035D34C}" type="presParOf" srcId="{959B6D36-C8DF-4AD9-8262-1871D67948D1}" destId="{624D0E73-A774-44F8-B5BD-B7B946038B9D}" srcOrd="1" destOrd="0" presId="urn:microsoft.com/office/officeart/2018/2/layout/IconVerticalSolidList"/>
    <dgm:cxn modelId="{1CE2079C-7BDB-4CBC-8380-6F5AFDA76123}" type="presParOf" srcId="{959B6D36-C8DF-4AD9-8262-1871D67948D1}" destId="{E176C774-B6E1-42D6-8C8E-C4D6CED3F02D}" srcOrd="2" destOrd="0" presId="urn:microsoft.com/office/officeart/2018/2/layout/IconVerticalSolidList"/>
    <dgm:cxn modelId="{AF0B221B-FE0D-415D-8F65-BF00F2C8DDD0}" type="presParOf" srcId="{959B6D36-C8DF-4AD9-8262-1871D67948D1}" destId="{F93536D6-D5E4-408E-A62C-761775DD914A}" srcOrd="3" destOrd="0" presId="urn:microsoft.com/office/officeart/2018/2/layout/IconVerticalSolidList"/>
    <dgm:cxn modelId="{20F560A7-D83C-4B37-86C7-8BAEE2C7014D}" type="presParOf" srcId="{C6FC4468-3A08-4575-9383-06545656368D}" destId="{958661D0-2E04-4155-BF59-72246B6A4385}" srcOrd="5" destOrd="0" presId="urn:microsoft.com/office/officeart/2018/2/layout/IconVerticalSolidList"/>
    <dgm:cxn modelId="{F450630F-B7D8-4A48-ACD0-A32F11434D7F}" type="presParOf" srcId="{C6FC4468-3A08-4575-9383-06545656368D}" destId="{60F66888-1982-4D5A-9FDC-F837C87BCD79}" srcOrd="6" destOrd="0" presId="urn:microsoft.com/office/officeart/2018/2/layout/IconVerticalSolidList"/>
    <dgm:cxn modelId="{AAE251E8-1DBE-40C9-88BD-C94774A676F1}" type="presParOf" srcId="{60F66888-1982-4D5A-9FDC-F837C87BCD79}" destId="{AE8C0940-AB2E-4207-BF88-AEBBAA705376}" srcOrd="0" destOrd="0" presId="urn:microsoft.com/office/officeart/2018/2/layout/IconVerticalSolidList"/>
    <dgm:cxn modelId="{69EF12B5-B2E0-490A-8275-71ABAC57E7D7}" type="presParOf" srcId="{60F66888-1982-4D5A-9FDC-F837C87BCD79}" destId="{023F649C-6F9B-4926-BAB4-E56958FB7413}" srcOrd="1" destOrd="0" presId="urn:microsoft.com/office/officeart/2018/2/layout/IconVerticalSolidList"/>
    <dgm:cxn modelId="{06F100F2-5522-4F6F-A261-B99F45238104}" type="presParOf" srcId="{60F66888-1982-4D5A-9FDC-F837C87BCD79}" destId="{49737830-83D6-4716-8451-1AA114CF2DC7}" srcOrd="2" destOrd="0" presId="urn:microsoft.com/office/officeart/2018/2/layout/IconVerticalSolidList"/>
    <dgm:cxn modelId="{6BC3B5F9-B2AB-4063-961D-CCC1F41D9FD1}" type="presParOf" srcId="{60F66888-1982-4D5A-9FDC-F837C87BCD79}" destId="{B01EAABC-5DD5-49AD-8AE2-17AC362412B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4673EA4-7FBC-452F-A1F4-B04ABCC31B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E690F83-1454-46F8-9D50-1D125F1506DE}">
      <dgm:prSet/>
      <dgm:spPr/>
      <dgm:t>
        <a:bodyPr/>
        <a:lstStyle/>
        <a:p>
          <a:pPr>
            <a:lnSpc>
              <a:spcPct val="100000"/>
            </a:lnSpc>
          </a:pPr>
          <a:r>
            <a:rPr lang="en-US"/>
            <a:t>Prompt: Can you create a presentation based on this dataset, analysis and findings ? </a:t>
          </a:r>
        </a:p>
      </dgm:t>
    </dgm:pt>
    <dgm:pt modelId="{01B3971C-0089-4B43-B582-E29B1DCE59F5}" type="parTrans" cxnId="{6A10E682-2AF6-4AE7-B3F4-916B377D6034}">
      <dgm:prSet/>
      <dgm:spPr/>
      <dgm:t>
        <a:bodyPr/>
        <a:lstStyle/>
        <a:p>
          <a:endParaRPr lang="en-US"/>
        </a:p>
      </dgm:t>
    </dgm:pt>
    <dgm:pt modelId="{B90A0FBD-B69C-4E6D-9194-8F61EE6192F9}" type="sibTrans" cxnId="{6A10E682-2AF6-4AE7-B3F4-916B377D6034}">
      <dgm:prSet/>
      <dgm:spPr/>
      <dgm:t>
        <a:bodyPr/>
        <a:lstStyle/>
        <a:p>
          <a:endParaRPr lang="en-US"/>
        </a:p>
      </dgm:t>
    </dgm:pt>
    <dgm:pt modelId="{5A73F888-E5F6-47EF-AF1B-7DBE5AC8B8DA}">
      <dgm:prSet/>
      <dgm:spPr/>
      <dgm:t>
        <a:bodyPr/>
        <a:lstStyle/>
        <a:p>
          <a:pPr>
            <a:lnSpc>
              <a:spcPct val="100000"/>
            </a:lnSpc>
          </a:pPr>
          <a:r>
            <a:rPr lang="en-US" b="1" dirty="0"/>
            <a:t>NEW- </a:t>
          </a:r>
          <a:r>
            <a:rPr lang="en-US" dirty="0"/>
            <a:t>ChatGPT PowerPoint Integration is now available for free. </a:t>
          </a:r>
        </a:p>
      </dgm:t>
    </dgm:pt>
    <dgm:pt modelId="{D1CF72D0-D6D7-47C0-A76E-0708999AA35B}" type="parTrans" cxnId="{96A40464-7CC6-4ABF-AD2F-7DFF3CA215E5}">
      <dgm:prSet/>
      <dgm:spPr/>
      <dgm:t>
        <a:bodyPr/>
        <a:lstStyle/>
        <a:p>
          <a:endParaRPr lang="en-US"/>
        </a:p>
      </dgm:t>
    </dgm:pt>
    <dgm:pt modelId="{79020DFF-95D2-4BD6-B76F-7FF409C19F24}" type="sibTrans" cxnId="{96A40464-7CC6-4ABF-AD2F-7DFF3CA215E5}">
      <dgm:prSet/>
      <dgm:spPr/>
      <dgm:t>
        <a:bodyPr/>
        <a:lstStyle/>
        <a:p>
          <a:endParaRPr lang="en-US"/>
        </a:p>
      </dgm:t>
    </dgm:pt>
    <dgm:pt modelId="{695EE22B-1301-418A-A940-E48932A43280}" type="pres">
      <dgm:prSet presAssocID="{74673EA4-7FBC-452F-A1F4-B04ABCC31B2F}" presName="root" presStyleCnt="0">
        <dgm:presLayoutVars>
          <dgm:dir/>
          <dgm:resizeHandles val="exact"/>
        </dgm:presLayoutVars>
      </dgm:prSet>
      <dgm:spPr/>
    </dgm:pt>
    <dgm:pt modelId="{2C8D6F5C-0CA5-4B46-9CDA-8AB553EFE842}" type="pres">
      <dgm:prSet presAssocID="{9E690F83-1454-46F8-9D50-1D125F1506DE}" presName="compNode" presStyleCnt="0"/>
      <dgm:spPr/>
    </dgm:pt>
    <dgm:pt modelId="{22C5E856-A65E-408C-B84A-75DE73B1A832}" type="pres">
      <dgm:prSet presAssocID="{9E690F83-1454-46F8-9D50-1D125F1506DE}" presName="bgRect" presStyleLbl="bgShp" presStyleIdx="0" presStyleCnt="2"/>
      <dgm:spPr/>
    </dgm:pt>
    <dgm:pt modelId="{06C28291-3A60-47AB-8A7B-A7462282F3DE}" type="pres">
      <dgm:prSet presAssocID="{9E690F83-1454-46F8-9D50-1D125F1506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3EBD4922-A349-45FE-A53C-7FA53CF5B526}" type="pres">
      <dgm:prSet presAssocID="{9E690F83-1454-46F8-9D50-1D125F1506DE}" presName="spaceRect" presStyleCnt="0"/>
      <dgm:spPr/>
    </dgm:pt>
    <dgm:pt modelId="{56C4C6ED-BDE6-46C2-BEDB-6F1F366B4FCD}" type="pres">
      <dgm:prSet presAssocID="{9E690F83-1454-46F8-9D50-1D125F1506DE}" presName="parTx" presStyleLbl="revTx" presStyleIdx="0" presStyleCnt="2">
        <dgm:presLayoutVars>
          <dgm:chMax val="0"/>
          <dgm:chPref val="0"/>
        </dgm:presLayoutVars>
      </dgm:prSet>
      <dgm:spPr/>
    </dgm:pt>
    <dgm:pt modelId="{1611AA76-5030-44A2-B753-80CE94B7BBDF}" type="pres">
      <dgm:prSet presAssocID="{B90A0FBD-B69C-4E6D-9194-8F61EE6192F9}" presName="sibTrans" presStyleCnt="0"/>
      <dgm:spPr/>
    </dgm:pt>
    <dgm:pt modelId="{888E0712-4500-41B6-8BE9-D6D5DD0DBB54}" type="pres">
      <dgm:prSet presAssocID="{5A73F888-E5F6-47EF-AF1B-7DBE5AC8B8DA}" presName="compNode" presStyleCnt="0"/>
      <dgm:spPr/>
    </dgm:pt>
    <dgm:pt modelId="{CF8EA58A-3864-42FE-9B53-1CE90C3A4D16}" type="pres">
      <dgm:prSet presAssocID="{5A73F888-E5F6-47EF-AF1B-7DBE5AC8B8DA}" presName="bgRect" presStyleLbl="bgShp" presStyleIdx="1" presStyleCnt="2"/>
      <dgm:spPr/>
    </dgm:pt>
    <dgm:pt modelId="{F9B8C5B4-92D9-4230-A680-0E6D836D79E0}" type="pres">
      <dgm:prSet presAssocID="{5A73F888-E5F6-47EF-AF1B-7DBE5AC8B8D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itor"/>
        </a:ext>
      </dgm:extLst>
    </dgm:pt>
    <dgm:pt modelId="{51341D11-8E57-40A6-8291-0DA6E4D3DDC0}" type="pres">
      <dgm:prSet presAssocID="{5A73F888-E5F6-47EF-AF1B-7DBE5AC8B8DA}" presName="spaceRect" presStyleCnt="0"/>
      <dgm:spPr/>
    </dgm:pt>
    <dgm:pt modelId="{A5193182-E901-4424-9234-AE9C3131781E}" type="pres">
      <dgm:prSet presAssocID="{5A73F888-E5F6-47EF-AF1B-7DBE5AC8B8DA}" presName="parTx" presStyleLbl="revTx" presStyleIdx="1" presStyleCnt="2">
        <dgm:presLayoutVars>
          <dgm:chMax val="0"/>
          <dgm:chPref val="0"/>
        </dgm:presLayoutVars>
      </dgm:prSet>
      <dgm:spPr/>
    </dgm:pt>
  </dgm:ptLst>
  <dgm:cxnLst>
    <dgm:cxn modelId="{0650DD29-260E-4769-A454-337EFF4D165D}" type="presOf" srcId="{74673EA4-7FBC-452F-A1F4-B04ABCC31B2F}" destId="{695EE22B-1301-418A-A940-E48932A43280}" srcOrd="0" destOrd="0" presId="urn:microsoft.com/office/officeart/2018/2/layout/IconVerticalSolidList"/>
    <dgm:cxn modelId="{272B044B-56C3-47F2-9B0B-DBD3BC696750}" type="presOf" srcId="{5A73F888-E5F6-47EF-AF1B-7DBE5AC8B8DA}" destId="{A5193182-E901-4424-9234-AE9C3131781E}" srcOrd="0" destOrd="0" presId="urn:microsoft.com/office/officeart/2018/2/layout/IconVerticalSolidList"/>
    <dgm:cxn modelId="{96A40464-7CC6-4ABF-AD2F-7DFF3CA215E5}" srcId="{74673EA4-7FBC-452F-A1F4-B04ABCC31B2F}" destId="{5A73F888-E5F6-47EF-AF1B-7DBE5AC8B8DA}" srcOrd="1" destOrd="0" parTransId="{D1CF72D0-D6D7-47C0-A76E-0708999AA35B}" sibTransId="{79020DFF-95D2-4BD6-B76F-7FF409C19F24}"/>
    <dgm:cxn modelId="{6A10E682-2AF6-4AE7-B3F4-916B377D6034}" srcId="{74673EA4-7FBC-452F-A1F4-B04ABCC31B2F}" destId="{9E690F83-1454-46F8-9D50-1D125F1506DE}" srcOrd="0" destOrd="0" parTransId="{01B3971C-0089-4B43-B582-E29B1DCE59F5}" sibTransId="{B90A0FBD-B69C-4E6D-9194-8F61EE6192F9}"/>
    <dgm:cxn modelId="{6B11D7AC-C534-40D8-ADCB-A86C573C8775}" type="presOf" srcId="{9E690F83-1454-46F8-9D50-1D125F1506DE}" destId="{56C4C6ED-BDE6-46C2-BEDB-6F1F366B4FCD}" srcOrd="0" destOrd="0" presId="urn:microsoft.com/office/officeart/2018/2/layout/IconVerticalSolidList"/>
    <dgm:cxn modelId="{05487E44-0A46-4A28-8AF6-64FCA6B5A820}" type="presParOf" srcId="{695EE22B-1301-418A-A940-E48932A43280}" destId="{2C8D6F5C-0CA5-4B46-9CDA-8AB553EFE842}" srcOrd="0" destOrd="0" presId="urn:microsoft.com/office/officeart/2018/2/layout/IconVerticalSolidList"/>
    <dgm:cxn modelId="{F7D8FAD3-13CC-4889-BC8F-AA4EECD183AE}" type="presParOf" srcId="{2C8D6F5C-0CA5-4B46-9CDA-8AB553EFE842}" destId="{22C5E856-A65E-408C-B84A-75DE73B1A832}" srcOrd="0" destOrd="0" presId="urn:microsoft.com/office/officeart/2018/2/layout/IconVerticalSolidList"/>
    <dgm:cxn modelId="{D72E9FFC-4E67-4DE1-B5FF-4A4032FA9B7A}" type="presParOf" srcId="{2C8D6F5C-0CA5-4B46-9CDA-8AB553EFE842}" destId="{06C28291-3A60-47AB-8A7B-A7462282F3DE}" srcOrd="1" destOrd="0" presId="urn:microsoft.com/office/officeart/2018/2/layout/IconVerticalSolidList"/>
    <dgm:cxn modelId="{23F2BD0C-3E30-430F-893C-3D9A5F96EA4E}" type="presParOf" srcId="{2C8D6F5C-0CA5-4B46-9CDA-8AB553EFE842}" destId="{3EBD4922-A349-45FE-A53C-7FA53CF5B526}" srcOrd="2" destOrd="0" presId="urn:microsoft.com/office/officeart/2018/2/layout/IconVerticalSolidList"/>
    <dgm:cxn modelId="{BD4105C8-BC10-4B28-96AB-1BB47080438F}" type="presParOf" srcId="{2C8D6F5C-0CA5-4B46-9CDA-8AB553EFE842}" destId="{56C4C6ED-BDE6-46C2-BEDB-6F1F366B4FCD}" srcOrd="3" destOrd="0" presId="urn:microsoft.com/office/officeart/2018/2/layout/IconVerticalSolidList"/>
    <dgm:cxn modelId="{E2C5CC34-E92B-4D76-BC7B-1E21FCD39998}" type="presParOf" srcId="{695EE22B-1301-418A-A940-E48932A43280}" destId="{1611AA76-5030-44A2-B753-80CE94B7BBDF}" srcOrd="1" destOrd="0" presId="urn:microsoft.com/office/officeart/2018/2/layout/IconVerticalSolidList"/>
    <dgm:cxn modelId="{FF805E2F-C2AD-42AE-AFA2-C808179F67DA}" type="presParOf" srcId="{695EE22B-1301-418A-A940-E48932A43280}" destId="{888E0712-4500-41B6-8BE9-D6D5DD0DBB54}" srcOrd="2" destOrd="0" presId="urn:microsoft.com/office/officeart/2018/2/layout/IconVerticalSolidList"/>
    <dgm:cxn modelId="{4D68AC23-4998-4E64-B218-CBAABC0F7EDD}" type="presParOf" srcId="{888E0712-4500-41B6-8BE9-D6D5DD0DBB54}" destId="{CF8EA58A-3864-42FE-9B53-1CE90C3A4D16}" srcOrd="0" destOrd="0" presId="urn:microsoft.com/office/officeart/2018/2/layout/IconVerticalSolidList"/>
    <dgm:cxn modelId="{4FD7C56C-A7DE-4A06-A300-C025FB9403CF}" type="presParOf" srcId="{888E0712-4500-41B6-8BE9-D6D5DD0DBB54}" destId="{F9B8C5B4-92D9-4230-A680-0E6D836D79E0}" srcOrd="1" destOrd="0" presId="urn:microsoft.com/office/officeart/2018/2/layout/IconVerticalSolidList"/>
    <dgm:cxn modelId="{B4ABDC07-7D47-4987-8619-059AEC5559DB}" type="presParOf" srcId="{888E0712-4500-41B6-8BE9-D6D5DD0DBB54}" destId="{51341D11-8E57-40A6-8291-0DA6E4D3DDC0}" srcOrd="2" destOrd="0" presId="urn:microsoft.com/office/officeart/2018/2/layout/IconVerticalSolidList"/>
    <dgm:cxn modelId="{A187CFCC-0BF5-4CD5-B5AB-9FD7DD67036A}" type="presParOf" srcId="{888E0712-4500-41B6-8BE9-D6D5DD0DBB54}" destId="{A5193182-E901-4424-9234-AE9C3131781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AF02FFD-4A05-4377-B027-CE92D948538C}"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6313A1D4-AC21-43A9-AB22-E2AB1382008B}">
      <dgm:prSet/>
      <dgm:spPr/>
      <dgm:t>
        <a:bodyPr/>
        <a:lstStyle/>
        <a:p>
          <a:r>
            <a:rPr lang="en-US" b="1"/>
            <a:t>Our Case</a:t>
          </a:r>
          <a:endParaRPr lang="en-US"/>
        </a:p>
      </dgm:t>
    </dgm:pt>
    <dgm:pt modelId="{1E7F89CE-3861-429E-8F4D-3EEDBB3174FB}" type="parTrans" cxnId="{4305262B-0DB4-4BD1-822C-B44C49BEEFEC}">
      <dgm:prSet/>
      <dgm:spPr/>
      <dgm:t>
        <a:bodyPr/>
        <a:lstStyle/>
        <a:p>
          <a:endParaRPr lang="en-US"/>
        </a:p>
      </dgm:t>
    </dgm:pt>
    <dgm:pt modelId="{E84717DB-6D1E-46DB-98FD-D9AB675024D0}" type="sibTrans" cxnId="{4305262B-0DB4-4BD1-822C-B44C49BEEFEC}">
      <dgm:prSet/>
      <dgm:spPr/>
      <dgm:t>
        <a:bodyPr/>
        <a:lstStyle/>
        <a:p>
          <a:endParaRPr lang="en-US"/>
        </a:p>
      </dgm:t>
    </dgm:pt>
    <dgm:pt modelId="{49871E2E-9634-458F-9D89-9176BC3B1C22}">
      <dgm:prSet/>
      <dgm:spPr/>
      <dgm:t>
        <a:bodyPr/>
        <a:lstStyle/>
        <a:p>
          <a:pPr>
            <a:buNone/>
          </a:pPr>
          <a:r>
            <a:rPr lang="en-US" b="1">
              <a:solidFill>
                <a:schemeClr val="accent4">
                  <a:lumMod val="50000"/>
                </a:schemeClr>
              </a:solidFill>
              <a:latin typeface="+mn-lt"/>
              <a:ea typeface="+mn-ea"/>
              <a:cs typeface="+mn-cs"/>
            </a:rPr>
            <a:t>Role Prompting: </a:t>
          </a:r>
          <a:r>
            <a:rPr lang="en-US">
              <a:solidFill>
                <a:schemeClr val="accent4">
                  <a:lumMod val="50000"/>
                </a:schemeClr>
              </a:solidFill>
              <a:latin typeface="+mn-lt"/>
              <a:ea typeface="+mn-ea"/>
              <a:cs typeface="+mn-cs"/>
            </a:rPr>
            <a:t>You are a Data Analyst employed to help with my work as a Data Scientist. You will always ask for confirmation before taking any further actions. </a:t>
          </a:r>
          <a:endParaRPr lang="en-US" dirty="0">
            <a:solidFill>
              <a:schemeClr val="accent4">
                <a:lumMod val="50000"/>
              </a:schemeClr>
            </a:solidFill>
          </a:endParaRPr>
        </a:p>
      </dgm:t>
    </dgm:pt>
    <dgm:pt modelId="{445FBB25-BD90-46EC-9495-169BCDA1342B}" type="parTrans" cxnId="{33F29DC0-730E-4DB2-BCEE-09C7BB2A967D}">
      <dgm:prSet/>
      <dgm:spPr/>
      <dgm:t>
        <a:bodyPr/>
        <a:lstStyle/>
        <a:p>
          <a:endParaRPr lang="en-US"/>
        </a:p>
      </dgm:t>
    </dgm:pt>
    <dgm:pt modelId="{8EE6033C-CFC7-4799-ADAF-7F21F36F381A}" type="sibTrans" cxnId="{33F29DC0-730E-4DB2-BCEE-09C7BB2A967D}">
      <dgm:prSet/>
      <dgm:spPr/>
      <dgm:t>
        <a:bodyPr/>
        <a:lstStyle/>
        <a:p>
          <a:endParaRPr lang="en-US"/>
        </a:p>
      </dgm:t>
    </dgm:pt>
    <dgm:pt modelId="{B52401C7-2A94-B24A-9BD0-DBA38C41F899}">
      <dgm:prSet/>
      <dgm:spPr/>
      <dgm:t>
        <a:bodyPr/>
        <a:lstStyle/>
        <a:p>
          <a:r>
            <a:rPr lang="en-US" b="1" dirty="0">
              <a:solidFill>
                <a:schemeClr val="accent4">
                  <a:lumMod val="50000"/>
                </a:schemeClr>
              </a:solidFill>
              <a:latin typeface="+mn-lt"/>
              <a:ea typeface="+mn-ea"/>
              <a:cs typeface="+mn-cs"/>
            </a:rPr>
            <a:t>Our Opening Prompt:</a:t>
          </a:r>
        </a:p>
      </dgm:t>
    </dgm:pt>
    <dgm:pt modelId="{3532A7E4-4EF6-2A43-97E3-5099C404E39D}" type="parTrans" cxnId="{655607C6-9B8C-BE40-9133-2513CA7BBEDA}">
      <dgm:prSet/>
      <dgm:spPr/>
      <dgm:t>
        <a:bodyPr/>
        <a:lstStyle/>
        <a:p>
          <a:endParaRPr lang="en-US"/>
        </a:p>
      </dgm:t>
    </dgm:pt>
    <dgm:pt modelId="{602D9210-E19D-3643-AB1B-A6FB9E704BAC}" type="sibTrans" cxnId="{655607C6-9B8C-BE40-9133-2513CA7BBEDA}">
      <dgm:prSet/>
      <dgm:spPr/>
      <dgm:t>
        <a:bodyPr/>
        <a:lstStyle/>
        <a:p>
          <a:endParaRPr lang="en-US"/>
        </a:p>
      </dgm:t>
    </dgm:pt>
    <dgm:pt modelId="{2193B240-7067-6D4D-8D76-268143A6E60C}">
      <dgm:prSet/>
      <dgm:spPr/>
      <dgm:t>
        <a:bodyPr/>
        <a:lstStyle/>
        <a:p>
          <a:r>
            <a:rPr lang="en-US">
              <a:solidFill>
                <a:schemeClr val="accent4">
                  <a:lumMod val="50000"/>
                </a:schemeClr>
              </a:solidFill>
              <a:latin typeface="+mn-lt"/>
              <a:ea typeface="+mn-ea"/>
              <a:cs typeface="+mn-cs"/>
            </a:rPr>
            <a:t>Let’s deeply analyze the dataset provided. Tell me more about this dataset. For each column give me a brief description and any insights you notice. </a:t>
          </a:r>
          <a:endParaRPr lang="en-US" dirty="0">
            <a:solidFill>
              <a:schemeClr val="accent4">
                <a:lumMod val="50000"/>
              </a:schemeClr>
            </a:solidFill>
            <a:latin typeface="+mn-lt"/>
            <a:ea typeface="+mn-ea"/>
            <a:cs typeface="+mn-cs"/>
          </a:endParaRPr>
        </a:p>
      </dgm:t>
    </dgm:pt>
    <dgm:pt modelId="{86BAE42B-5A44-4448-A1DF-310EE5B448D7}" type="parTrans" cxnId="{468CC7C6-A489-3E41-A082-0EB3BB9F08B8}">
      <dgm:prSet/>
      <dgm:spPr/>
      <dgm:t>
        <a:bodyPr/>
        <a:lstStyle/>
        <a:p>
          <a:endParaRPr lang="en-US"/>
        </a:p>
      </dgm:t>
    </dgm:pt>
    <dgm:pt modelId="{5E38DDC4-0255-7C4A-897C-0E9085902222}" type="sibTrans" cxnId="{468CC7C6-A489-3E41-A082-0EB3BB9F08B8}">
      <dgm:prSet/>
      <dgm:spPr/>
      <dgm:t>
        <a:bodyPr/>
        <a:lstStyle/>
        <a:p>
          <a:endParaRPr lang="en-US"/>
        </a:p>
      </dgm:t>
    </dgm:pt>
    <dgm:pt modelId="{F2CF1EE6-A388-EE4D-8930-789D6C19A5D3}">
      <dgm:prSet/>
      <dgm:spPr/>
      <dgm:t>
        <a:bodyPr/>
        <a:lstStyle/>
        <a:p>
          <a:r>
            <a:rPr lang="en-US" b="1" dirty="0">
              <a:solidFill>
                <a:schemeClr val="accent4">
                  <a:lumMod val="50000"/>
                </a:schemeClr>
              </a:solidFill>
              <a:latin typeface="+mn-lt"/>
              <a:ea typeface="+mn-ea"/>
              <a:cs typeface="+mn-cs"/>
            </a:rPr>
            <a:t>Data Sourcing: </a:t>
          </a:r>
          <a:r>
            <a:rPr lang="en-US" b="1" dirty="0">
              <a:solidFill>
                <a:schemeClr val="accent4">
                  <a:lumMod val="50000"/>
                </a:schemeClr>
              </a:solidFill>
              <a:latin typeface="+mn-lt"/>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Kaggle</a:t>
          </a:r>
          <a:r>
            <a:rPr lang="en-US" b="1" dirty="0">
              <a:solidFill>
                <a:schemeClr val="accent4">
                  <a:lumMod val="50000"/>
                </a:schemeClr>
              </a:solidFill>
              <a:latin typeface="+mn-lt"/>
              <a:ea typeface="+mn-ea"/>
              <a:cs typeface="+mn-cs"/>
            </a:rPr>
            <a:t>- </a:t>
          </a:r>
          <a:r>
            <a:rPr lang="en-US" b="1" dirty="0">
              <a:solidFill>
                <a:schemeClr val="accent4">
                  <a:lumMod val="50000"/>
                </a:schemeClr>
              </a:solidFill>
              <a:latin typeface="zeitung"/>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Pima Indians Diabetes Database</a:t>
          </a:r>
          <a:endParaRPr lang="en-US" b="1" dirty="0">
            <a:solidFill>
              <a:schemeClr val="accent4">
                <a:lumMod val="50000"/>
              </a:schemeClr>
            </a:solidFill>
            <a:latin typeface="zeitung"/>
            <a:ea typeface="+mn-ea"/>
            <a:cs typeface="+mn-cs"/>
          </a:endParaRPr>
        </a:p>
      </dgm:t>
    </dgm:pt>
    <dgm:pt modelId="{75A7471A-6444-2642-9EB8-5D0CE3DA1935}" type="parTrans" cxnId="{BA550E56-DE4E-AE42-9435-B2DFC8AD2966}">
      <dgm:prSet/>
      <dgm:spPr/>
      <dgm:t>
        <a:bodyPr/>
        <a:lstStyle/>
        <a:p>
          <a:endParaRPr lang="en-US"/>
        </a:p>
      </dgm:t>
    </dgm:pt>
    <dgm:pt modelId="{DE1571E4-BC39-B546-8AF9-03310C922923}" type="sibTrans" cxnId="{BA550E56-DE4E-AE42-9435-B2DFC8AD2966}">
      <dgm:prSet/>
      <dgm:spPr/>
      <dgm:t>
        <a:bodyPr/>
        <a:lstStyle/>
        <a:p>
          <a:endParaRPr lang="en-US"/>
        </a:p>
      </dgm:t>
    </dgm:pt>
    <dgm:pt modelId="{24E2DA5D-89AF-2940-8A57-D7467FE7BE43}" type="pres">
      <dgm:prSet presAssocID="{6AF02FFD-4A05-4377-B027-CE92D948538C}" presName="linear" presStyleCnt="0">
        <dgm:presLayoutVars>
          <dgm:animLvl val="lvl"/>
          <dgm:resizeHandles val="exact"/>
        </dgm:presLayoutVars>
      </dgm:prSet>
      <dgm:spPr/>
    </dgm:pt>
    <dgm:pt modelId="{06EF43AA-97D8-FA4D-9E0A-386D216F7BF4}" type="pres">
      <dgm:prSet presAssocID="{6313A1D4-AC21-43A9-AB22-E2AB1382008B}" presName="parentText" presStyleLbl="node1" presStyleIdx="0" presStyleCnt="1">
        <dgm:presLayoutVars>
          <dgm:chMax val="0"/>
          <dgm:bulletEnabled val="1"/>
        </dgm:presLayoutVars>
      </dgm:prSet>
      <dgm:spPr/>
    </dgm:pt>
    <dgm:pt modelId="{4BC1030D-847A-6349-BEAA-4D3F4C2A1CCB}" type="pres">
      <dgm:prSet presAssocID="{6313A1D4-AC21-43A9-AB22-E2AB1382008B}" presName="childText" presStyleLbl="revTx" presStyleIdx="0" presStyleCnt="1">
        <dgm:presLayoutVars>
          <dgm:bulletEnabled val="1"/>
        </dgm:presLayoutVars>
      </dgm:prSet>
      <dgm:spPr/>
    </dgm:pt>
  </dgm:ptLst>
  <dgm:cxnLst>
    <dgm:cxn modelId="{9F9D9E20-A135-F942-9D7F-C076D180FA00}" type="presOf" srcId="{6AF02FFD-4A05-4377-B027-CE92D948538C}" destId="{24E2DA5D-89AF-2940-8A57-D7467FE7BE43}" srcOrd="0" destOrd="0" presId="urn:microsoft.com/office/officeart/2005/8/layout/vList2"/>
    <dgm:cxn modelId="{4305262B-0DB4-4BD1-822C-B44C49BEEFEC}" srcId="{6AF02FFD-4A05-4377-B027-CE92D948538C}" destId="{6313A1D4-AC21-43A9-AB22-E2AB1382008B}" srcOrd="0" destOrd="0" parTransId="{1E7F89CE-3861-429E-8F4D-3EEDBB3174FB}" sibTransId="{E84717DB-6D1E-46DB-98FD-D9AB675024D0}"/>
    <dgm:cxn modelId="{BA550E56-DE4E-AE42-9435-B2DFC8AD2966}" srcId="{6313A1D4-AC21-43A9-AB22-E2AB1382008B}" destId="{F2CF1EE6-A388-EE4D-8930-789D6C19A5D3}" srcOrd="3" destOrd="0" parTransId="{75A7471A-6444-2642-9EB8-5D0CE3DA1935}" sibTransId="{DE1571E4-BC39-B546-8AF9-03310C922923}"/>
    <dgm:cxn modelId="{D8C22D69-854A-7547-A492-94110F8F64D1}" type="presOf" srcId="{49871E2E-9634-458F-9D89-9176BC3B1C22}" destId="{4BC1030D-847A-6349-BEAA-4D3F4C2A1CCB}" srcOrd="0" destOrd="0" presId="urn:microsoft.com/office/officeart/2005/8/layout/vList2"/>
    <dgm:cxn modelId="{44BF449A-E1C3-3C4C-B407-39A8C9AC690D}" type="presOf" srcId="{6313A1D4-AC21-43A9-AB22-E2AB1382008B}" destId="{06EF43AA-97D8-FA4D-9E0A-386D216F7BF4}" srcOrd="0" destOrd="0" presId="urn:microsoft.com/office/officeart/2005/8/layout/vList2"/>
    <dgm:cxn modelId="{CC9715AD-3696-4044-88E1-BB5E5BD37052}" type="presOf" srcId="{B52401C7-2A94-B24A-9BD0-DBA38C41F899}" destId="{4BC1030D-847A-6349-BEAA-4D3F4C2A1CCB}" srcOrd="0" destOrd="1" presId="urn:microsoft.com/office/officeart/2005/8/layout/vList2"/>
    <dgm:cxn modelId="{035F3EBB-D782-5241-BCC1-DC5287F0FFBB}" type="presOf" srcId="{F2CF1EE6-A388-EE4D-8930-789D6C19A5D3}" destId="{4BC1030D-847A-6349-BEAA-4D3F4C2A1CCB}" srcOrd="0" destOrd="3" presId="urn:microsoft.com/office/officeart/2005/8/layout/vList2"/>
    <dgm:cxn modelId="{33F29DC0-730E-4DB2-BCEE-09C7BB2A967D}" srcId="{6313A1D4-AC21-43A9-AB22-E2AB1382008B}" destId="{49871E2E-9634-458F-9D89-9176BC3B1C22}" srcOrd="0" destOrd="0" parTransId="{445FBB25-BD90-46EC-9495-169BCDA1342B}" sibTransId="{8EE6033C-CFC7-4799-ADAF-7F21F36F381A}"/>
    <dgm:cxn modelId="{655607C6-9B8C-BE40-9133-2513CA7BBEDA}" srcId="{6313A1D4-AC21-43A9-AB22-E2AB1382008B}" destId="{B52401C7-2A94-B24A-9BD0-DBA38C41F899}" srcOrd="1" destOrd="0" parTransId="{3532A7E4-4EF6-2A43-97E3-5099C404E39D}" sibTransId="{602D9210-E19D-3643-AB1B-A6FB9E704BAC}"/>
    <dgm:cxn modelId="{468CC7C6-A489-3E41-A082-0EB3BB9F08B8}" srcId="{6313A1D4-AC21-43A9-AB22-E2AB1382008B}" destId="{2193B240-7067-6D4D-8D76-268143A6E60C}" srcOrd="2" destOrd="0" parTransId="{86BAE42B-5A44-4448-A1DF-310EE5B448D7}" sibTransId="{5E38DDC4-0255-7C4A-897C-0E9085902222}"/>
    <dgm:cxn modelId="{3B2598EC-B10D-B743-A8B0-6406EA385B00}" type="presOf" srcId="{2193B240-7067-6D4D-8D76-268143A6E60C}" destId="{4BC1030D-847A-6349-BEAA-4D3F4C2A1CCB}" srcOrd="0" destOrd="2" presId="urn:microsoft.com/office/officeart/2005/8/layout/vList2"/>
    <dgm:cxn modelId="{DFB29804-DF21-094E-A4EF-F136B9E04DD8}" type="presParOf" srcId="{24E2DA5D-89AF-2940-8A57-D7467FE7BE43}" destId="{06EF43AA-97D8-FA4D-9E0A-386D216F7BF4}" srcOrd="0" destOrd="0" presId="urn:microsoft.com/office/officeart/2005/8/layout/vList2"/>
    <dgm:cxn modelId="{056114BB-3761-AB42-9AD4-291BCCCAF0AB}" type="presParOf" srcId="{24E2DA5D-89AF-2940-8A57-D7467FE7BE43}" destId="{4BC1030D-847A-6349-BEAA-4D3F4C2A1CCB}"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F02FFD-4A05-4377-B027-CE92D948538C}" type="doc">
      <dgm:prSet loTypeId="urn:microsoft.com/office/officeart/2005/8/layout/vList2" loCatId="list" qsTypeId="urn:microsoft.com/office/officeart/2005/8/quickstyle/simple1" qsCatId="simple" csTypeId="urn:microsoft.com/office/officeart/2005/8/colors/accent4_3" csCatId="accent4" phldr="1"/>
      <dgm:spPr/>
      <dgm:t>
        <a:bodyPr/>
        <a:lstStyle/>
        <a:p>
          <a:endParaRPr lang="en-US"/>
        </a:p>
      </dgm:t>
    </dgm:pt>
    <dgm:pt modelId="{6313A1D4-AC21-43A9-AB22-E2AB1382008B}">
      <dgm:prSet/>
      <dgm:spPr/>
      <dgm:t>
        <a:bodyPr/>
        <a:lstStyle/>
        <a:p>
          <a:r>
            <a:rPr lang="en-US" b="1" dirty="0"/>
            <a:t>Our Case</a:t>
          </a:r>
          <a:endParaRPr lang="en-US" dirty="0"/>
        </a:p>
      </dgm:t>
    </dgm:pt>
    <dgm:pt modelId="{1E7F89CE-3861-429E-8F4D-3EEDBB3174FB}" type="parTrans" cxnId="{4305262B-0DB4-4BD1-822C-B44C49BEEFEC}">
      <dgm:prSet/>
      <dgm:spPr/>
      <dgm:t>
        <a:bodyPr/>
        <a:lstStyle/>
        <a:p>
          <a:endParaRPr lang="en-US"/>
        </a:p>
      </dgm:t>
    </dgm:pt>
    <dgm:pt modelId="{E84717DB-6D1E-46DB-98FD-D9AB675024D0}" type="sibTrans" cxnId="{4305262B-0DB4-4BD1-822C-B44C49BEEFEC}">
      <dgm:prSet/>
      <dgm:spPr/>
      <dgm:t>
        <a:bodyPr/>
        <a:lstStyle/>
        <a:p>
          <a:endParaRPr lang="en-US"/>
        </a:p>
      </dgm:t>
    </dgm:pt>
    <dgm:pt modelId="{49871E2E-9634-458F-9D89-9176BC3B1C22}">
      <dgm:prSet/>
      <dgm:spPr/>
      <dgm:t>
        <a:bodyPr/>
        <a:lstStyle/>
        <a:p>
          <a:r>
            <a:rPr lang="en-US" b="1" dirty="0">
              <a:solidFill>
                <a:schemeClr val="accent4">
                  <a:lumMod val="50000"/>
                </a:schemeClr>
              </a:solidFill>
            </a:rPr>
            <a:t>Data Statistics: </a:t>
          </a:r>
          <a:r>
            <a:rPr lang="en-US" dirty="0">
              <a:solidFill>
                <a:schemeClr val="accent4">
                  <a:lumMod val="50000"/>
                </a:schemeClr>
              </a:solidFill>
            </a:rPr>
            <a:t>Provide me with the descriptive statics of the data. Please display the information as a table for me to interpret. </a:t>
          </a:r>
        </a:p>
      </dgm:t>
    </dgm:pt>
    <dgm:pt modelId="{445FBB25-BD90-46EC-9495-169BCDA1342B}" type="parTrans" cxnId="{33F29DC0-730E-4DB2-BCEE-09C7BB2A967D}">
      <dgm:prSet/>
      <dgm:spPr/>
      <dgm:t>
        <a:bodyPr/>
        <a:lstStyle/>
        <a:p>
          <a:endParaRPr lang="en-US"/>
        </a:p>
      </dgm:t>
    </dgm:pt>
    <dgm:pt modelId="{8EE6033C-CFC7-4799-ADAF-7F21F36F381A}" type="sibTrans" cxnId="{33F29DC0-730E-4DB2-BCEE-09C7BB2A967D}">
      <dgm:prSet/>
      <dgm:spPr/>
      <dgm:t>
        <a:bodyPr/>
        <a:lstStyle/>
        <a:p>
          <a:endParaRPr lang="en-US"/>
        </a:p>
      </dgm:t>
    </dgm:pt>
    <dgm:pt modelId="{9A4BE4D2-DA57-C24D-8783-C4C7F3511184}">
      <dgm:prSet/>
      <dgm:spPr/>
      <dgm:t>
        <a:bodyPr/>
        <a:lstStyle/>
        <a:p>
          <a:r>
            <a:rPr lang="en-US" b="1" dirty="0">
              <a:solidFill>
                <a:schemeClr val="accent4">
                  <a:lumMod val="50000"/>
                </a:schemeClr>
              </a:solidFill>
            </a:rPr>
            <a:t>Data Visualization: </a:t>
          </a:r>
          <a:r>
            <a:rPr lang="en-US" dirty="0">
              <a:solidFill>
                <a:schemeClr val="accent4">
                  <a:lumMod val="50000"/>
                </a:schemeClr>
              </a:solidFill>
            </a:rPr>
            <a:t>Let’s visualize any outliners in out data. </a:t>
          </a:r>
        </a:p>
      </dgm:t>
    </dgm:pt>
    <dgm:pt modelId="{1ED8CF16-EC01-E449-8EFD-9BC11BF40ECF}" type="parTrans" cxnId="{CDC89F01-B7BD-4543-9BE9-FA17459DDE0B}">
      <dgm:prSet/>
      <dgm:spPr/>
      <dgm:t>
        <a:bodyPr/>
        <a:lstStyle/>
        <a:p>
          <a:endParaRPr lang="en-US"/>
        </a:p>
      </dgm:t>
    </dgm:pt>
    <dgm:pt modelId="{2B9CCD4E-C20A-834F-8E19-364858004355}" type="sibTrans" cxnId="{CDC89F01-B7BD-4543-9BE9-FA17459DDE0B}">
      <dgm:prSet/>
      <dgm:spPr/>
      <dgm:t>
        <a:bodyPr/>
        <a:lstStyle/>
        <a:p>
          <a:endParaRPr lang="en-US"/>
        </a:p>
      </dgm:t>
    </dgm:pt>
    <dgm:pt modelId="{020D30A9-E022-6543-AFD4-EA1EA9956CC9}">
      <dgm:prSet/>
      <dgm:spPr/>
      <dgm:t>
        <a:bodyPr/>
        <a:lstStyle/>
        <a:p>
          <a:r>
            <a:rPr lang="en-US" b="1" dirty="0">
              <a:solidFill>
                <a:schemeClr val="accent4">
                  <a:lumMod val="50000"/>
                </a:schemeClr>
              </a:solidFill>
            </a:rPr>
            <a:t>Data Preprocessing</a:t>
          </a:r>
          <a:r>
            <a:rPr lang="en-US" dirty="0">
              <a:solidFill>
                <a:schemeClr val="accent4">
                  <a:lumMod val="50000"/>
                </a:schemeClr>
              </a:solidFill>
            </a:rPr>
            <a:t>: Let’s pre-process the data, what steps do you think we should take ? </a:t>
          </a:r>
          <a:br>
            <a:rPr lang="en-US" dirty="0">
              <a:solidFill>
                <a:schemeClr val="accent4">
                  <a:lumMod val="50000"/>
                </a:schemeClr>
              </a:solidFill>
            </a:rPr>
          </a:br>
          <a:r>
            <a:rPr lang="en-US" dirty="0">
              <a:solidFill>
                <a:schemeClr val="accent4">
                  <a:lumMod val="50000"/>
                </a:schemeClr>
              </a:solidFill>
            </a:rPr>
            <a:t>Provide me with a summary after each step. </a:t>
          </a:r>
        </a:p>
      </dgm:t>
    </dgm:pt>
    <dgm:pt modelId="{610B2ACC-9C3D-214A-9E78-B0DB4925CE37}" type="parTrans" cxnId="{37E157F6-3D6A-F343-B5AB-347D0F27717D}">
      <dgm:prSet/>
      <dgm:spPr/>
      <dgm:t>
        <a:bodyPr/>
        <a:lstStyle/>
        <a:p>
          <a:endParaRPr lang="en-US"/>
        </a:p>
      </dgm:t>
    </dgm:pt>
    <dgm:pt modelId="{7CAEF2C3-D94E-054B-A9AA-88C867E212D3}" type="sibTrans" cxnId="{37E157F6-3D6A-F343-B5AB-347D0F27717D}">
      <dgm:prSet/>
      <dgm:spPr/>
      <dgm:t>
        <a:bodyPr/>
        <a:lstStyle/>
        <a:p>
          <a:endParaRPr lang="en-US"/>
        </a:p>
      </dgm:t>
    </dgm:pt>
    <dgm:pt modelId="{3D454BE5-47C7-C349-8DCE-F67AF0709972}">
      <dgm:prSet/>
      <dgm:spPr/>
      <dgm:t>
        <a:bodyPr/>
        <a:lstStyle/>
        <a:p>
          <a:endParaRPr lang="en-US" dirty="0">
            <a:solidFill>
              <a:schemeClr val="accent4">
                <a:lumMod val="50000"/>
              </a:schemeClr>
            </a:solidFill>
          </a:endParaRPr>
        </a:p>
      </dgm:t>
    </dgm:pt>
    <dgm:pt modelId="{FA555794-DA65-D140-ABE0-A098FD08F7A4}" type="parTrans" cxnId="{B012FBCE-E97B-DC4B-9527-5E62176D5D5E}">
      <dgm:prSet/>
      <dgm:spPr/>
      <dgm:t>
        <a:bodyPr/>
        <a:lstStyle/>
        <a:p>
          <a:endParaRPr lang="en-US"/>
        </a:p>
      </dgm:t>
    </dgm:pt>
    <dgm:pt modelId="{083EAC8B-B586-7A4F-A13F-D8FE165F3573}" type="sibTrans" cxnId="{B012FBCE-E97B-DC4B-9527-5E62176D5D5E}">
      <dgm:prSet/>
      <dgm:spPr/>
      <dgm:t>
        <a:bodyPr/>
        <a:lstStyle/>
        <a:p>
          <a:endParaRPr lang="en-US"/>
        </a:p>
      </dgm:t>
    </dgm:pt>
    <dgm:pt modelId="{264AF575-82C3-6F4A-898B-D0268680EC43}">
      <dgm:prSet/>
      <dgm:spPr/>
      <dgm:t>
        <a:bodyPr/>
        <a:lstStyle/>
        <a:p>
          <a:endParaRPr lang="en-US" dirty="0">
            <a:solidFill>
              <a:schemeClr val="accent4">
                <a:lumMod val="50000"/>
              </a:schemeClr>
            </a:solidFill>
          </a:endParaRPr>
        </a:p>
      </dgm:t>
    </dgm:pt>
    <dgm:pt modelId="{235CFDD0-46C7-CB48-AD98-0D5C65D6B8C8}" type="parTrans" cxnId="{8103EB9B-C943-8848-AB7D-A63EE90F4813}">
      <dgm:prSet/>
      <dgm:spPr/>
      <dgm:t>
        <a:bodyPr/>
        <a:lstStyle/>
        <a:p>
          <a:endParaRPr lang="en-US"/>
        </a:p>
      </dgm:t>
    </dgm:pt>
    <dgm:pt modelId="{D1E56E18-EFD0-1C42-B3E4-355D01FD8879}" type="sibTrans" cxnId="{8103EB9B-C943-8848-AB7D-A63EE90F4813}">
      <dgm:prSet/>
      <dgm:spPr/>
      <dgm:t>
        <a:bodyPr/>
        <a:lstStyle/>
        <a:p>
          <a:endParaRPr lang="en-US"/>
        </a:p>
      </dgm:t>
    </dgm:pt>
    <dgm:pt modelId="{1637BB1B-1D15-3147-9291-B81EE078B7B1}" type="pres">
      <dgm:prSet presAssocID="{6AF02FFD-4A05-4377-B027-CE92D948538C}" presName="linear" presStyleCnt="0">
        <dgm:presLayoutVars>
          <dgm:animLvl val="lvl"/>
          <dgm:resizeHandles val="exact"/>
        </dgm:presLayoutVars>
      </dgm:prSet>
      <dgm:spPr/>
    </dgm:pt>
    <dgm:pt modelId="{9BBC2905-CF9D-3F49-A1D0-797BDC6869C6}" type="pres">
      <dgm:prSet presAssocID="{6313A1D4-AC21-43A9-AB22-E2AB1382008B}" presName="parentText" presStyleLbl="node1" presStyleIdx="0" presStyleCnt="1">
        <dgm:presLayoutVars>
          <dgm:chMax val="0"/>
          <dgm:bulletEnabled val="1"/>
        </dgm:presLayoutVars>
      </dgm:prSet>
      <dgm:spPr/>
    </dgm:pt>
    <dgm:pt modelId="{2E48729C-4684-9D43-95F8-EB167BFDAD18}" type="pres">
      <dgm:prSet presAssocID="{6313A1D4-AC21-43A9-AB22-E2AB1382008B}" presName="childText" presStyleLbl="revTx" presStyleIdx="0" presStyleCnt="1">
        <dgm:presLayoutVars>
          <dgm:bulletEnabled val="1"/>
        </dgm:presLayoutVars>
      </dgm:prSet>
      <dgm:spPr/>
    </dgm:pt>
  </dgm:ptLst>
  <dgm:cxnLst>
    <dgm:cxn modelId="{CDC89F01-B7BD-4543-9BE9-FA17459DDE0B}" srcId="{6313A1D4-AC21-43A9-AB22-E2AB1382008B}" destId="{9A4BE4D2-DA57-C24D-8783-C4C7F3511184}" srcOrd="2" destOrd="0" parTransId="{1ED8CF16-EC01-E449-8EFD-9BC11BF40ECF}" sibTransId="{2B9CCD4E-C20A-834F-8E19-364858004355}"/>
    <dgm:cxn modelId="{4305262B-0DB4-4BD1-822C-B44C49BEEFEC}" srcId="{6AF02FFD-4A05-4377-B027-CE92D948538C}" destId="{6313A1D4-AC21-43A9-AB22-E2AB1382008B}" srcOrd="0" destOrd="0" parTransId="{1E7F89CE-3861-429E-8F4D-3EEDBB3174FB}" sibTransId="{E84717DB-6D1E-46DB-98FD-D9AB675024D0}"/>
    <dgm:cxn modelId="{C7CCDD3D-E007-D343-B7C8-777C77E77328}" type="presOf" srcId="{020D30A9-E022-6543-AFD4-EA1EA9956CC9}" destId="{2E48729C-4684-9D43-95F8-EB167BFDAD18}" srcOrd="0" destOrd="4" presId="urn:microsoft.com/office/officeart/2005/8/layout/vList2"/>
    <dgm:cxn modelId="{6E2AA546-B193-1544-92F7-97A344F0CF44}" type="presOf" srcId="{264AF575-82C3-6F4A-898B-D0268680EC43}" destId="{2E48729C-4684-9D43-95F8-EB167BFDAD18}" srcOrd="0" destOrd="3" presId="urn:microsoft.com/office/officeart/2005/8/layout/vList2"/>
    <dgm:cxn modelId="{9A3A394B-F5B6-9E42-98A7-A10B4A7BE647}" type="presOf" srcId="{49871E2E-9634-458F-9D89-9176BC3B1C22}" destId="{2E48729C-4684-9D43-95F8-EB167BFDAD18}" srcOrd="0" destOrd="0" presId="urn:microsoft.com/office/officeart/2005/8/layout/vList2"/>
    <dgm:cxn modelId="{1A317E5F-82BE-E645-8F47-0FAC3E57AB96}" type="presOf" srcId="{3D454BE5-47C7-C349-8DCE-F67AF0709972}" destId="{2E48729C-4684-9D43-95F8-EB167BFDAD18}" srcOrd="0" destOrd="1" presId="urn:microsoft.com/office/officeart/2005/8/layout/vList2"/>
    <dgm:cxn modelId="{B445AD85-245B-E144-85C7-14B02D4C4EC3}" type="presOf" srcId="{6313A1D4-AC21-43A9-AB22-E2AB1382008B}" destId="{9BBC2905-CF9D-3F49-A1D0-797BDC6869C6}" srcOrd="0" destOrd="0" presId="urn:microsoft.com/office/officeart/2005/8/layout/vList2"/>
    <dgm:cxn modelId="{53ECF591-A18C-E549-BD8C-1FCF9DFB10AC}" type="presOf" srcId="{9A4BE4D2-DA57-C24D-8783-C4C7F3511184}" destId="{2E48729C-4684-9D43-95F8-EB167BFDAD18}" srcOrd="0" destOrd="2" presId="urn:microsoft.com/office/officeart/2005/8/layout/vList2"/>
    <dgm:cxn modelId="{8103EB9B-C943-8848-AB7D-A63EE90F4813}" srcId="{6313A1D4-AC21-43A9-AB22-E2AB1382008B}" destId="{264AF575-82C3-6F4A-898B-D0268680EC43}" srcOrd="3" destOrd="0" parTransId="{235CFDD0-46C7-CB48-AD98-0D5C65D6B8C8}" sibTransId="{D1E56E18-EFD0-1C42-B3E4-355D01FD8879}"/>
    <dgm:cxn modelId="{3354769F-A40E-0E47-8E79-5123E207384A}" type="presOf" srcId="{6AF02FFD-4A05-4377-B027-CE92D948538C}" destId="{1637BB1B-1D15-3147-9291-B81EE078B7B1}" srcOrd="0" destOrd="0" presId="urn:microsoft.com/office/officeart/2005/8/layout/vList2"/>
    <dgm:cxn modelId="{33F29DC0-730E-4DB2-BCEE-09C7BB2A967D}" srcId="{6313A1D4-AC21-43A9-AB22-E2AB1382008B}" destId="{49871E2E-9634-458F-9D89-9176BC3B1C22}" srcOrd="0" destOrd="0" parTransId="{445FBB25-BD90-46EC-9495-169BCDA1342B}" sibTransId="{8EE6033C-CFC7-4799-ADAF-7F21F36F381A}"/>
    <dgm:cxn modelId="{B012FBCE-E97B-DC4B-9527-5E62176D5D5E}" srcId="{6313A1D4-AC21-43A9-AB22-E2AB1382008B}" destId="{3D454BE5-47C7-C349-8DCE-F67AF0709972}" srcOrd="1" destOrd="0" parTransId="{FA555794-DA65-D140-ABE0-A098FD08F7A4}" sibTransId="{083EAC8B-B586-7A4F-A13F-D8FE165F3573}"/>
    <dgm:cxn modelId="{37E157F6-3D6A-F343-B5AB-347D0F27717D}" srcId="{6313A1D4-AC21-43A9-AB22-E2AB1382008B}" destId="{020D30A9-E022-6543-AFD4-EA1EA9956CC9}" srcOrd="4" destOrd="0" parTransId="{610B2ACC-9C3D-214A-9E78-B0DB4925CE37}" sibTransId="{7CAEF2C3-D94E-054B-A9AA-88C867E212D3}"/>
    <dgm:cxn modelId="{2F8CA1E5-DAFA-C442-A078-26D2D8DA3276}" type="presParOf" srcId="{1637BB1B-1D15-3147-9291-B81EE078B7B1}" destId="{9BBC2905-CF9D-3F49-A1D0-797BDC6869C6}" srcOrd="0" destOrd="0" presId="urn:microsoft.com/office/officeart/2005/8/layout/vList2"/>
    <dgm:cxn modelId="{5F39B167-3E9A-BD48-8799-A75DFAAEBC10}" type="presParOf" srcId="{1637BB1B-1D15-3147-9291-B81EE078B7B1}" destId="{2E48729C-4684-9D43-95F8-EB167BFDAD1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BB14D-5C1F-4C6D-A381-42B01C097143}">
      <dsp:nvSpPr>
        <dsp:cNvPr id="0" name=""/>
        <dsp:cNvSpPr/>
      </dsp:nvSpPr>
      <dsp:spPr>
        <a:xfrm>
          <a:off x="285002" y="905983"/>
          <a:ext cx="876041" cy="8760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8522A8-0D4C-4694-99A0-8B4A3D832ED0}">
      <dsp:nvSpPr>
        <dsp:cNvPr id="0" name=""/>
        <dsp:cNvSpPr/>
      </dsp:nvSpPr>
      <dsp:spPr>
        <a:xfrm>
          <a:off x="471700" y="1092680"/>
          <a:ext cx="502646" cy="5026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FF361A-2792-44AB-A4B0-49C282476DFB}">
      <dsp:nvSpPr>
        <dsp:cNvPr id="0" name=""/>
        <dsp:cNvSpPr/>
      </dsp:nvSpPr>
      <dsp:spPr>
        <a:xfrm>
          <a:off x="4956" y="2054889"/>
          <a:ext cx="1436132" cy="1231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i="0" kern="1200"/>
            <a:t>Text Generation</a:t>
          </a:r>
          <a:r>
            <a:rPr lang="en-US" sz="1100" b="0" i="0" kern="1200"/>
            <a:t>: Models like GPT-4 can generate coherent and contextually relevant text, which is useful for tasks such as writing assistance, content creation, and chatbots.</a:t>
          </a:r>
          <a:endParaRPr lang="en-US" sz="1100" kern="1200"/>
        </a:p>
      </dsp:txBody>
      <dsp:txXfrm>
        <a:off x="4956" y="2054889"/>
        <a:ext cx="1436132" cy="1231932"/>
      </dsp:txXfrm>
    </dsp:sp>
    <dsp:sp modelId="{5BC1C141-E787-42BA-B1D8-D1CB6D7843C0}">
      <dsp:nvSpPr>
        <dsp:cNvPr id="0" name=""/>
        <dsp:cNvSpPr/>
      </dsp:nvSpPr>
      <dsp:spPr>
        <a:xfrm>
          <a:off x="1972458" y="905983"/>
          <a:ext cx="876041" cy="8760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0F912A-2DA1-49D5-B992-A3845804017A}">
      <dsp:nvSpPr>
        <dsp:cNvPr id="0" name=""/>
        <dsp:cNvSpPr/>
      </dsp:nvSpPr>
      <dsp:spPr>
        <a:xfrm>
          <a:off x="2159156" y="1092680"/>
          <a:ext cx="502646" cy="5026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D61DC5-78E8-4D28-B23E-9D37B1748B9F}">
      <dsp:nvSpPr>
        <dsp:cNvPr id="0" name=""/>
        <dsp:cNvSpPr/>
      </dsp:nvSpPr>
      <dsp:spPr>
        <a:xfrm>
          <a:off x="1692413" y="2054889"/>
          <a:ext cx="1436132" cy="1231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i="0" kern="1200"/>
            <a:t>Image Generation</a:t>
          </a:r>
          <a:r>
            <a:rPr lang="en-US" sz="1100" b="0" i="0" kern="1200"/>
            <a:t>: GANs can create realistic images from noise or from textual descriptions, enabling applications in art, design, and virtual reality.</a:t>
          </a:r>
          <a:endParaRPr lang="en-US" sz="1100" kern="1200"/>
        </a:p>
      </dsp:txBody>
      <dsp:txXfrm>
        <a:off x="1692413" y="2054889"/>
        <a:ext cx="1436132" cy="1231932"/>
      </dsp:txXfrm>
    </dsp:sp>
    <dsp:sp modelId="{851F7D58-AA0B-4CE4-8F93-C7B1270DC697}">
      <dsp:nvSpPr>
        <dsp:cNvPr id="0" name=""/>
        <dsp:cNvSpPr/>
      </dsp:nvSpPr>
      <dsp:spPr>
        <a:xfrm>
          <a:off x="3659914" y="905983"/>
          <a:ext cx="876041" cy="8760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60FC74-4BCF-4D4F-9F95-13D3FC4CAEB5}">
      <dsp:nvSpPr>
        <dsp:cNvPr id="0" name=""/>
        <dsp:cNvSpPr/>
      </dsp:nvSpPr>
      <dsp:spPr>
        <a:xfrm>
          <a:off x="3846612" y="1092680"/>
          <a:ext cx="502646" cy="5026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83FEC8-1153-4357-8548-EBA3C7CC76DE}">
      <dsp:nvSpPr>
        <dsp:cNvPr id="0" name=""/>
        <dsp:cNvSpPr/>
      </dsp:nvSpPr>
      <dsp:spPr>
        <a:xfrm>
          <a:off x="3379869" y="2054889"/>
          <a:ext cx="1436132" cy="1231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i="0" kern="1200"/>
            <a:t>Music Composition</a:t>
          </a:r>
          <a:r>
            <a:rPr lang="en-US" sz="1100" b="0" i="0" kern="1200"/>
            <a:t>: Generative AI can compose music by learning patterns from existing compositions and generating new pieces that mimic those styles.</a:t>
          </a:r>
          <a:endParaRPr lang="en-US" sz="1100" kern="1200"/>
        </a:p>
      </dsp:txBody>
      <dsp:txXfrm>
        <a:off x="3379869" y="2054889"/>
        <a:ext cx="1436132" cy="1231932"/>
      </dsp:txXfrm>
    </dsp:sp>
    <dsp:sp modelId="{D2395589-B03E-43A0-8D18-8249AE7297F0}">
      <dsp:nvSpPr>
        <dsp:cNvPr id="0" name=""/>
        <dsp:cNvSpPr/>
      </dsp:nvSpPr>
      <dsp:spPr>
        <a:xfrm>
          <a:off x="5347371" y="905983"/>
          <a:ext cx="876041" cy="8760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4F168D-1374-4062-896B-306EFC24B617}">
      <dsp:nvSpPr>
        <dsp:cNvPr id="0" name=""/>
        <dsp:cNvSpPr/>
      </dsp:nvSpPr>
      <dsp:spPr>
        <a:xfrm>
          <a:off x="5534068" y="1092680"/>
          <a:ext cx="502646" cy="5026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A0AADE-08F0-464E-912F-E37504E16B87}">
      <dsp:nvSpPr>
        <dsp:cNvPr id="0" name=""/>
        <dsp:cNvSpPr/>
      </dsp:nvSpPr>
      <dsp:spPr>
        <a:xfrm>
          <a:off x="5067325" y="2054889"/>
          <a:ext cx="1436132" cy="1231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i="0" kern="1200"/>
            <a:t>Data Augmentation</a:t>
          </a:r>
          <a:r>
            <a:rPr lang="en-US" sz="1100" b="0" i="0" kern="1200"/>
            <a:t>: Generative models can create synthetic data to augment training datasets, which is particularly useful in scenarios where data is scarce or expensive to obtain.</a:t>
          </a:r>
          <a:endParaRPr lang="en-US" sz="1100" kern="1200"/>
        </a:p>
      </dsp:txBody>
      <dsp:txXfrm>
        <a:off x="5067325" y="2054889"/>
        <a:ext cx="1436132" cy="1231932"/>
      </dsp:txXfrm>
    </dsp:sp>
    <dsp:sp modelId="{7C9DB5CC-9828-4722-85FB-404A04F1A1B9}">
      <dsp:nvSpPr>
        <dsp:cNvPr id="0" name=""/>
        <dsp:cNvSpPr/>
      </dsp:nvSpPr>
      <dsp:spPr>
        <a:xfrm>
          <a:off x="7034827" y="905983"/>
          <a:ext cx="876041" cy="876041"/>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E94929-F6EE-440A-AE14-5ECE1F7F1EBC}">
      <dsp:nvSpPr>
        <dsp:cNvPr id="0" name=""/>
        <dsp:cNvSpPr/>
      </dsp:nvSpPr>
      <dsp:spPr>
        <a:xfrm>
          <a:off x="7221524" y="1092680"/>
          <a:ext cx="502646" cy="5026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48ACA5-0519-4E76-AD15-EA4F06BA67E1}">
      <dsp:nvSpPr>
        <dsp:cNvPr id="0" name=""/>
        <dsp:cNvSpPr/>
      </dsp:nvSpPr>
      <dsp:spPr>
        <a:xfrm>
          <a:off x="6754781" y="2054889"/>
          <a:ext cx="1436132" cy="1231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i="0" kern="1200"/>
            <a:t>Creative Applications</a:t>
          </a:r>
          <a:r>
            <a:rPr lang="en-US" sz="1100" b="0" i="0" kern="1200"/>
            <a:t>: Artists and designers use generative AI to explore new creative possibilities, generating novel artwork, designs, and animations.</a:t>
          </a:r>
          <a:endParaRPr lang="en-US" sz="1100" kern="1200"/>
        </a:p>
      </dsp:txBody>
      <dsp:txXfrm>
        <a:off x="6754781" y="2054889"/>
        <a:ext cx="1436132" cy="12319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F43AA-97D8-FA4D-9E0A-386D216F7BF4}">
      <dsp:nvSpPr>
        <dsp:cNvPr id="0" name=""/>
        <dsp:cNvSpPr/>
      </dsp:nvSpPr>
      <dsp:spPr>
        <a:xfrm>
          <a:off x="0" y="93847"/>
          <a:ext cx="3845172" cy="43173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Our Case</a:t>
          </a:r>
          <a:endParaRPr lang="en-US" sz="1800" kern="1200"/>
        </a:p>
      </dsp:txBody>
      <dsp:txXfrm>
        <a:off x="21075" y="114922"/>
        <a:ext cx="3803022" cy="389580"/>
      </dsp:txXfrm>
    </dsp:sp>
    <dsp:sp modelId="{4BC1030D-847A-6349-BEAA-4D3F4C2A1CCB}">
      <dsp:nvSpPr>
        <dsp:cNvPr id="0" name=""/>
        <dsp:cNvSpPr/>
      </dsp:nvSpPr>
      <dsp:spPr>
        <a:xfrm>
          <a:off x="0" y="525577"/>
          <a:ext cx="3845172" cy="260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84" tIns="22860" rIns="128016" bIns="22860" numCol="1" spcCol="1270" anchor="t" anchorCtr="0">
          <a:noAutofit/>
        </a:bodyPr>
        <a:lstStyle/>
        <a:p>
          <a:pPr marL="114300" lvl="1" indent="-114300" algn="l" defTabSz="622300">
            <a:lnSpc>
              <a:spcPct val="90000"/>
            </a:lnSpc>
            <a:spcBef>
              <a:spcPct val="0"/>
            </a:spcBef>
            <a:spcAft>
              <a:spcPct val="20000"/>
            </a:spcAft>
            <a:buChar char="•"/>
          </a:pPr>
          <a:endParaRPr lang="en-US" sz="1400" kern="1200" dirty="0">
            <a:solidFill>
              <a:schemeClr val="accent4">
                <a:lumMod val="50000"/>
              </a:schemeClr>
            </a:solidFill>
          </a:endParaRPr>
        </a:p>
        <a:p>
          <a:pPr marL="114300" lvl="1" indent="-114300" algn="l" defTabSz="622300">
            <a:lnSpc>
              <a:spcPct val="90000"/>
            </a:lnSpc>
            <a:spcBef>
              <a:spcPct val="0"/>
            </a:spcBef>
            <a:spcAft>
              <a:spcPct val="20000"/>
            </a:spcAft>
            <a:buChar char="•"/>
          </a:pPr>
          <a:r>
            <a:rPr lang="en-US" sz="1400" b="1" kern="1200">
              <a:solidFill>
                <a:schemeClr val="accent4">
                  <a:lumMod val="50000"/>
                </a:schemeClr>
              </a:solidFill>
            </a:rPr>
            <a:t>Data Modeling Suggestion: </a:t>
          </a:r>
          <a:r>
            <a:rPr lang="en-US" sz="1400" kern="1200">
              <a:solidFill>
                <a:schemeClr val="accent4">
                  <a:lumMod val="50000"/>
                </a:schemeClr>
              </a:solidFill>
            </a:rPr>
            <a:t>Let’s train a machine learning model. What are your top 10 model suggestions based on our dataset. </a:t>
          </a:r>
          <a:endParaRPr lang="en-US" sz="1400" kern="1200" dirty="0">
            <a:solidFill>
              <a:schemeClr val="accent4">
                <a:lumMod val="50000"/>
              </a:schemeClr>
            </a:solidFill>
          </a:endParaRPr>
        </a:p>
        <a:p>
          <a:pPr marL="114300" lvl="1" indent="-114300" algn="l" defTabSz="622300">
            <a:lnSpc>
              <a:spcPct val="90000"/>
            </a:lnSpc>
            <a:spcBef>
              <a:spcPct val="0"/>
            </a:spcBef>
            <a:spcAft>
              <a:spcPct val="20000"/>
            </a:spcAft>
            <a:buChar char="•"/>
          </a:pPr>
          <a:r>
            <a:rPr lang="en-US" sz="1400" b="1" kern="1200" dirty="0">
              <a:solidFill>
                <a:schemeClr val="accent4">
                  <a:lumMod val="50000"/>
                </a:schemeClr>
              </a:solidFill>
            </a:rPr>
            <a:t>Multi-Model Reporting: </a:t>
          </a:r>
          <a:r>
            <a:rPr lang="en-US" sz="1400" kern="1200" dirty="0">
              <a:solidFill>
                <a:schemeClr val="accent4">
                  <a:lumMod val="50000"/>
                </a:schemeClr>
              </a:solidFill>
            </a:rPr>
            <a:t>Train all 5 models and report the results in a tabular format. Prioritize F1 scores. </a:t>
          </a:r>
        </a:p>
        <a:p>
          <a:pPr marL="114300" lvl="1" indent="-114300" algn="l" defTabSz="622300">
            <a:lnSpc>
              <a:spcPct val="90000"/>
            </a:lnSpc>
            <a:spcBef>
              <a:spcPct val="0"/>
            </a:spcBef>
            <a:spcAft>
              <a:spcPct val="20000"/>
            </a:spcAft>
            <a:buChar char="•"/>
          </a:pPr>
          <a:r>
            <a:rPr lang="en-US" sz="1400" b="1" kern="1200">
              <a:solidFill>
                <a:schemeClr val="accent4">
                  <a:lumMod val="50000"/>
                </a:schemeClr>
              </a:solidFill>
            </a:rPr>
            <a:t>Rework Data: </a:t>
          </a:r>
          <a:r>
            <a:rPr lang="en-US" sz="1400" kern="1200">
              <a:solidFill>
                <a:schemeClr val="accent4">
                  <a:lumMod val="50000"/>
                </a:schemeClr>
              </a:solidFill>
            </a:rPr>
            <a:t>Remove the outliers in our dataset. Then re-run the models and report back to me. </a:t>
          </a:r>
          <a:endParaRPr lang="en-US" sz="1400" kern="1200" dirty="0">
            <a:solidFill>
              <a:schemeClr val="accent4">
                <a:lumMod val="50000"/>
              </a:schemeClr>
            </a:solidFill>
          </a:endParaRPr>
        </a:p>
        <a:p>
          <a:pPr marL="114300" lvl="1" indent="-114300" algn="l" defTabSz="622300">
            <a:lnSpc>
              <a:spcPct val="90000"/>
            </a:lnSpc>
            <a:spcBef>
              <a:spcPct val="0"/>
            </a:spcBef>
            <a:spcAft>
              <a:spcPct val="20000"/>
            </a:spcAft>
            <a:buChar char="•"/>
          </a:pPr>
          <a:r>
            <a:rPr lang="en-US" sz="1400" b="1" kern="1200">
              <a:solidFill>
                <a:schemeClr val="accent4">
                  <a:lumMod val="50000"/>
                </a:schemeClr>
              </a:solidFill>
            </a:rPr>
            <a:t>Hyper tunning: </a:t>
          </a:r>
          <a:r>
            <a:rPr lang="en-US" sz="1400" kern="1200">
              <a:solidFill>
                <a:schemeClr val="accent4">
                  <a:lumMod val="50000"/>
                </a:schemeClr>
              </a:solidFill>
            </a:rPr>
            <a:t>Limitation(s) </a:t>
          </a:r>
          <a:endParaRPr lang="en-US" sz="1400" kern="1200" dirty="0">
            <a:solidFill>
              <a:schemeClr val="accent4">
                <a:lumMod val="50000"/>
              </a:schemeClr>
            </a:solidFill>
          </a:endParaRPr>
        </a:p>
        <a:p>
          <a:pPr marL="114300" lvl="1" indent="-114300" algn="l" defTabSz="622300">
            <a:lnSpc>
              <a:spcPct val="90000"/>
            </a:lnSpc>
            <a:spcBef>
              <a:spcPct val="0"/>
            </a:spcBef>
            <a:spcAft>
              <a:spcPct val="20000"/>
            </a:spcAft>
            <a:buChar char="•"/>
          </a:pPr>
          <a:endParaRPr lang="en-US" sz="1400" kern="1200" dirty="0">
            <a:solidFill>
              <a:schemeClr val="accent4">
                <a:lumMod val="50000"/>
              </a:schemeClr>
            </a:solidFill>
          </a:endParaRPr>
        </a:p>
      </dsp:txBody>
      <dsp:txXfrm>
        <a:off x="0" y="525577"/>
        <a:ext cx="3845172" cy="26082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A1B08-C080-9045-8A27-BE7941D44C26}">
      <dsp:nvSpPr>
        <dsp:cNvPr id="0" name=""/>
        <dsp:cNvSpPr/>
      </dsp:nvSpPr>
      <dsp:spPr>
        <a:xfrm>
          <a:off x="0" y="0"/>
          <a:ext cx="3845172" cy="551655"/>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Our Case</a:t>
          </a:r>
          <a:endParaRPr lang="en-US" sz="2300" kern="1200" dirty="0"/>
        </a:p>
      </dsp:txBody>
      <dsp:txXfrm>
        <a:off x="26930" y="26930"/>
        <a:ext cx="3791312" cy="497795"/>
      </dsp:txXfrm>
    </dsp:sp>
    <dsp:sp modelId="{E1D48DD1-4376-8646-8440-BBD4BE023A2B}">
      <dsp:nvSpPr>
        <dsp:cNvPr id="0" name=""/>
        <dsp:cNvSpPr/>
      </dsp:nvSpPr>
      <dsp:spPr>
        <a:xfrm>
          <a:off x="0" y="604170"/>
          <a:ext cx="3845172" cy="2570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84" tIns="29210" rIns="163576" bIns="29210" numCol="1" spcCol="1270" anchor="t" anchorCtr="0">
          <a:noAutofit/>
        </a:bodyPr>
        <a:lstStyle/>
        <a:p>
          <a:pPr marL="171450" lvl="1" indent="-171450" algn="l" defTabSz="800100">
            <a:lnSpc>
              <a:spcPct val="90000"/>
            </a:lnSpc>
            <a:spcBef>
              <a:spcPct val="0"/>
            </a:spcBef>
            <a:spcAft>
              <a:spcPct val="20000"/>
            </a:spcAft>
            <a:buChar char="•"/>
          </a:pPr>
          <a:endParaRPr lang="en-US" sz="1800" kern="1200" dirty="0">
            <a:solidFill>
              <a:schemeClr val="accent4">
                <a:lumMod val="50000"/>
              </a:schemeClr>
            </a:solidFill>
          </a:endParaRPr>
        </a:p>
        <a:p>
          <a:pPr marL="171450" lvl="1" indent="-171450" algn="l" defTabSz="800100">
            <a:lnSpc>
              <a:spcPct val="90000"/>
            </a:lnSpc>
            <a:spcBef>
              <a:spcPct val="0"/>
            </a:spcBef>
            <a:spcAft>
              <a:spcPct val="20000"/>
            </a:spcAft>
            <a:buChar char="•"/>
          </a:pPr>
          <a:r>
            <a:rPr lang="en-US" sz="1800" b="1" kern="1200">
              <a:solidFill>
                <a:schemeClr val="accent4">
                  <a:lumMod val="50000"/>
                </a:schemeClr>
              </a:solidFill>
            </a:rPr>
            <a:t>Data: </a:t>
          </a:r>
          <a:r>
            <a:rPr lang="en-US" sz="1800" kern="1200">
              <a:solidFill>
                <a:schemeClr val="accent4">
                  <a:lumMod val="50000"/>
                </a:schemeClr>
              </a:solidFill>
            </a:rPr>
            <a:t>Provide the data as a CSV file. </a:t>
          </a:r>
          <a:endParaRPr lang="en-US" sz="1800" kern="1200" dirty="0">
            <a:solidFill>
              <a:schemeClr val="accent4">
                <a:lumMod val="50000"/>
              </a:schemeClr>
            </a:solidFill>
          </a:endParaRPr>
        </a:p>
        <a:p>
          <a:pPr marL="171450" lvl="1" indent="-171450" algn="l" defTabSz="800100">
            <a:lnSpc>
              <a:spcPct val="90000"/>
            </a:lnSpc>
            <a:spcBef>
              <a:spcPct val="0"/>
            </a:spcBef>
            <a:spcAft>
              <a:spcPct val="20000"/>
            </a:spcAft>
            <a:buChar char="•"/>
          </a:pPr>
          <a:r>
            <a:rPr lang="en-US" sz="1800" b="1" kern="1200" dirty="0">
              <a:solidFill>
                <a:schemeClr val="accent4">
                  <a:lumMod val="50000"/>
                </a:schemeClr>
              </a:solidFill>
            </a:rPr>
            <a:t>Source Code: </a:t>
          </a:r>
          <a:r>
            <a:rPr lang="en-US" sz="1800" kern="1200" dirty="0">
              <a:solidFill>
                <a:schemeClr val="accent4">
                  <a:lumMod val="50000"/>
                </a:schemeClr>
              </a:solidFill>
            </a:rPr>
            <a:t>Provide source code for both pre-processing and modeling steps. </a:t>
          </a:r>
        </a:p>
        <a:p>
          <a:pPr marL="171450" lvl="1" indent="-171450" algn="l" defTabSz="800100">
            <a:lnSpc>
              <a:spcPct val="90000"/>
            </a:lnSpc>
            <a:spcBef>
              <a:spcPct val="0"/>
            </a:spcBef>
            <a:spcAft>
              <a:spcPct val="20000"/>
            </a:spcAft>
            <a:buChar char="•"/>
          </a:pPr>
          <a:r>
            <a:rPr lang="en-US" sz="1800" b="1" kern="1200">
              <a:solidFill>
                <a:schemeClr val="accent4">
                  <a:lumMod val="50000"/>
                </a:schemeClr>
              </a:solidFill>
            </a:rPr>
            <a:t>Development Environment: </a:t>
          </a:r>
          <a:r>
            <a:rPr lang="en-US" sz="1800" b="0" i="0" u="none" strike="noStrike" kern="1200">
              <a:solidFill>
                <a:schemeClr val="accent4">
                  <a:lumMod val="50000"/>
                </a:schemeClr>
              </a:solidFill>
              <a:effectLst/>
              <a:latin typeface="-webkit-standard"/>
            </a:rPr>
            <a:t>Provide all terminal commands to create a virtual environment for this project. </a:t>
          </a:r>
          <a:endParaRPr lang="en-US" sz="1800" kern="1200" dirty="0">
            <a:solidFill>
              <a:schemeClr val="accent4">
                <a:lumMod val="50000"/>
              </a:schemeClr>
            </a:solidFill>
          </a:endParaRPr>
        </a:p>
        <a:p>
          <a:pPr marL="171450" lvl="1" indent="-171450" algn="l" defTabSz="800100">
            <a:lnSpc>
              <a:spcPct val="90000"/>
            </a:lnSpc>
            <a:spcBef>
              <a:spcPct val="0"/>
            </a:spcBef>
            <a:spcAft>
              <a:spcPct val="20000"/>
            </a:spcAft>
            <a:buChar char="•"/>
          </a:pPr>
          <a:endParaRPr lang="en-US" sz="1800" kern="1200" dirty="0">
            <a:solidFill>
              <a:schemeClr val="accent4">
                <a:lumMod val="50000"/>
              </a:schemeClr>
            </a:solidFill>
          </a:endParaRPr>
        </a:p>
      </dsp:txBody>
      <dsp:txXfrm>
        <a:off x="0" y="604170"/>
        <a:ext cx="3845172" cy="257093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A1B08-C080-9045-8A27-BE7941D44C26}">
      <dsp:nvSpPr>
        <dsp:cNvPr id="0" name=""/>
        <dsp:cNvSpPr/>
      </dsp:nvSpPr>
      <dsp:spPr>
        <a:xfrm>
          <a:off x="0" y="0"/>
          <a:ext cx="3845172" cy="623610"/>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Our Case</a:t>
          </a:r>
          <a:endParaRPr lang="en-US" sz="2600" kern="1200" dirty="0"/>
        </a:p>
      </dsp:txBody>
      <dsp:txXfrm>
        <a:off x="30442" y="30442"/>
        <a:ext cx="3784288" cy="562726"/>
      </dsp:txXfrm>
    </dsp:sp>
    <dsp:sp modelId="{E1D48DD1-4376-8646-8440-BBD4BE023A2B}">
      <dsp:nvSpPr>
        <dsp:cNvPr id="0" name=""/>
        <dsp:cNvSpPr/>
      </dsp:nvSpPr>
      <dsp:spPr>
        <a:xfrm>
          <a:off x="0" y="633937"/>
          <a:ext cx="3845172" cy="258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84" tIns="33020" rIns="184912" bIns="33020" numCol="1" spcCol="1270" anchor="t" anchorCtr="0">
          <a:noAutofit/>
        </a:bodyPr>
        <a:lstStyle/>
        <a:p>
          <a:pPr marL="228600" lvl="1" indent="-228600" algn="l" defTabSz="889000">
            <a:lnSpc>
              <a:spcPct val="90000"/>
            </a:lnSpc>
            <a:spcBef>
              <a:spcPct val="0"/>
            </a:spcBef>
            <a:spcAft>
              <a:spcPct val="20000"/>
            </a:spcAft>
            <a:buChar char="•"/>
          </a:pPr>
          <a:endParaRPr lang="en-US" sz="2000" kern="1200" dirty="0">
            <a:solidFill>
              <a:schemeClr val="accent4">
                <a:lumMod val="50000"/>
              </a:schemeClr>
            </a:solidFill>
          </a:endParaRPr>
        </a:p>
        <a:p>
          <a:pPr marL="228600" lvl="1" indent="-228600" algn="l" defTabSz="889000">
            <a:lnSpc>
              <a:spcPct val="90000"/>
            </a:lnSpc>
            <a:spcBef>
              <a:spcPct val="0"/>
            </a:spcBef>
            <a:spcAft>
              <a:spcPct val="20000"/>
            </a:spcAft>
            <a:buChar char="•"/>
          </a:pPr>
          <a:r>
            <a:rPr lang="en-US" sz="2000" b="1" kern="1200" dirty="0">
              <a:solidFill>
                <a:schemeClr val="accent4">
                  <a:lumMod val="50000"/>
                </a:schemeClr>
              </a:solidFill>
            </a:rPr>
            <a:t>Data: </a:t>
          </a:r>
          <a:r>
            <a:rPr lang="en-US" sz="2000" kern="1200" dirty="0">
              <a:solidFill>
                <a:schemeClr val="accent4">
                  <a:lumMod val="50000"/>
                </a:schemeClr>
              </a:solidFill>
            </a:rPr>
            <a:t>Provide the data as a CSV file (</a:t>
          </a:r>
          <a:r>
            <a:rPr lang="en-US" sz="2000" kern="1200" dirty="0" err="1">
              <a:solidFill>
                <a:schemeClr val="accent4">
                  <a:lumMod val="50000"/>
                </a:schemeClr>
              </a:solidFill>
            </a:rPr>
            <a:t>insurance.csv</a:t>
          </a:r>
          <a:r>
            <a:rPr lang="en-US" sz="2000" kern="1200" dirty="0">
              <a:solidFill>
                <a:schemeClr val="accent4">
                  <a:lumMod val="50000"/>
                </a:schemeClr>
              </a:solidFill>
            </a:rPr>
            <a:t>) </a:t>
          </a:r>
        </a:p>
        <a:p>
          <a:pPr marL="228600" lvl="1" indent="-228600" algn="l" defTabSz="889000">
            <a:lnSpc>
              <a:spcPct val="90000"/>
            </a:lnSpc>
            <a:spcBef>
              <a:spcPct val="0"/>
            </a:spcBef>
            <a:spcAft>
              <a:spcPct val="20000"/>
            </a:spcAft>
            <a:buChar char="•"/>
          </a:pPr>
          <a:r>
            <a:rPr lang="en-US" sz="2000" b="1" kern="1200" dirty="0">
              <a:solidFill>
                <a:schemeClr val="accent4">
                  <a:lumMod val="50000"/>
                </a:schemeClr>
              </a:solidFill>
            </a:rPr>
            <a:t>Purpose</a:t>
          </a:r>
          <a:r>
            <a:rPr lang="en-US" sz="2000" kern="1200" dirty="0">
              <a:solidFill>
                <a:schemeClr val="accent4">
                  <a:lumMod val="50000"/>
                </a:schemeClr>
              </a:solidFill>
            </a:rPr>
            <a:t>: Artificially supplement datasets using a CTGAN </a:t>
          </a:r>
        </a:p>
        <a:p>
          <a:pPr marL="228600" lvl="1" indent="-228600" algn="l" defTabSz="889000">
            <a:lnSpc>
              <a:spcPct val="90000"/>
            </a:lnSpc>
            <a:spcBef>
              <a:spcPct val="0"/>
            </a:spcBef>
            <a:spcAft>
              <a:spcPct val="20000"/>
            </a:spcAft>
            <a:buChar char="•"/>
          </a:pPr>
          <a:r>
            <a:rPr lang="en-US" sz="2000" b="1" kern="1200" dirty="0">
              <a:solidFill>
                <a:schemeClr val="accent4">
                  <a:lumMod val="50000"/>
                </a:schemeClr>
              </a:solidFill>
            </a:rPr>
            <a:t>Platform</a:t>
          </a:r>
          <a:r>
            <a:rPr lang="en-US" sz="2000" kern="1200" dirty="0">
              <a:solidFill>
                <a:schemeClr val="accent4">
                  <a:lumMod val="50000"/>
                </a:schemeClr>
              </a:solidFill>
            </a:rPr>
            <a:t>: </a:t>
          </a:r>
          <a:r>
            <a:rPr lang="en-US" sz="2000" kern="1200" dirty="0" err="1">
              <a:solidFill>
                <a:schemeClr val="accent4">
                  <a:lumMod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gretel.ai</a:t>
          </a:r>
          <a:endParaRPr lang="en-US" sz="2000" kern="1200" dirty="0">
            <a:solidFill>
              <a:schemeClr val="accent4">
                <a:lumMod val="50000"/>
              </a:schemeClr>
            </a:solidFill>
          </a:endParaRPr>
        </a:p>
        <a:p>
          <a:pPr marL="228600" lvl="1" indent="-228600" algn="l" defTabSz="889000">
            <a:lnSpc>
              <a:spcPct val="90000"/>
            </a:lnSpc>
            <a:spcBef>
              <a:spcPct val="0"/>
            </a:spcBef>
            <a:spcAft>
              <a:spcPct val="20000"/>
            </a:spcAft>
            <a:buChar char="•"/>
          </a:pPr>
          <a:endParaRPr lang="en-US" sz="2000" kern="1200" dirty="0">
            <a:solidFill>
              <a:schemeClr val="accent4">
                <a:lumMod val="50000"/>
              </a:schemeClr>
            </a:solidFill>
          </a:endParaRPr>
        </a:p>
      </dsp:txBody>
      <dsp:txXfrm>
        <a:off x="0" y="633937"/>
        <a:ext cx="3845172" cy="25833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CA64B-0979-DF4A-B55C-A524C77466CC}">
      <dsp:nvSpPr>
        <dsp:cNvPr id="0" name=""/>
        <dsp:cNvSpPr/>
      </dsp:nvSpPr>
      <dsp:spPr>
        <a:xfrm>
          <a:off x="0" y="264419"/>
          <a:ext cx="3749040" cy="40774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Applications:</a:t>
          </a:r>
          <a:endParaRPr lang="en-US" sz="1700" kern="1200"/>
        </a:p>
      </dsp:txBody>
      <dsp:txXfrm>
        <a:off x="19904" y="284323"/>
        <a:ext cx="3709232" cy="367937"/>
      </dsp:txXfrm>
    </dsp:sp>
    <dsp:sp modelId="{7D87EA68-2AF1-3E43-832D-A340F392A68B}">
      <dsp:nvSpPr>
        <dsp:cNvPr id="0" name=""/>
        <dsp:cNvSpPr/>
      </dsp:nvSpPr>
      <dsp:spPr>
        <a:xfrm>
          <a:off x="0" y="672164"/>
          <a:ext cx="3749040" cy="3589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3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1" i="0" kern="1200">
              <a:solidFill>
                <a:schemeClr val="accent4">
                  <a:lumMod val="50000"/>
                </a:schemeClr>
              </a:solidFill>
            </a:rPr>
            <a:t>Question Answering:</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Task:</a:t>
          </a:r>
          <a:r>
            <a:rPr lang="en-US" sz="1300" b="0" i="0" kern="1200">
              <a:solidFill>
                <a:schemeClr val="accent4">
                  <a:lumMod val="50000"/>
                </a:schemeClr>
              </a:solidFill>
            </a:rPr>
            <a:t> Provide detailed answers using retrieved documents.</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Example:</a:t>
          </a:r>
          <a:r>
            <a:rPr lang="en-US" sz="1300" b="0" i="0" kern="1200">
              <a:solidFill>
                <a:schemeClr val="accent4">
                  <a:lumMod val="50000"/>
                </a:schemeClr>
              </a:solidFill>
            </a:rPr>
            <a:t> Summarizing the latest advancements in quantum computing.</a:t>
          </a:r>
          <a:endParaRPr lang="en-US" sz="1300" kern="1200">
            <a:solidFill>
              <a:schemeClr val="accent4">
                <a:lumMod val="50000"/>
              </a:schemeClr>
            </a:solidFill>
          </a:endParaRPr>
        </a:p>
        <a:p>
          <a:pPr marL="114300" lvl="1" indent="-114300" algn="l" defTabSz="577850">
            <a:lnSpc>
              <a:spcPct val="90000"/>
            </a:lnSpc>
            <a:spcBef>
              <a:spcPct val="0"/>
            </a:spcBef>
            <a:spcAft>
              <a:spcPct val="20000"/>
            </a:spcAft>
            <a:buChar char="•"/>
          </a:pPr>
          <a:r>
            <a:rPr lang="en-US" sz="1300" b="1" i="0" kern="1200">
              <a:solidFill>
                <a:schemeClr val="accent4">
                  <a:lumMod val="50000"/>
                </a:schemeClr>
              </a:solidFill>
            </a:rPr>
            <a:t>Content Generation:</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Task:</a:t>
          </a:r>
          <a:r>
            <a:rPr lang="en-US" sz="1300" b="0" i="0" kern="1200">
              <a:solidFill>
                <a:schemeClr val="accent4">
                  <a:lumMod val="50000"/>
                </a:schemeClr>
              </a:solidFill>
            </a:rPr>
            <a:t> Generate informed articles or reports.</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Example:</a:t>
          </a:r>
          <a:r>
            <a:rPr lang="en-US" sz="1300" b="0" i="0" kern="1200">
              <a:solidFill>
                <a:schemeClr val="accent4">
                  <a:lumMod val="50000"/>
                </a:schemeClr>
              </a:solidFill>
            </a:rPr>
            <a:t> Creating a report on climate change's impact on global agriculture.</a:t>
          </a:r>
          <a:endParaRPr lang="en-US" sz="1300" kern="1200">
            <a:solidFill>
              <a:schemeClr val="accent4">
                <a:lumMod val="50000"/>
              </a:schemeClr>
            </a:solidFill>
          </a:endParaRPr>
        </a:p>
        <a:p>
          <a:pPr marL="114300" lvl="1" indent="-114300" algn="l" defTabSz="577850">
            <a:lnSpc>
              <a:spcPct val="90000"/>
            </a:lnSpc>
            <a:spcBef>
              <a:spcPct val="0"/>
            </a:spcBef>
            <a:spcAft>
              <a:spcPct val="20000"/>
            </a:spcAft>
            <a:buChar char="•"/>
          </a:pPr>
          <a:r>
            <a:rPr lang="en-US" sz="1300" b="1" i="0" kern="1200">
              <a:solidFill>
                <a:schemeClr val="accent4">
                  <a:lumMod val="50000"/>
                </a:schemeClr>
              </a:solidFill>
            </a:rPr>
            <a:t>Customer Support:</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dirty="0">
              <a:solidFill>
                <a:schemeClr val="accent4">
                  <a:lumMod val="50000"/>
                </a:schemeClr>
              </a:solidFill>
            </a:rPr>
            <a:t>Task:</a:t>
          </a:r>
          <a:r>
            <a:rPr lang="en-US" sz="1300" b="0" i="0" kern="1200" dirty="0">
              <a:solidFill>
                <a:schemeClr val="accent4">
                  <a:lumMod val="50000"/>
                </a:schemeClr>
              </a:solidFill>
            </a:rPr>
            <a:t> Respond to customer inquiries accurately.</a:t>
          </a:r>
          <a:endParaRPr lang="en-US" sz="1300" kern="1200" dirty="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Example:</a:t>
          </a:r>
          <a:r>
            <a:rPr lang="en-US" sz="1300" b="0" i="0" kern="1200">
              <a:solidFill>
                <a:schemeClr val="accent4">
                  <a:lumMod val="50000"/>
                </a:schemeClr>
              </a:solidFill>
            </a:rPr>
            <a:t> Troubleshooting software issues using relevant help articles.</a:t>
          </a:r>
          <a:endParaRPr lang="en-US" sz="1300" kern="1200">
            <a:solidFill>
              <a:schemeClr val="accent4">
                <a:lumMod val="50000"/>
              </a:schemeClr>
            </a:solidFill>
          </a:endParaRPr>
        </a:p>
        <a:p>
          <a:pPr marL="114300" lvl="1" indent="-114300" algn="l" defTabSz="577850">
            <a:lnSpc>
              <a:spcPct val="90000"/>
            </a:lnSpc>
            <a:spcBef>
              <a:spcPct val="0"/>
            </a:spcBef>
            <a:spcAft>
              <a:spcPct val="20000"/>
            </a:spcAft>
            <a:buChar char="•"/>
          </a:pPr>
          <a:r>
            <a:rPr lang="en-US" sz="1300" b="1" i="0" kern="1200">
              <a:solidFill>
                <a:schemeClr val="accent4">
                  <a:lumMod val="50000"/>
                </a:schemeClr>
              </a:solidFill>
            </a:rPr>
            <a:t>Research Assistance:</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Task:</a:t>
          </a:r>
          <a:r>
            <a:rPr lang="en-US" sz="1300" b="0" i="0" kern="1200">
              <a:solidFill>
                <a:schemeClr val="accent4">
                  <a:lumMod val="50000"/>
                </a:schemeClr>
              </a:solidFill>
            </a:rPr>
            <a:t> Summarize complex topics for researchers.</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dirty="0">
              <a:solidFill>
                <a:schemeClr val="accent4">
                  <a:lumMod val="50000"/>
                </a:schemeClr>
              </a:solidFill>
            </a:rPr>
            <a:t>Example:</a:t>
          </a:r>
          <a:r>
            <a:rPr lang="en-US" sz="1300" b="0" i="0" kern="1200" dirty="0">
              <a:solidFill>
                <a:schemeClr val="accent4">
                  <a:lumMod val="50000"/>
                </a:schemeClr>
              </a:solidFill>
            </a:rPr>
            <a:t> Analyzing studies on the economic impacts of artificial intelligence.</a:t>
          </a:r>
          <a:endParaRPr lang="en-US" sz="1300" kern="1200" dirty="0">
            <a:solidFill>
              <a:schemeClr val="accent4">
                <a:lumMod val="50000"/>
              </a:schemeClr>
            </a:solidFill>
          </a:endParaRPr>
        </a:p>
      </dsp:txBody>
      <dsp:txXfrm>
        <a:off x="0" y="672164"/>
        <a:ext cx="3749040" cy="35893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6FB9C-AB30-D04C-8B7E-E2E4B66AEA82}">
      <dsp:nvSpPr>
        <dsp:cNvPr id="0" name=""/>
        <dsp:cNvSpPr/>
      </dsp:nvSpPr>
      <dsp:spPr>
        <a:xfrm>
          <a:off x="0" y="315741"/>
          <a:ext cx="3749040" cy="3837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Applications:</a:t>
          </a:r>
          <a:endParaRPr lang="en-US" sz="1600" kern="1200"/>
        </a:p>
      </dsp:txBody>
      <dsp:txXfrm>
        <a:off x="18734" y="334475"/>
        <a:ext cx="3711572" cy="346292"/>
      </dsp:txXfrm>
    </dsp:sp>
    <dsp:sp modelId="{47DEFB16-0C4D-B545-A0D1-B966A1D7F237}">
      <dsp:nvSpPr>
        <dsp:cNvPr id="0" name=""/>
        <dsp:cNvSpPr/>
      </dsp:nvSpPr>
      <dsp:spPr>
        <a:xfrm>
          <a:off x="0" y="699501"/>
          <a:ext cx="3749040" cy="351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1" i="0" kern="1200">
              <a:solidFill>
                <a:schemeClr val="accent4">
                  <a:lumMod val="50000"/>
                </a:schemeClr>
              </a:solidFill>
            </a:rPr>
            <a:t>Scientific Research:</a:t>
          </a:r>
          <a:endParaRPr lang="en-US" sz="1200" kern="1200">
            <a:solidFill>
              <a:schemeClr val="accent4">
                <a:lumMod val="50000"/>
              </a:schemeClr>
            </a:solidFill>
          </a:endParaRPr>
        </a:p>
        <a:p>
          <a:pPr marL="228600" lvl="2" indent="-114300" algn="l" defTabSz="533400">
            <a:lnSpc>
              <a:spcPct val="90000"/>
            </a:lnSpc>
            <a:spcBef>
              <a:spcPct val="0"/>
            </a:spcBef>
            <a:spcAft>
              <a:spcPct val="20000"/>
            </a:spcAft>
            <a:buChar char="•"/>
          </a:pPr>
          <a:r>
            <a:rPr lang="en-US" sz="1200" b="1" i="0" kern="1200">
              <a:solidFill>
                <a:schemeClr val="accent4">
                  <a:lumMod val="50000"/>
                </a:schemeClr>
              </a:solidFill>
            </a:rPr>
            <a:t>Task:</a:t>
          </a:r>
          <a:r>
            <a:rPr lang="en-US" sz="1200" b="0" i="0" kern="1200">
              <a:solidFill>
                <a:schemeClr val="accent4">
                  <a:lumMod val="50000"/>
                </a:schemeClr>
              </a:solidFill>
            </a:rPr>
            <a:t> Solve complex scientific problems using simulations and data analysis.</a:t>
          </a:r>
          <a:endParaRPr lang="en-US" sz="1200" kern="1200">
            <a:solidFill>
              <a:schemeClr val="accent4">
                <a:lumMod val="50000"/>
              </a:schemeClr>
            </a:solidFill>
          </a:endParaRPr>
        </a:p>
        <a:p>
          <a:pPr marL="228600" lvl="2" indent="-114300" algn="l" defTabSz="533400">
            <a:lnSpc>
              <a:spcPct val="90000"/>
            </a:lnSpc>
            <a:spcBef>
              <a:spcPct val="0"/>
            </a:spcBef>
            <a:spcAft>
              <a:spcPct val="20000"/>
            </a:spcAft>
            <a:buChar char="•"/>
          </a:pPr>
          <a:r>
            <a:rPr lang="en-US" sz="1200" b="1" i="0" kern="1200" dirty="0">
              <a:solidFill>
                <a:schemeClr val="accent4">
                  <a:lumMod val="50000"/>
                </a:schemeClr>
              </a:solidFill>
            </a:rPr>
            <a:t>Example:</a:t>
          </a:r>
          <a:r>
            <a:rPr lang="en-US" sz="1200" b="0" i="0" kern="1200" dirty="0">
              <a:solidFill>
                <a:schemeClr val="accent4">
                  <a:lumMod val="50000"/>
                </a:schemeClr>
              </a:solidFill>
            </a:rPr>
            <a:t> Hypothesizing and testing a new drug's effects using simulation tools.</a:t>
          </a:r>
          <a:endParaRPr lang="en-US" sz="1200" kern="1200" dirty="0">
            <a:solidFill>
              <a:schemeClr val="accent4">
                <a:lumMod val="50000"/>
              </a:schemeClr>
            </a:solidFill>
          </a:endParaRPr>
        </a:p>
        <a:p>
          <a:pPr marL="114300" lvl="1" indent="-114300" algn="l" defTabSz="533400">
            <a:lnSpc>
              <a:spcPct val="90000"/>
            </a:lnSpc>
            <a:spcBef>
              <a:spcPct val="0"/>
            </a:spcBef>
            <a:spcAft>
              <a:spcPct val="20000"/>
            </a:spcAft>
            <a:buChar char="•"/>
          </a:pPr>
          <a:r>
            <a:rPr lang="en-US" sz="1200" b="1" i="0" kern="1200">
              <a:solidFill>
                <a:schemeClr val="accent4">
                  <a:lumMod val="50000"/>
                </a:schemeClr>
              </a:solidFill>
            </a:rPr>
            <a:t>Data Analysis and Reporting:</a:t>
          </a:r>
          <a:endParaRPr lang="en-US" sz="1200" kern="1200">
            <a:solidFill>
              <a:schemeClr val="accent4">
                <a:lumMod val="50000"/>
              </a:schemeClr>
            </a:solidFill>
          </a:endParaRPr>
        </a:p>
        <a:p>
          <a:pPr marL="228600" lvl="2" indent="-114300" algn="l" defTabSz="533400">
            <a:lnSpc>
              <a:spcPct val="90000"/>
            </a:lnSpc>
            <a:spcBef>
              <a:spcPct val="0"/>
            </a:spcBef>
            <a:spcAft>
              <a:spcPct val="20000"/>
            </a:spcAft>
            <a:buChar char="•"/>
          </a:pPr>
          <a:r>
            <a:rPr lang="en-US" sz="1200" b="1" i="0" kern="1200">
              <a:solidFill>
                <a:schemeClr val="accent4">
                  <a:lumMod val="50000"/>
                </a:schemeClr>
              </a:solidFill>
            </a:rPr>
            <a:t>Task:</a:t>
          </a:r>
          <a:r>
            <a:rPr lang="en-US" sz="1200" b="0" i="0" kern="1200">
              <a:solidFill>
                <a:schemeClr val="accent4">
                  <a:lumMod val="50000"/>
                </a:schemeClr>
              </a:solidFill>
            </a:rPr>
            <a:t> Generate reports with real-time data.</a:t>
          </a:r>
          <a:endParaRPr lang="en-US" sz="1200" kern="1200">
            <a:solidFill>
              <a:schemeClr val="accent4">
                <a:lumMod val="50000"/>
              </a:schemeClr>
            </a:solidFill>
          </a:endParaRPr>
        </a:p>
        <a:p>
          <a:pPr marL="228600" lvl="2" indent="-114300" algn="l" defTabSz="533400">
            <a:lnSpc>
              <a:spcPct val="90000"/>
            </a:lnSpc>
            <a:spcBef>
              <a:spcPct val="0"/>
            </a:spcBef>
            <a:spcAft>
              <a:spcPct val="20000"/>
            </a:spcAft>
            <a:buChar char="•"/>
          </a:pPr>
          <a:r>
            <a:rPr lang="en-US" sz="1200" b="1" i="0" kern="1200" dirty="0">
              <a:solidFill>
                <a:schemeClr val="accent4">
                  <a:lumMod val="50000"/>
                </a:schemeClr>
              </a:solidFill>
            </a:rPr>
            <a:t>Example:</a:t>
          </a:r>
          <a:r>
            <a:rPr lang="en-US" sz="1200" b="0" i="0" kern="1200" dirty="0">
              <a:solidFill>
                <a:schemeClr val="accent4">
                  <a:lumMod val="50000"/>
                </a:schemeClr>
              </a:solidFill>
            </a:rPr>
            <a:t> Compiling financial reports by reasoning about trends and retrieving current stock prices.</a:t>
          </a:r>
          <a:endParaRPr lang="en-US" sz="1200" kern="1200" dirty="0">
            <a:solidFill>
              <a:schemeClr val="accent4">
                <a:lumMod val="50000"/>
              </a:schemeClr>
            </a:solidFill>
          </a:endParaRPr>
        </a:p>
        <a:p>
          <a:pPr marL="114300" lvl="1" indent="-114300" algn="l" defTabSz="533400">
            <a:lnSpc>
              <a:spcPct val="90000"/>
            </a:lnSpc>
            <a:spcBef>
              <a:spcPct val="0"/>
            </a:spcBef>
            <a:spcAft>
              <a:spcPct val="20000"/>
            </a:spcAft>
            <a:buChar char="•"/>
          </a:pPr>
          <a:r>
            <a:rPr lang="en-US" sz="1200" b="1" i="0" kern="1200">
              <a:solidFill>
                <a:schemeClr val="accent4">
                  <a:lumMod val="50000"/>
                </a:schemeClr>
              </a:solidFill>
            </a:rPr>
            <a:t>Customer Support:</a:t>
          </a:r>
          <a:endParaRPr lang="en-US" sz="1200" kern="1200">
            <a:solidFill>
              <a:schemeClr val="accent4">
                <a:lumMod val="50000"/>
              </a:schemeClr>
            </a:solidFill>
          </a:endParaRPr>
        </a:p>
        <a:p>
          <a:pPr marL="228600" lvl="2" indent="-114300" algn="l" defTabSz="533400">
            <a:lnSpc>
              <a:spcPct val="90000"/>
            </a:lnSpc>
            <a:spcBef>
              <a:spcPct val="0"/>
            </a:spcBef>
            <a:spcAft>
              <a:spcPct val="20000"/>
            </a:spcAft>
            <a:buChar char="•"/>
          </a:pPr>
          <a:r>
            <a:rPr lang="en-US" sz="1200" b="1" i="0" kern="1200">
              <a:solidFill>
                <a:schemeClr val="accent4">
                  <a:lumMod val="50000"/>
                </a:schemeClr>
              </a:solidFill>
            </a:rPr>
            <a:t>Task:</a:t>
          </a:r>
          <a:r>
            <a:rPr lang="en-US" sz="1200" b="0" i="0" kern="1200">
              <a:solidFill>
                <a:schemeClr val="accent4">
                  <a:lumMod val="50000"/>
                </a:schemeClr>
              </a:solidFill>
            </a:rPr>
            <a:t> Provide automated support for complex inquiries.</a:t>
          </a:r>
          <a:endParaRPr lang="en-US" sz="1200" kern="1200">
            <a:solidFill>
              <a:schemeClr val="accent4">
                <a:lumMod val="50000"/>
              </a:schemeClr>
            </a:solidFill>
          </a:endParaRPr>
        </a:p>
        <a:p>
          <a:pPr marL="228600" lvl="2" indent="-114300" algn="l" defTabSz="533400">
            <a:lnSpc>
              <a:spcPct val="90000"/>
            </a:lnSpc>
            <a:spcBef>
              <a:spcPct val="0"/>
            </a:spcBef>
            <a:spcAft>
              <a:spcPct val="20000"/>
            </a:spcAft>
            <a:buChar char="•"/>
          </a:pPr>
          <a:r>
            <a:rPr lang="en-US" sz="1200" b="1" i="0" kern="1200">
              <a:solidFill>
                <a:schemeClr val="accent4">
                  <a:lumMod val="50000"/>
                </a:schemeClr>
              </a:solidFill>
            </a:rPr>
            <a:t>Example:</a:t>
          </a:r>
          <a:r>
            <a:rPr lang="en-US" sz="1200" b="0" i="0" kern="1200">
              <a:solidFill>
                <a:schemeClr val="accent4">
                  <a:lumMod val="50000"/>
                </a:schemeClr>
              </a:solidFill>
            </a:rPr>
            <a:t> Resolving billing issues by reasoning through potential causes and accessing CRM data.</a:t>
          </a:r>
          <a:endParaRPr lang="en-US" sz="1200" kern="1200">
            <a:solidFill>
              <a:schemeClr val="accent4">
                <a:lumMod val="50000"/>
              </a:schemeClr>
            </a:solidFill>
          </a:endParaRPr>
        </a:p>
        <a:p>
          <a:pPr marL="114300" lvl="1" indent="-114300" algn="l" defTabSz="533400">
            <a:lnSpc>
              <a:spcPct val="90000"/>
            </a:lnSpc>
            <a:spcBef>
              <a:spcPct val="0"/>
            </a:spcBef>
            <a:spcAft>
              <a:spcPct val="20000"/>
            </a:spcAft>
            <a:buChar char="•"/>
          </a:pPr>
          <a:r>
            <a:rPr lang="en-US" sz="1200" b="1" i="0" kern="1200">
              <a:solidFill>
                <a:schemeClr val="accent4">
                  <a:lumMod val="50000"/>
                </a:schemeClr>
              </a:solidFill>
            </a:rPr>
            <a:t>Automated Decision-Making:</a:t>
          </a:r>
          <a:endParaRPr lang="en-US" sz="1200" kern="1200">
            <a:solidFill>
              <a:schemeClr val="accent4">
                <a:lumMod val="50000"/>
              </a:schemeClr>
            </a:solidFill>
          </a:endParaRPr>
        </a:p>
        <a:p>
          <a:pPr marL="228600" lvl="2" indent="-114300" algn="l" defTabSz="533400">
            <a:lnSpc>
              <a:spcPct val="90000"/>
            </a:lnSpc>
            <a:spcBef>
              <a:spcPct val="0"/>
            </a:spcBef>
            <a:spcAft>
              <a:spcPct val="20000"/>
            </a:spcAft>
            <a:buChar char="•"/>
          </a:pPr>
          <a:r>
            <a:rPr lang="en-US" sz="1200" b="1" i="0" kern="1200">
              <a:solidFill>
                <a:schemeClr val="accent4">
                  <a:lumMod val="50000"/>
                </a:schemeClr>
              </a:solidFill>
            </a:rPr>
            <a:t>Task:</a:t>
          </a:r>
          <a:r>
            <a:rPr lang="en-US" sz="1200" b="0" i="0" kern="1200">
              <a:solidFill>
                <a:schemeClr val="accent4">
                  <a:lumMod val="50000"/>
                </a:schemeClr>
              </a:solidFill>
            </a:rPr>
            <a:t> Make decisions based on dynamic data.</a:t>
          </a:r>
          <a:endParaRPr lang="en-US" sz="1200" kern="1200">
            <a:solidFill>
              <a:schemeClr val="accent4">
                <a:lumMod val="50000"/>
              </a:schemeClr>
            </a:solidFill>
          </a:endParaRPr>
        </a:p>
        <a:p>
          <a:pPr marL="228600" lvl="2" indent="-114300" algn="l" defTabSz="533400">
            <a:lnSpc>
              <a:spcPct val="90000"/>
            </a:lnSpc>
            <a:spcBef>
              <a:spcPct val="0"/>
            </a:spcBef>
            <a:spcAft>
              <a:spcPct val="20000"/>
            </a:spcAft>
            <a:buChar char="•"/>
          </a:pPr>
          <a:r>
            <a:rPr lang="en-US" sz="1200" b="1" i="0" kern="1200" dirty="0">
              <a:solidFill>
                <a:schemeClr val="accent4">
                  <a:lumMod val="50000"/>
                </a:schemeClr>
              </a:solidFill>
            </a:rPr>
            <a:t>Example:</a:t>
          </a:r>
          <a:r>
            <a:rPr lang="en-US" sz="1200" b="0" i="0" kern="1200" dirty="0">
              <a:solidFill>
                <a:schemeClr val="accent4">
                  <a:lumMod val="50000"/>
                </a:schemeClr>
              </a:solidFill>
            </a:rPr>
            <a:t> Automated trading based on real-time market analysis.</a:t>
          </a:r>
          <a:endParaRPr lang="en-US" sz="1200" kern="1200" dirty="0">
            <a:solidFill>
              <a:schemeClr val="accent4">
                <a:lumMod val="50000"/>
              </a:schemeClr>
            </a:solidFill>
          </a:endParaRPr>
        </a:p>
      </dsp:txBody>
      <dsp:txXfrm>
        <a:off x="0" y="699501"/>
        <a:ext cx="3749040" cy="35107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73DF74-E556-0C4F-B3BA-DAC552A0D560}">
      <dsp:nvSpPr>
        <dsp:cNvPr id="0" name=""/>
        <dsp:cNvSpPr/>
      </dsp:nvSpPr>
      <dsp:spPr>
        <a:xfrm>
          <a:off x="0" y="264419"/>
          <a:ext cx="3749040" cy="40774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Applications:</a:t>
          </a:r>
          <a:endParaRPr lang="en-US" sz="1700" kern="1200"/>
        </a:p>
      </dsp:txBody>
      <dsp:txXfrm>
        <a:off x="19904" y="284323"/>
        <a:ext cx="3709232" cy="367937"/>
      </dsp:txXfrm>
    </dsp:sp>
    <dsp:sp modelId="{1F7BE640-9226-E34A-9F0B-7925B4AAEEF7}">
      <dsp:nvSpPr>
        <dsp:cNvPr id="0" name=""/>
        <dsp:cNvSpPr/>
      </dsp:nvSpPr>
      <dsp:spPr>
        <a:xfrm>
          <a:off x="0" y="672164"/>
          <a:ext cx="3749040" cy="3589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3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1" i="0" kern="1200">
              <a:solidFill>
                <a:schemeClr val="accent4">
                  <a:lumMod val="50000"/>
                </a:schemeClr>
              </a:solidFill>
            </a:rPr>
            <a:t>Content Generation:</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Task:</a:t>
          </a:r>
          <a:r>
            <a:rPr lang="en-US" sz="1300" b="0" i="0" kern="1200">
              <a:solidFill>
                <a:schemeClr val="accent4">
                  <a:lumMod val="50000"/>
                </a:schemeClr>
              </a:solidFill>
            </a:rPr>
            <a:t> Generate high-quality articles.</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dirty="0">
              <a:solidFill>
                <a:schemeClr val="accent4">
                  <a:lumMod val="50000"/>
                </a:schemeClr>
              </a:solidFill>
            </a:rPr>
            <a:t>Example:</a:t>
          </a:r>
          <a:r>
            <a:rPr lang="en-US" sz="1300" b="0" i="0" kern="1200" dirty="0">
              <a:solidFill>
                <a:schemeClr val="accent4">
                  <a:lumMod val="50000"/>
                </a:schemeClr>
              </a:solidFill>
            </a:rPr>
            <a:t> APE creates prompts emphasizing key trends and applications in AI.</a:t>
          </a:r>
          <a:endParaRPr lang="en-US" sz="1300" kern="1200" dirty="0">
            <a:solidFill>
              <a:schemeClr val="accent4">
                <a:lumMod val="50000"/>
              </a:schemeClr>
            </a:solidFill>
          </a:endParaRPr>
        </a:p>
        <a:p>
          <a:pPr marL="114300" lvl="1" indent="-114300" algn="l" defTabSz="577850">
            <a:lnSpc>
              <a:spcPct val="90000"/>
            </a:lnSpc>
            <a:spcBef>
              <a:spcPct val="0"/>
            </a:spcBef>
            <a:spcAft>
              <a:spcPct val="20000"/>
            </a:spcAft>
            <a:buChar char="•"/>
          </a:pPr>
          <a:r>
            <a:rPr lang="en-US" sz="1300" b="1" i="0" kern="1200">
              <a:solidFill>
                <a:schemeClr val="accent4">
                  <a:lumMod val="50000"/>
                </a:schemeClr>
              </a:solidFill>
            </a:rPr>
            <a:t>Customer Support:</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Task:</a:t>
          </a:r>
          <a:r>
            <a:rPr lang="en-US" sz="1300" b="0" i="0" kern="1200">
              <a:solidFill>
                <a:schemeClr val="accent4">
                  <a:lumMod val="50000"/>
                </a:schemeClr>
              </a:solidFill>
            </a:rPr>
            <a:t> Automate responses to inquiries.</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Example:</a:t>
          </a:r>
          <a:r>
            <a:rPr lang="en-US" sz="1300" b="0" i="0" kern="1200">
              <a:solidFill>
                <a:schemeClr val="accent4">
                  <a:lumMod val="50000"/>
                </a:schemeClr>
              </a:solidFill>
            </a:rPr>
            <a:t> APE generates prompts for detailed, relevant responses to customer queries.</a:t>
          </a:r>
          <a:endParaRPr lang="en-US" sz="1300" kern="1200">
            <a:solidFill>
              <a:schemeClr val="accent4">
                <a:lumMod val="50000"/>
              </a:schemeClr>
            </a:solidFill>
          </a:endParaRPr>
        </a:p>
        <a:p>
          <a:pPr marL="114300" lvl="1" indent="-114300" algn="l" defTabSz="577850">
            <a:lnSpc>
              <a:spcPct val="90000"/>
            </a:lnSpc>
            <a:spcBef>
              <a:spcPct val="0"/>
            </a:spcBef>
            <a:spcAft>
              <a:spcPct val="20000"/>
            </a:spcAft>
            <a:buChar char="•"/>
          </a:pPr>
          <a:r>
            <a:rPr lang="en-US" sz="1300" b="1" i="0" kern="1200">
              <a:solidFill>
                <a:schemeClr val="accent4">
                  <a:lumMod val="50000"/>
                </a:schemeClr>
              </a:solidFill>
            </a:rPr>
            <a:t>Data Analysis and Reporting:</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dirty="0">
              <a:solidFill>
                <a:schemeClr val="accent4">
                  <a:lumMod val="50000"/>
                </a:schemeClr>
              </a:solidFill>
            </a:rPr>
            <a:t>Task:</a:t>
          </a:r>
          <a:r>
            <a:rPr lang="en-US" sz="1300" b="0" i="0" kern="1200" dirty="0">
              <a:solidFill>
                <a:schemeClr val="accent4">
                  <a:lumMod val="50000"/>
                </a:schemeClr>
              </a:solidFill>
            </a:rPr>
            <a:t> Summarize complex data sets.</a:t>
          </a:r>
          <a:endParaRPr lang="en-US" sz="1300" kern="1200" dirty="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Example:</a:t>
          </a:r>
          <a:r>
            <a:rPr lang="en-US" sz="1300" b="0" i="0" kern="1200">
              <a:solidFill>
                <a:schemeClr val="accent4">
                  <a:lumMod val="50000"/>
                </a:schemeClr>
              </a:solidFill>
            </a:rPr>
            <a:t> APE prompts the model to highlight key trends and outliers in sales data.</a:t>
          </a:r>
          <a:endParaRPr lang="en-US" sz="1300" kern="1200">
            <a:solidFill>
              <a:schemeClr val="accent4">
                <a:lumMod val="50000"/>
              </a:schemeClr>
            </a:solidFill>
          </a:endParaRPr>
        </a:p>
        <a:p>
          <a:pPr marL="114300" lvl="1" indent="-114300" algn="l" defTabSz="577850">
            <a:lnSpc>
              <a:spcPct val="90000"/>
            </a:lnSpc>
            <a:spcBef>
              <a:spcPct val="0"/>
            </a:spcBef>
            <a:spcAft>
              <a:spcPct val="20000"/>
            </a:spcAft>
            <a:buChar char="•"/>
          </a:pPr>
          <a:r>
            <a:rPr lang="en-US" sz="1300" b="1" i="0" kern="1200">
              <a:solidFill>
                <a:schemeClr val="accent4">
                  <a:lumMod val="50000"/>
                </a:schemeClr>
              </a:solidFill>
            </a:rPr>
            <a:t>Research Assistance:</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Task:</a:t>
          </a:r>
          <a:r>
            <a:rPr lang="en-US" sz="1300" b="0" i="0" kern="1200">
              <a:solidFill>
                <a:schemeClr val="accent4">
                  <a:lumMod val="50000"/>
                </a:schemeClr>
              </a:solidFill>
            </a:rPr>
            <a:t> Summarize research findings.</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dirty="0">
              <a:solidFill>
                <a:schemeClr val="accent4">
                  <a:lumMod val="50000"/>
                </a:schemeClr>
              </a:solidFill>
            </a:rPr>
            <a:t>Example:</a:t>
          </a:r>
          <a:r>
            <a:rPr lang="en-US" sz="1300" b="0" i="0" kern="1200" dirty="0">
              <a:solidFill>
                <a:schemeClr val="accent4">
                  <a:lumMod val="50000"/>
                </a:schemeClr>
              </a:solidFill>
            </a:rPr>
            <a:t> APE creates prompts focusing on recent advancements and challenges in renewable energy.</a:t>
          </a:r>
          <a:endParaRPr lang="en-US" sz="1300" kern="1200" dirty="0">
            <a:solidFill>
              <a:schemeClr val="accent4">
                <a:lumMod val="50000"/>
              </a:schemeClr>
            </a:solidFill>
          </a:endParaRPr>
        </a:p>
      </dsp:txBody>
      <dsp:txXfrm>
        <a:off x="0" y="672164"/>
        <a:ext cx="3749040" cy="35893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721AE-82EC-134A-B606-0996490F01FC}">
      <dsp:nvSpPr>
        <dsp:cNvPr id="0" name=""/>
        <dsp:cNvSpPr/>
      </dsp:nvSpPr>
      <dsp:spPr>
        <a:xfrm>
          <a:off x="0" y="221376"/>
          <a:ext cx="3749040" cy="43173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Applications:</a:t>
          </a:r>
          <a:endParaRPr lang="en-US" sz="1800" kern="1200"/>
        </a:p>
      </dsp:txBody>
      <dsp:txXfrm>
        <a:off x="21075" y="242451"/>
        <a:ext cx="3706890" cy="389580"/>
      </dsp:txXfrm>
    </dsp:sp>
    <dsp:sp modelId="{D33233BE-A235-7944-AB1B-F9A76637F5A3}">
      <dsp:nvSpPr>
        <dsp:cNvPr id="0" name=""/>
        <dsp:cNvSpPr/>
      </dsp:nvSpPr>
      <dsp:spPr>
        <a:xfrm>
          <a:off x="0" y="653106"/>
          <a:ext cx="3749040" cy="3651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3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1" i="0" kern="1200">
              <a:solidFill>
                <a:schemeClr val="accent4">
                  <a:lumMod val="50000"/>
                </a:schemeClr>
              </a:solidFill>
            </a:rPr>
            <a:t>Mathematical Problem Solving:</a:t>
          </a:r>
          <a:endParaRPr lang="en-US" sz="1400" kern="1200">
            <a:solidFill>
              <a:schemeClr val="accent4">
                <a:lumMod val="50000"/>
              </a:schemeClr>
            </a:solidFill>
          </a:endParaRPr>
        </a:p>
        <a:p>
          <a:pPr marL="228600" lvl="2" indent="-114300" algn="l" defTabSz="622300">
            <a:lnSpc>
              <a:spcPct val="90000"/>
            </a:lnSpc>
            <a:spcBef>
              <a:spcPct val="0"/>
            </a:spcBef>
            <a:spcAft>
              <a:spcPct val="20000"/>
            </a:spcAft>
            <a:buChar char="•"/>
          </a:pPr>
          <a:r>
            <a:rPr lang="en-US" sz="1400" b="1" i="0" kern="1200">
              <a:solidFill>
                <a:schemeClr val="accent4">
                  <a:lumMod val="50000"/>
                </a:schemeClr>
              </a:solidFill>
            </a:rPr>
            <a:t>Task:</a:t>
          </a:r>
          <a:r>
            <a:rPr lang="en-US" sz="1400" b="0" i="0" kern="1200">
              <a:solidFill>
                <a:schemeClr val="accent4">
                  <a:lumMod val="50000"/>
                </a:schemeClr>
              </a:solidFill>
            </a:rPr>
            <a:t> Solve complex mathematical problems.</a:t>
          </a:r>
          <a:endParaRPr lang="en-US" sz="1400" kern="1200">
            <a:solidFill>
              <a:schemeClr val="accent4">
                <a:lumMod val="50000"/>
              </a:schemeClr>
            </a:solidFill>
          </a:endParaRPr>
        </a:p>
        <a:p>
          <a:pPr marL="228600" lvl="2" indent="-114300" algn="l" defTabSz="622300">
            <a:lnSpc>
              <a:spcPct val="90000"/>
            </a:lnSpc>
            <a:spcBef>
              <a:spcPct val="0"/>
            </a:spcBef>
            <a:spcAft>
              <a:spcPct val="20000"/>
            </a:spcAft>
            <a:buChar char="•"/>
          </a:pPr>
          <a:r>
            <a:rPr lang="en-US" sz="1400" b="1" i="0" kern="1200">
              <a:solidFill>
                <a:schemeClr val="accent4">
                  <a:lumMod val="50000"/>
                </a:schemeClr>
              </a:solidFill>
            </a:rPr>
            <a:t>Example:</a:t>
          </a:r>
          <a:r>
            <a:rPr lang="en-US" sz="1400" b="0" i="0" kern="1200">
              <a:solidFill>
                <a:schemeClr val="accent4">
                  <a:lumMod val="50000"/>
                </a:schemeClr>
              </a:solidFill>
            </a:rPr>
            <a:t> Generating and executing code to compute derivatives or integrals.</a:t>
          </a:r>
          <a:endParaRPr lang="en-US" sz="1400" kern="1200">
            <a:solidFill>
              <a:schemeClr val="accent4">
                <a:lumMod val="50000"/>
              </a:schemeClr>
            </a:solidFill>
          </a:endParaRPr>
        </a:p>
        <a:p>
          <a:pPr marL="114300" lvl="1" indent="-114300" algn="l" defTabSz="622300">
            <a:lnSpc>
              <a:spcPct val="90000"/>
            </a:lnSpc>
            <a:spcBef>
              <a:spcPct val="0"/>
            </a:spcBef>
            <a:spcAft>
              <a:spcPct val="20000"/>
            </a:spcAft>
            <a:buChar char="•"/>
          </a:pPr>
          <a:r>
            <a:rPr lang="en-US" sz="1400" b="1" i="0" kern="1200" dirty="0">
              <a:solidFill>
                <a:schemeClr val="accent4">
                  <a:lumMod val="50000"/>
                </a:schemeClr>
              </a:solidFill>
            </a:rPr>
            <a:t>Data Analysis and Visualization:</a:t>
          </a:r>
          <a:endParaRPr lang="en-US" sz="1400" kern="1200" dirty="0">
            <a:solidFill>
              <a:schemeClr val="accent4">
                <a:lumMod val="50000"/>
              </a:schemeClr>
            </a:solidFill>
          </a:endParaRPr>
        </a:p>
        <a:p>
          <a:pPr marL="228600" lvl="2" indent="-114300" algn="l" defTabSz="622300">
            <a:lnSpc>
              <a:spcPct val="90000"/>
            </a:lnSpc>
            <a:spcBef>
              <a:spcPct val="0"/>
            </a:spcBef>
            <a:spcAft>
              <a:spcPct val="20000"/>
            </a:spcAft>
            <a:buChar char="•"/>
          </a:pPr>
          <a:r>
            <a:rPr lang="en-US" sz="1400" b="1" i="0" kern="1200">
              <a:solidFill>
                <a:schemeClr val="accent4">
                  <a:lumMod val="50000"/>
                </a:schemeClr>
              </a:solidFill>
            </a:rPr>
            <a:t>Task:</a:t>
          </a:r>
          <a:r>
            <a:rPr lang="en-US" sz="1400" b="0" i="0" kern="1200">
              <a:solidFill>
                <a:schemeClr val="accent4">
                  <a:lumMod val="50000"/>
                </a:schemeClr>
              </a:solidFill>
            </a:rPr>
            <a:t> Analyze and visualize structured data.</a:t>
          </a:r>
          <a:endParaRPr lang="en-US" sz="1400" kern="1200">
            <a:solidFill>
              <a:schemeClr val="accent4">
                <a:lumMod val="50000"/>
              </a:schemeClr>
            </a:solidFill>
          </a:endParaRPr>
        </a:p>
        <a:p>
          <a:pPr marL="228600" lvl="2" indent="-114300" algn="l" defTabSz="622300">
            <a:lnSpc>
              <a:spcPct val="90000"/>
            </a:lnSpc>
            <a:spcBef>
              <a:spcPct val="0"/>
            </a:spcBef>
            <a:spcAft>
              <a:spcPct val="20000"/>
            </a:spcAft>
            <a:buChar char="•"/>
          </a:pPr>
          <a:r>
            <a:rPr lang="en-US" sz="1400" b="1" i="0" kern="1200">
              <a:solidFill>
                <a:schemeClr val="accent4">
                  <a:lumMod val="50000"/>
                </a:schemeClr>
              </a:solidFill>
            </a:rPr>
            <a:t>Example:</a:t>
          </a:r>
          <a:r>
            <a:rPr lang="en-US" sz="1400" b="0" i="0" kern="1200">
              <a:solidFill>
                <a:schemeClr val="accent4">
                  <a:lumMod val="50000"/>
                </a:schemeClr>
              </a:solidFill>
            </a:rPr>
            <a:t> Creating a bar chart showing monthly sales from a dataset.</a:t>
          </a:r>
          <a:endParaRPr lang="en-US" sz="1400" kern="1200">
            <a:solidFill>
              <a:schemeClr val="accent4">
                <a:lumMod val="50000"/>
              </a:schemeClr>
            </a:solidFill>
          </a:endParaRPr>
        </a:p>
        <a:p>
          <a:pPr marL="114300" lvl="1" indent="-114300" algn="l" defTabSz="622300">
            <a:lnSpc>
              <a:spcPct val="90000"/>
            </a:lnSpc>
            <a:spcBef>
              <a:spcPct val="0"/>
            </a:spcBef>
            <a:spcAft>
              <a:spcPct val="20000"/>
            </a:spcAft>
            <a:buChar char="•"/>
          </a:pPr>
          <a:r>
            <a:rPr lang="en-US" sz="1400" b="1" i="0" kern="1200">
              <a:solidFill>
                <a:schemeClr val="accent4">
                  <a:lumMod val="50000"/>
                </a:schemeClr>
              </a:solidFill>
            </a:rPr>
            <a:t>Automated Coding Assistance:</a:t>
          </a:r>
          <a:endParaRPr lang="en-US" sz="1400" kern="1200">
            <a:solidFill>
              <a:schemeClr val="accent4">
                <a:lumMod val="50000"/>
              </a:schemeClr>
            </a:solidFill>
          </a:endParaRPr>
        </a:p>
        <a:p>
          <a:pPr marL="228600" lvl="2" indent="-114300" algn="l" defTabSz="622300">
            <a:lnSpc>
              <a:spcPct val="90000"/>
            </a:lnSpc>
            <a:spcBef>
              <a:spcPct val="0"/>
            </a:spcBef>
            <a:spcAft>
              <a:spcPct val="20000"/>
            </a:spcAft>
            <a:buChar char="•"/>
          </a:pPr>
          <a:r>
            <a:rPr lang="en-US" sz="1400" b="1" i="0" kern="1200">
              <a:solidFill>
                <a:schemeClr val="accent4">
                  <a:lumMod val="50000"/>
                </a:schemeClr>
              </a:solidFill>
            </a:rPr>
            <a:t>Task:</a:t>
          </a:r>
          <a:r>
            <a:rPr lang="en-US" sz="1400" b="0" i="0" kern="1200">
              <a:solidFill>
                <a:schemeClr val="accent4">
                  <a:lumMod val="50000"/>
                </a:schemeClr>
              </a:solidFill>
            </a:rPr>
            <a:t> Assist with coding tasks.</a:t>
          </a:r>
          <a:endParaRPr lang="en-US" sz="1400" kern="1200">
            <a:solidFill>
              <a:schemeClr val="accent4">
                <a:lumMod val="50000"/>
              </a:schemeClr>
            </a:solidFill>
          </a:endParaRPr>
        </a:p>
        <a:p>
          <a:pPr marL="228600" lvl="2" indent="-114300" algn="l" defTabSz="622300">
            <a:lnSpc>
              <a:spcPct val="90000"/>
            </a:lnSpc>
            <a:spcBef>
              <a:spcPct val="0"/>
            </a:spcBef>
            <a:spcAft>
              <a:spcPct val="20000"/>
            </a:spcAft>
            <a:buChar char="•"/>
          </a:pPr>
          <a:r>
            <a:rPr lang="en-US" sz="1400" b="1" i="0" kern="1200">
              <a:solidFill>
                <a:schemeClr val="accent4">
                  <a:lumMod val="50000"/>
                </a:schemeClr>
              </a:solidFill>
            </a:rPr>
            <a:t>Example:</a:t>
          </a:r>
          <a:r>
            <a:rPr lang="en-US" sz="1400" b="0" i="0" kern="1200">
              <a:solidFill>
                <a:schemeClr val="accent4">
                  <a:lumMod val="50000"/>
                </a:schemeClr>
              </a:solidFill>
            </a:rPr>
            <a:t> Generating and testing a sorting algorithm based on a description.</a:t>
          </a:r>
          <a:endParaRPr lang="en-US" sz="1400" kern="1200">
            <a:solidFill>
              <a:schemeClr val="accent4">
                <a:lumMod val="50000"/>
              </a:schemeClr>
            </a:solidFill>
          </a:endParaRPr>
        </a:p>
        <a:p>
          <a:pPr marL="114300" lvl="1" indent="-114300" algn="l" defTabSz="622300">
            <a:lnSpc>
              <a:spcPct val="90000"/>
            </a:lnSpc>
            <a:spcBef>
              <a:spcPct val="0"/>
            </a:spcBef>
            <a:spcAft>
              <a:spcPct val="20000"/>
            </a:spcAft>
            <a:buChar char="•"/>
          </a:pPr>
          <a:r>
            <a:rPr lang="en-US" sz="1400" b="1" i="0" kern="1200">
              <a:solidFill>
                <a:schemeClr val="accent4">
                  <a:lumMod val="50000"/>
                </a:schemeClr>
              </a:solidFill>
            </a:rPr>
            <a:t>Scientific Research:</a:t>
          </a:r>
          <a:endParaRPr lang="en-US" sz="1400" kern="1200">
            <a:solidFill>
              <a:schemeClr val="accent4">
                <a:lumMod val="50000"/>
              </a:schemeClr>
            </a:solidFill>
          </a:endParaRPr>
        </a:p>
        <a:p>
          <a:pPr marL="228600" lvl="2" indent="-114300" algn="l" defTabSz="622300">
            <a:lnSpc>
              <a:spcPct val="90000"/>
            </a:lnSpc>
            <a:spcBef>
              <a:spcPct val="0"/>
            </a:spcBef>
            <a:spcAft>
              <a:spcPct val="20000"/>
            </a:spcAft>
            <a:buChar char="•"/>
          </a:pPr>
          <a:r>
            <a:rPr lang="en-US" sz="1400" b="1" i="0" kern="1200">
              <a:solidFill>
                <a:schemeClr val="accent4">
                  <a:lumMod val="50000"/>
                </a:schemeClr>
              </a:solidFill>
            </a:rPr>
            <a:t>Task:</a:t>
          </a:r>
          <a:r>
            <a:rPr lang="en-US" sz="1400" b="0" i="0" kern="1200">
              <a:solidFill>
                <a:schemeClr val="accent4">
                  <a:lumMod val="50000"/>
                </a:schemeClr>
              </a:solidFill>
            </a:rPr>
            <a:t> Perform simulations or data processing.</a:t>
          </a:r>
          <a:endParaRPr lang="en-US" sz="1400" kern="1200">
            <a:solidFill>
              <a:schemeClr val="accent4">
                <a:lumMod val="50000"/>
              </a:schemeClr>
            </a:solidFill>
          </a:endParaRPr>
        </a:p>
        <a:p>
          <a:pPr marL="228600" lvl="2" indent="-114300" algn="l" defTabSz="622300">
            <a:lnSpc>
              <a:spcPct val="90000"/>
            </a:lnSpc>
            <a:spcBef>
              <a:spcPct val="0"/>
            </a:spcBef>
            <a:spcAft>
              <a:spcPct val="20000"/>
            </a:spcAft>
            <a:buChar char="•"/>
          </a:pPr>
          <a:r>
            <a:rPr lang="en-US" sz="1400" b="1" i="0" kern="1200" dirty="0">
              <a:solidFill>
                <a:schemeClr val="accent4">
                  <a:lumMod val="50000"/>
                </a:schemeClr>
              </a:solidFill>
            </a:rPr>
            <a:t>Example:</a:t>
          </a:r>
          <a:r>
            <a:rPr lang="en-US" sz="1400" b="0" i="0" kern="1200" dirty="0">
              <a:solidFill>
                <a:schemeClr val="accent4">
                  <a:lumMod val="50000"/>
                </a:schemeClr>
              </a:solidFill>
            </a:rPr>
            <a:t> Running simulations to study particle behavior in physics research.</a:t>
          </a:r>
          <a:endParaRPr lang="en-US" sz="1400" kern="1200" dirty="0">
            <a:solidFill>
              <a:schemeClr val="accent4">
                <a:lumMod val="50000"/>
              </a:schemeClr>
            </a:solidFill>
          </a:endParaRPr>
        </a:p>
      </dsp:txBody>
      <dsp:txXfrm>
        <a:off x="0" y="653106"/>
        <a:ext cx="3749040" cy="36514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A8820-09E9-FB44-8725-B4DB3CB04302}">
      <dsp:nvSpPr>
        <dsp:cNvPr id="0" name=""/>
        <dsp:cNvSpPr/>
      </dsp:nvSpPr>
      <dsp:spPr>
        <a:xfrm>
          <a:off x="0" y="438411"/>
          <a:ext cx="3749040" cy="3811499"/>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0967" tIns="229108" rIns="290967" bIns="78232" numCol="1" spcCol="1270" anchor="t" anchorCtr="0">
          <a:noAutofit/>
        </a:bodyPr>
        <a:lstStyle/>
        <a:p>
          <a:pPr marL="57150" lvl="1" indent="-57150" algn="l" defTabSz="488950">
            <a:lnSpc>
              <a:spcPct val="90000"/>
            </a:lnSpc>
            <a:spcBef>
              <a:spcPct val="0"/>
            </a:spcBef>
            <a:spcAft>
              <a:spcPct val="15000"/>
            </a:spcAft>
            <a:buChar char="•"/>
          </a:pPr>
          <a:r>
            <a:rPr lang="en-US" sz="1100" b="1" i="0" kern="1200">
              <a:solidFill>
                <a:schemeClr val="accent4">
                  <a:lumMod val="50000"/>
                </a:schemeClr>
              </a:solidFill>
            </a:rPr>
            <a:t>Visual Question Answering (VQA):</a:t>
          </a:r>
          <a:endParaRPr lang="en-US" sz="1100" kern="1200">
            <a:solidFill>
              <a:schemeClr val="accent4">
                <a:lumMod val="50000"/>
              </a:schemeClr>
            </a:solidFill>
          </a:endParaRPr>
        </a:p>
        <a:p>
          <a:pPr marL="114300" lvl="2" indent="-57150" algn="l" defTabSz="488950">
            <a:lnSpc>
              <a:spcPct val="90000"/>
            </a:lnSpc>
            <a:spcBef>
              <a:spcPct val="0"/>
            </a:spcBef>
            <a:spcAft>
              <a:spcPct val="15000"/>
            </a:spcAft>
            <a:buChar char="•"/>
          </a:pPr>
          <a:r>
            <a:rPr lang="en-US" sz="1100" b="1" i="0" kern="1200">
              <a:solidFill>
                <a:schemeClr val="accent4">
                  <a:lumMod val="50000"/>
                </a:schemeClr>
              </a:solidFill>
            </a:rPr>
            <a:t>Task:</a:t>
          </a:r>
          <a:r>
            <a:rPr lang="en-US" sz="1100" b="0" i="0" kern="1200">
              <a:solidFill>
                <a:schemeClr val="accent4">
                  <a:lumMod val="50000"/>
                </a:schemeClr>
              </a:solidFill>
            </a:rPr>
            <a:t> Answer questions about images by reasoning through visual and textual information.</a:t>
          </a:r>
          <a:endParaRPr lang="en-US" sz="1100" kern="1200">
            <a:solidFill>
              <a:schemeClr val="accent4">
                <a:lumMod val="50000"/>
              </a:schemeClr>
            </a:solidFill>
          </a:endParaRPr>
        </a:p>
        <a:p>
          <a:pPr marL="114300" lvl="2" indent="-57150" algn="l" defTabSz="488950">
            <a:lnSpc>
              <a:spcPct val="90000"/>
            </a:lnSpc>
            <a:spcBef>
              <a:spcPct val="0"/>
            </a:spcBef>
            <a:spcAft>
              <a:spcPct val="15000"/>
            </a:spcAft>
            <a:buChar char="•"/>
          </a:pPr>
          <a:r>
            <a:rPr lang="en-US" sz="1100" b="1" i="0" kern="1200">
              <a:solidFill>
                <a:schemeClr val="accent4">
                  <a:lumMod val="50000"/>
                </a:schemeClr>
              </a:solidFill>
            </a:rPr>
            <a:t>Example:</a:t>
          </a:r>
          <a:r>
            <a:rPr lang="en-US" sz="1100" b="0" i="0" kern="1200">
              <a:solidFill>
                <a:schemeClr val="accent4">
                  <a:lumMod val="50000"/>
                </a:schemeClr>
              </a:solidFill>
            </a:rPr>
            <a:t> Analyzing an image of a person with an umbrella to explain why they are holding it.</a:t>
          </a:r>
          <a:endParaRPr lang="en-US" sz="1100" kern="1200">
            <a:solidFill>
              <a:schemeClr val="accent4">
                <a:lumMod val="50000"/>
              </a:schemeClr>
            </a:solidFill>
          </a:endParaRPr>
        </a:p>
        <a:p>
          <a:pPr marL="57150" lvl="1" indent="-57150" algn="l" defTabSz="488950">
            <a:lnSpc>
              <a:spcPct val="90000"/>
            </a:lnSpc>
            <a:spcBef>
              <a:spcPct val="0"/>
            </a:spcBef>
            <a:spcAft>
              <a:spcPct val="15000"/>
            </a:spcAft>
            <a:buChar char="•"/>
          </a:pPr>
          <a:r>
            <a:rPr lang="en-US" sz="1100" b="1" i="0" kern="1200">
              <a:solidFill>
                <a:schemeClr val="accent4">
                  <a:lumMod val="50000"/>
                </a:schemeClr>
              </a:solidFill>
            </a:rPr>
            <a:t>Interactive Content Creation:</a:t>
          </a:r>
          <a:endParaRPr lang="en-US" sz="1100" kern="1200">
            <a:solidFill>
              <a:schemeClr val="accent4">
                <a:lumMod val="50000"/>
              </a:schemeClr>
            </a:solidFill>
          </a:endParaRPr>
        </a:p>
        <a:p>
          <a:pPr marL="114300" lvl="2" indent="-57150" algn="l" defTabSz="488950">
            <a:lnSpc>
              <a:spcPct val="90000"/>
            </a:lnSpc>
            <a:spcBef>
              <a:spcPct val="0"/>
            </a:spcBef>
            <a:spcAft>
              <a:spcPct val="15000"/>
            </a:spcAft>
            <a:buChar char="•"/>
          </a:pPr>
          <a:r>
            <a:rPr lang="en-US" sz="1100" b="1" i="0" kern="1200" dirty="0">
              <a:solidFill>
                <a:schemeClr val="accent4">
                  <a:lumMod val="50000"/>
                </a:schemeClr>
              </a:solidFill>
            </a:rPr>
            <a:t>Task:</a:t>
          </a:r>
          <a:r>
            <a:rPr lang="en-US" sz="1100" b="0" i="0" kern="1200" dirty="0">
              <a:solidFill>
                <a:schemeClr val="accent4">
                  <a:lumMod val="50000"/>
                </a:schemeClr>
              </a:solidFill>
            </a:rPr>
            <a:t> Generate multimedia content by integrating text, images, and video.</a:t>
          </a:r>
          <a:endParaRPr lang="en-US" sz="1100" kern="1200" dirty="0">
            <a:solidFill>
              <a:schemeClr val="accent4">
                <a:lumMod val="50000"/>
              </a:schemeClr>
            </a:solidFill>
          </a:endParaRPr>
        </a:p>
        <a:p>
          <a:pPr marL="114300" lvl="2" indent="-57150" algn="l" defTabSz="488950">
            <a:lnSpc>
              <a:spcPct val="90000"/>
            </a:lnSpc>
            <a:spcBef>
              <a:spcPct val="0"/>
            </a:spcBef>
            <a:spcAft>
              <a:spcPct val="15000"/>
            </a:spcAft>
            <a:buChar char="•"/>
          </a:pPr>
          <a:r>
            <a:rPr lang="en-US" sz="1100" b="1" i="0" kern="1200" dirty="0">
              <a:solidFill>
                <a:schemeClr val="accent4">
                  <a:lumMod val="50000"/>
                </a:schemeClr>
              </a:solidFill>
            </a:rPr>
            <a:t>Example:</a:t>
          </a:r>
          <a:r>
            <a:rPr lang="en-US" sz="1100" b="0" i="0" kern="1200" dirty="0">
              <a:solidFill>
                <a:schemeClr val="accent4">
                  <a:lumMod val="50000"/>
                </a:schemeClr>
              </a:solidFill>
            </a:rPr>
            <a:t> Creating a presentation on climate change using data, images of glaciers, and explanatory videos.</a:t>
          </a:r>
          <a:endParaRPr lang="en-US" sz="1100" kern="1200" dirty="0">
            <a:solidFill>
              <a:schemeClr val="accent4">
                <a:lumMod val="50000"/>
              </a:schemeClr>
            </a:solidFill>
          </a:endParaRPr>
        </a:p>
        <a:p>
          <a:pPr marL="57150" lvl="1" indent="-57150" algn="l" defTabSz="488950">
            <a:lnSpc>
              <a:spcPct val="90000"/>
            </a:lnSpc>
            <a:spcBef>
              <a:spcPct val="0"/>
            </a:spcBef>
            <a:spcAft>
              <a:spcPct val="15000"/>
            </a:spcAft>
            <a:buChar char="•"/>
          </a:pPr>
          <a:r>
            <a:rPr lang="en-US" sz="1100" b="1" i="0" kern="1200">
              <a:solidFill>
                <a:schemeClr val="accent4">
                  <a:lumMod val="50000"/>
                </a:schemeClr>
              </a:solidFill>
            </a:rPr>
            <a:t>Medical Diagnosis Assistance:</a:t>
          </a:r>
          <a:endParaRPr lang="en-US" sz="1100" kern="1200">
            <a:solidFill>
              <a:schemeClr val="accent4">
                <a:lumMod val="50000"/>
              </a:schemeClr>
            </a:solidFill>
          </a:endParaRPr>
        </a:p>
        <a:p>
          <a:pPr marL="114300" lvl="2" indent="-57150" algn="l" defTabSz="488950">
            <a:lnSpc>
              <a:spcPct val="90000"/>
            </a:lnSpc>
            <a:spcBef>
              <a:spcPct val="0"/>
            </a:spcBef>
            <a:spcAft>
              <a:spcPct val="15000"/>
            </a:spcAft>
            <a:buChar char="•"/>
          </a:pPr>
          <a:r>
            <a:rPr lang="en-US" sz="1100" b="1" i="0" kern="1200">
              <a:solidFill>
                <a:schemeClr val="accent4">
                  <a:lumMod val="50000"/>
                </a:schemeClr>
              </a:solidFill>
            </a:rPr>
            <a:t>Task:</a:t>
          </a:r>
          <a:r>
            <a:rPr lang="en-US" sz="1100" b="0" i="0" kern="1200">
              <a:solidFill>
                <a:schemeClr val="accent4">
                  <a:lumMod val="50000"/>
                </a:schemeClr>
              </a:solidFill>
            </a:rPr>
            <a:t> Assist in medical diagnosis by integrating patient data, images, and history.</a:t>
          </a:r>
          <a:endParaRPr lang="en-US" sz="1100" kern="1200">
            <a:solidFill>
              <a:schemeClr val="accent4">
                <a:lumMod val="50000"/>
              </a:schemeClr>
            </a:solidFill>
          </a:endParaRPr>
        </a:p>
        <a:p>
          <a:pPr marL="114300" lvl="2" indent="-57150" algn="l" defTabSz="488950">
            <a:lnSpc>
              <a:spcPct val="90000"/>
            </a:lnSpc>
            <a:spcBef>
              <a:spcPct val="0"/>
            </a:spcBef>
            <a:spcAft>
              <a:spcPct val="15000"/>
            </a:spcAft>
            <a:buChar char="•"/>
          </a:pPr>
          <a:r>
            <a:rPr lang="en-US" sz="1100" b="1" i="0" kern="1200">
              <a:solidFill>
                <a:schemeClr val="accent4">
                  <a:lumMod val="50000"/>
                </a:schemeClr>
              </a:solidFill>
            </a:rPr>
            <a:t>Example:</a:t>
          </a:r>
          <a:r>
            <a:rPr lang="en-US" sz="1100" b="0" i="0" kern="1200">
              <a:solidFill>
                <a:schemeClr val="accent4">
                  <a:lumMod val="50000"/>
                </a:schemeClr>
              </a:solidFill>
            </a:rPr>
            <a:t> Analyzing an MRI and cross-referencing it with medical history to suggest diagnoses.</a:t>
          </a:r>
          <a:endParaRPr lang="en-US" sz="1100" kern="1200">
            <a:solidFill>
              <a:schemeClr val="accent4">
                <a:lumMod val="50000"/>
              </a:schemeClr>
            </a:solidFill>
          </a:endParaRPr>
        </a:p>
        <a:p>
          <a:pPr marL="57150" lvl="1" indent="-57150" algn="l" defTabSz="488950">
            <a:lnSpc>
              <a:spcPct val="90000"/>
            </a:lnSpc>
            <a:spcBef>
              <a:spcPct val="0"/>
            </a:spcBef>
            <a:spcAft>
              <a:spcPct val="15000"/>
            </a:spcAft>
            <a:buChar char="•"/>
          </a:pPr>
          <a:r>
            <a:rPr lang="en-US" sz="1100" b="1" i="0" kern="1200">
              <a:solidFill>
                <a:schemeClr val="accent4">
                  <a:lumMod val="50000"/>
                </a:schemeClr>
              </a:solidFill>
            </a:rPr>
            <a:t>Educational Tools:</a:t>
          </a:r>
          <a:endParaRPr lang="en-US" sz="1100" kern="1200">
            <a:solidFill>
              <a:schemeClr val="accent4">
                <a:lumMod val="50000"/>
              </a:schemeClr>
            </a:solidFill>
          </a:endParaRPr>
        </a:p>
        <a:p>
          <a:pPr marL="114300" lvl="2" indent="-57150" algn="l" defTabSz="488950">
            <a:lnSpc>
              <a:spcPct val="90000"/>
            </a:lnSpc>
            <a:spcBef>
              <a:spcPct val="0"/>
            </a:spcBef>
            <a:spcAft>
              <a:spcPct val="15000"/>
            </a:spcAft>
            <a:buChar char="•"/>
          </a:pPr>
          <a:r>
            <a:rPr lang="en-US" sz="1100" b="1" i="0" kern="1200">
              <a:solidFill>
                <a:schemeClr val="accent4">
                  <a:lumMod val="50000"/>
                </a:schemeClr>
              </a:solidFill>
            </a:rPr>
            <a:t>Task:</a:t>
          </a:r>
          <a:r>
            <a:rPr lang="en-US" sz="1100" b="0" i="0" kern="1200">
              <a:solidFill>
                <a:schemeClr val="accent4">
                  <a:lumMod val="50000"/>
                </a:schemeClr>
              </a:solidFill>
            </a:rPr>
            <a:t> Provide interactive learning by combining text, images, and videos.</a:t>
          </a:r>
          <a:endParaRPr lang="en-US" sz="1100" kern="1200">
            <a:solidFill>
              <a:schemeClr val="accent4">
                <a:lumMod val="50000"/>
              </a:schemeClr>
            </a:solidFill>
          </a:endParaRPr>
        </a:p>
        <a:p>
          <a:pPr marL="114300" lvl="2" indent="-57150" algn="l" defTabSz="488950">
            <a:lnSpc>
              <a:spcPct val="90000"/>
            </a:lnSpc>
            <a:spcBef>
              <a:spcPct val="0"/>
            </a:spcBef>
            <a:spcAft>
              <a:spcPct val="15000"/>
            </a:spcAft>
            <a:buChar char="•"/>
          </a:pPr>
          <a:r>
            <a:rPr lang="en-US" sz="1100" b="1" i="0" kern="1200" dirty="0">
              <a:solidFill>
                <a:schemeClr val="accent4">
                  <a:lumMod val="50000"/>
                </a:schemeClr>
              </a:solidFill>
            </a:rPr>
            <a:t>Example:</a:t>
          </a:r>
          <a:r>
            <a:rPr lang="en-US" sz="1100" b="0" i="0" kern="1200" dirty="0">
              <a:solidFill>
                <a:schemeClr val="accent4">
                  <a:lumMod val="50000"/>
                </a:schemeClr>
              </a:solidFill>
            </a:rPr>
            <a:t> Teaching photosynthesis using diagrams, text explanations, and video demonstrations.</a:t>
          </a:r>
          <a:endParaRPr lang="en-US" sz="1100" kern="1200" dirty="0">
            <a:solidFill>
              <a:schemeClr val="accent4">
                <a:lumMod val="50000"/>
              </a:schemeClr>
            </a:solidFill>
          </a:endParaRPr>
        </a:p>
      </dsp:txBody>
      <dsp:txXfrm>
        <a:off x="0" y="438411"/>
        <a:ext cx="3749040" cy="3811499"/>
      </dsp:txXfrm>
    </dsp:sp>
    <dsp:sp modelId="{0466C336-827D-4E4F-975E-03695FDB194F}">
      <dsp:nvSpPr>
        <dsp:cNvPr id="0" name=""/>
        <dsp:cNvSpPr/>
      </dsp:nvSpPr>
      <dsp:spPr>
        <a:xfrm>
          <a:off x="187452" y="276051"/>
          <a:ext cx="2624328" cy="3247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193" tIns="0" rIns="99193" bIns="0" numCol="1" spcCol="1270" anchor="ctr" anchorCtr="0">
          <a:noAutofit/>
        </a:bodyPr>
        <a:lstStyle/>
        <a:p>
          <a:pPr marL="0" lvl="0" indent="0" algn="l" defTabSz="488950">
            <a:lnSpc>
              <a:spcPct val="90000"/>
            </a:lnSpc>
            <a:spcBef>
              <a:spcPct val="0"/>
            </a:spcBef>
            <a:spcAft>
              <a:spcPct val="35000"/>
            </a:spcAft>
            <a:buNone/>
          </a:pPr>
          <a:r>
            <a:rPr lang="en-US" sz="1100" b="1" i="0" kern="1200"/>
            <a:t>Applications:</a:t>
          </a:r>
          <a:endParaRPr lang="en-US" sz="1100" kern="1200"/>
        </a:p>
      </dsp:txBody>
      <dsp:txXfrm>
        <a:off x="203304" y="291903"/>
        <a:ext cx="2592624" cy="29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B6304-234C-A94A-8327-DD124F6B866D}">
      <dsp:nvSpPr>
        <dsp:cNvPr id="0" name=""/>
        <dsp:cNvSpPr/>
      </dsp:nvSpPr>
      <dsp:spPr>
        <a:xfrm>
          <a:off x="0" y="1243"/>
          <a:ext cx="2962655" cy="72375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a:lnSpc>
              <a:spcPct val="90000"/>
            </a:lnSpc>
            <a:spcBef>
              <a:spcPct val="0"/>
            </a:spcBef>
            <a:spcAft>
              <a:spcPct val="35000"/>
            </a:spcAft>
            <a:buNone/>
          </a:pPr>
          <a:r>
            <a:rPr lang="en-US" sz="800" b="0" i="0" kern="1200"/>
            <a:t>These platforms are top-tier choices for data scientists and organizations looking to leverage AI for advanced data analysis, model development, and deployment. Each offers robust features tailored to various aspects of the data science process.</a:t>
          </a:r>
          <a:endParaRPr lang="en-US" sz="800" kern="1200"/>
        </a:p>
      </dsp:txBody>
      <dsp:txXfrm>
        <a:off x="35331" y="36574"/>
        <a:ext cx="2891993" cy="653094"/>
      </dsp:txXfrm>
    </dsp:sp>
    <dsp:sp modelId="{35733D35-711E-5840-93DA-7B908B1DBF81}">
      <dsp:nvSpPr>
        <dsp:cNvPr id="0" name=""/>
        <dsp:cNvSpPr/>
      </dsp:nvSpPr>
      <dsp:spPr>
        <a:xfrm rot="5400000">
          <a:off x="5306625" y="-1510406"/>
          <a:ext cx="579005"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3335" rIns="26670" bIns="13335" numCol="1" spcCol="1270" anchor="ctr" anchorCtr="0">
          <a:noAutofit/>
        </a:bodyPr>
        <a:lstStyle/>
        <a:p>
          <a:pPr marL="57150" lvl="1" indent="-57150" algn="l" defTabSz="311150">
            <a:lnSpc>
              <a:spcPct val="90000"/>
            </a:lnSpc>
            <a:spcBef>
              <a:spcPct val="0"/>
            </a:spcBef>
            <a:spcAft>
              <a:spcPct val="15000"/>
            </a:spcAft>
            <a:buChar char="•"/>
          </a:pPr>
          <a:r>
            <a:rPr lang="en-US" sz="700" b="1" i="0" kern="1200"/>
            <a:t>Description</a:t>
          </a:r>
          <a:r>
            <a:rPr lang="en-US" sz="700" b="0" i="0" kern="1200"/>
            <a:t>: A comprehensive AI-driven platform that automates the entire data science workflow, from data preparation to model deployment. It uses AutoML to generate predictive models, evaluate them, and provide actionable insights.</a:t>
          </a:r>
          <a:endParaRPr lang="en-US" sz="700" kern="1200"/>
        </a:p>
        <a:p>
          <a:pPr marL="57150" lvl="1" indent="-57150" algn="l" defTabSz="311150">
            <a:lnSpc>
              <a:spcPct val="90000"/>
            </a:lnSpc>
            <a:spcBef>
              <a:spcPct val="0"/>
            </a:spcBef>
            <a:spcAft>
              <a:spcPct val="15000"/>
            </a:spcAft>
            <a:buChar char="•"/>
          </a:pPr>
          <a:r>
            <a:rPr lang="en-US" sz="700" b="1" i="0" kern="1200"/>
            <a:t>Best For</a:t>
          </a:r>
          <a:r>
            <a:rPr lang="en-US" sz="700" b="0" i="0" kern="1200"/>
            <a:t>: Enterprises and data scientists looking to automate and scale their data science projects with minimal manual intervention.</a:t>
          </a:r>
          <a:endParaRPr lang="en-US" sz="700" kern="1200"/>
        </a:p>
      </dsp:txBody>
      <dsp:txXfrm rot="-5400000">
        <a:off x="2962656" y="861828"/>
        <a:ext cx="5238679" cy="522475"/>
      </dsp:txXfrm>
    </dsp:sp>
    <dsp:sp modelId="{BC189E88-7DFB-E249-97E3-AD264B581DB8}">
      <dsp:nvSpPr>
        <dsp:cNvPr id="0" name=""/>
        <dsp:cNvSpPr/>
      </dsp:nvSpPr>
      <dsp:spPr>
        <a:xfrm>
          <a:off x="0" y="761187"/>
          <a:ext cx="2962655" cy="72375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a:lnSpc>
              <a:spcPct val="90000"/>
            </a:lnSpc>
            <a:spcBef>
              <a:spcPct val="0"/>
            </a:spcBef>
            <a:spcAft>
              <a:spcPct val="35000"/>
            </a:spcAft>
            <a:buNone/>
          </a:pPr>
          <a:r>
            <a:rPr lang="en-US" sz="800" b="1" i="0" kern="1200"/>
            <a:t>DataRobot</a:t>
          </a:r>
          <a:r>
            <a:rPr lang="en-US" sz="800" b="0" i="0" kern="1200"/>
            <a:t>:</a:t>
          </a:r>
          <a:endParaRPr lang="en-US" sz="800" kern="1200"/>
        </a:p>
      </dsp:txBody>
      <dsp:txXfrm>
        <a:off x="35331" y="796518"/>
        <a:ext cx="2891993" cy="653094"/>
      </dsp:txXfrm>
    </dsp:sp>
    <dsp:sp modelId="{3D1B1BD0-150C-7045-B522-23EF421536D8}">
      <dsp:nvSpPr>
        <dsp:cNvPr id="0" name=""/>
        <dsp:cNvSpPr/>
      </dsp:nvSpPr>
      <dsp:spPr>
        <a:xfrm rot="5400000">
          <a:off x="5306625" y="-750462"/>
          <a:ext cx="579005"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3335" rIns="26670" bIns="13335" numCol="1" spcCol="1270" anchor="ctr" anchorCtr="0">
          <a:noAutofit/>
        </a:bodyPr>
        <a:lstStyle/>
        <a:p>
          <a:pPr marL="57150" lvl="1" indent="-57150" algn="l" defTabSz="311150">
            <a:lnSpc>
              <a:spcPct val="90000"/>
            </a:lnSpc>
            <a:spcBef>
              <a:spcPct val="0"/>
            </a:spcBef>
            <a:spcAft>
              <a:spcPct val="15000"/>
            </a:spcAft>
            <a:buChar char="•"/>
          </a:pPr>
          <a:r>
            <a:rPr lang="en-US" sz="700" b="1" i="0" kern="1200"/>
            <a:t>Description</a:t>
          </a:r>
          <a:r>
            <a:rPr lang="en-US" sz="700" b="0" i="0" kern="1200"/>
            <a:t>: An open-source AI platform known for its AutoML capabilities, H2O.ai provides tools for data preprocessing, model training, and deployment. It supports a wide range of algorithms and is widely used in predictive analytics and machine learning.</a:t>
          </a:r>
          <a:endParaRPr lang="en-US" sz="700" kern="1200"/>
        </a:p>
        <a:p>
          <a:pPr marL="57150" lvl="1" indent="-57150" algn="l" defTabSz="311150">
            <a:lnSpc>
              <a:spcPct val="90000"/>
            </a:lnSpc>
            <a:spcBef>
              <a:spcPct val="0"/>
            </a:spcBef>
            <a:spcAft>
              <a:spcPct val="15000"/>
            </a:spcAft>
            <a:buChar char="•"/>
          </a:pPr>
          <a:r>
            <a:rPr lang="en-US" sz="700" b="1" i="0" kern="1200"/>
            <a:t>Best For</a:t>
          </a:r>
          <a:r>
            <a:rPr lang="en-US" sz="700" b="0" i="0" kern="1200"/>
            <a:t>: Data scientists and developers needing a robust platform for building and deploying machine learning models with advanced automation features.</a:t>
          </a:r>
          <a:endParaRPr lang="en-US" sz="700" kern="1200"/>
        </a:p>
      </dsp:txBody>
      <dsp:txXfrm rot="-5400000">
        <a:off x="2962656" y="1621772"/>
        <a:ext cx="5238679" cy="522475"/>
      </dsp:txXfrm>
    </dsp:sp>
    <dsp:sp modelId="{4F283206-A836-AC41-A933-30C592E0BEB4}">
      <dsp:nvSpPr>
        <dsp:cNvPr id="0" name=""/>
        <dsp:cNvSpPr/>
      </dsp:nvSpPr>
      <dsp:spPr>
        <a:xfrm>
          <a:off x="0" y="1521131"/>
          <a:ext cx="2962655" cy="72375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a:lnSpc>
              <a:spcPct val="90000"/>
            </a:lnSpc>
            <a:spcBef>
              <a:spcPct val="0"/>
            </a:spcBef>
            <a:spcAft>
              <a:spcPct val="35000"/>
            </a:spcAft>
            <a:buNone/>
          </a:pPr>
          <a:r>
            <a:rPr lang="en-US" sz="800" b="1" i="0" kern="1200"/>
            <a:t>H2O.ai</a:t>
          </a:r>
          <a:r>
            <a:rPr lang="en-US" sz="800" b="0" i="0" kern="1200"/>
            <a:t>:</a:t>
          </a:r>
          <a:endParaRPr lang="en-US" sz="800" kern="1200"/>
        </a:p>
      </dsp:txBody>
      <dsp:txXfrm>
        <a:off x="35331" y="1556462"/>
        <a:ext cx="2891993" cy="653094"/>
      </dsp:txXfrm>
    </dsp:sp>
    <dsp:sp modelId="{6CEC70E3-1AED-2941-A790-D06749EB9666}">
      <dsp:nvSpPr>
        <dsp:cNvPr id="0" name=""/>
        <dsp:cNvSpPr/>
      </dsp:nvSpPr>
      <dsp:spPr>
        <a:xfrm rot="5400000">
          <a:off x="5306625" y="9481"/>
          <a:ext cx="579005"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3335" rIns="26670" bIns="13335" numCol="1" spcCol="1270" anchor="ctr" anchorCtr="0">
          <a:noAutofit/>
        </a:bodyPr>
        <a:lstStyle/>
        <a:p>
          <a:pPr marL="57150" lvl="1" indent="-57150" algn="l" defTabSz="311150">
            <a:lnSpc>
              <a:spcPct val="90000"/>
            </a:lnSpc>
            <a:spcBef>
              <a:spcPct val="0"/>
            </a:spcBef>
            <a:spcAft>
              <a:spcPct val="15000"/>
            </a:spcAft>
            <a:buChar char="•"/>
          </a:pPr>
          <a:r>
            <a:rPr lang="en-US" sz="700" b="1" i="0" kern="1200"/>
            <a:t>Description</a:t>
          </a:r>
          <a:r>
            <a:rPr lang="en-US" sz="700" b="0" i="0" kern="1200"/>
            <a:t>: A suite of machine learning products within Google Cloud that enables developers with limited ML expertise to train high-quality models. AutoML covers a range of tasks from image recognition to natural language processing.</a:t>
          </a:r>
          <a:endParaRPr lang="en-US" sz="700" kern="1200"/>
        </a:p>
        <a:p>
          <a:pPr marL="57150" lvl="1" indent="-57150" algn="l" defTabSz="311150">
            <a:lnSpc>
              <a:spcPct val="90000"/>
            </a:lnSpc>
            <a:spcBef>
              <a:spcPct val="0"/>
            </a:spcBef>
            <a:spcAft>
              <a:spcPct val="15000"/>
            </a:spcAft>
            <a:buChar char="•"/>
          </a:pPr>
          <a:r>
            <a:rPr lang="en-US" sz="700" b="1" i="0" kern="1200"/>
            <a:t>Best For</a:t>
          </a:r>
          <a:r>
            <a:rPr lang="en-US" sz="700" b="0" i="0" kern="1200"/>
            <a:t>: Organizations looking to quickly develop and deploy custom machine learning models without needing extensive machine learning expertise.</a:t>
          </a:r>
          <a:endParaRPr lang="en-US" sz="700" kern="1200"/>
        </a:p>
      </dsp:txBody>
      <dsp:txXfrm rot="-5400000">
        <a:off x="2962656" y="2381716"/>
        <a:ext cx="5238679" cy="522475"/>
      </dsp:txXfrm>
    </dsp:sp>
    <dsp:sp modelId="{BF5CD7DF-300F-7A43-A660-9050C333C10B}">
      <dsp:nvSpPr>
        <dsp:cNvPr id="0" name=""/>
        <dsp:cNvSpPr/>
      </dsp:nvSpPr>
      <dsp:spPr>
        <a:xfrm>
          <a:off x="0" y="2281075"/>
          <a:ext cx="2962655" cy="72375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a:lnSpc>
              <a:spcPct val="90000"/>
            </a:lnSpc>
            <a:spcBef>
              <a:spcPct val="0"/>
            </a:spcBef>
            <a:spcAft>
              <a:spcPct val="35000"/>
            </a:spcAft>
            <a:buNone/>
          </a:pPr>
          <a:r>
            <a:rPr lang="en-US" sz="800" b="1" i="0" kern="1200"/>
            <a:t>Google Cloud AutoML</a:t>
          </a:r>
          <a:r>
            <a:rPr lang="en-US" sz="800" b="0" i="0" kern="1200"/>
            <a:t>:</a:t>
          </a:r>
          <a:endParaRPr lang="en-US" sz="800" kern="1200"/>
        </a:p>
      </dsp:txBody>
      <dsp:txXfrm>
        <a:off x="35331" y="2316406"/>
        <a:ext cx="2891993" cy="653094"/>
      </dsp:txXfrm>
    </dsp:sp>
    <dsp:sp modelId="{60016BA6-FEBB-684C-8009-ADA7E46B0ECC}">
      <dsp:nvSpPr>
        <dsp:cNvPr id="0" name=""/>
        <dsp:cNvSpPr/>
      </dsp:nvSpPr>
      <dsp:spPr>
        <a:xfrm rot="5400000">
          <a:off x="5306625" y="769425"/>
          <a:ext cx="579005"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3335" rIns="26670" bIns="13335" numCol="1" spcCol="1270" anchor="ctr" anchorCtr="0">
          <a:noAutofit/>
        </a:bodyPr>
        <a:lstStyle/>
        <a:p>
          <a:pPr marL="57150" lvl="1" indent="-57150" algn="l" defTabSz="311150">
            <a:lnSpc>
              <a:spcPct val="90000"/>
            </a:lnSpc>
            <a:spcBef>
              <a:spcPct val="0"/>
            </a:spcBef>
            <a:spcAft>
              <a:spcPct val="15000"/>
            </a:spcAft>
            <a:buChar char="•"/>
          </a:pPr>
          <a:r>
            <a:rPr lang="en-US" sz="700" b="1" i="0" kern="1200"/>
            <a:t>Description</a:t>
          </a:r>
          <a:r>
            <a:rPr lang="en-US" sz="700" b="0" i="0" kern="1200"/>
            <a:t>: A collaborative environment that brings together tools for data preparation, machine learning, and AI model management. Watson Studio integrates with IBM's broader AI ecosystem, offering both automated and manual data science tools.</a:t>
          </a:r>
          <a:endParaRPr lang="en-US" sz="700" kern="1200"/>
        </a:p>
        <a:p>
          <a:pPr marL="57150" lvl="1" indent="-57150" algn="l" defTabSz="311150">
            <a:lnSpc>
              <a:spcPct val="90000"/>
            </a:lnSpc>
            <a:spcBef>
              <a:spcPct val="0"/>
            </a:spcBef>
            <a:spcAft>
              <a:spcPct val="15000"/>
            </a:spcAft>
            <a:buChar char="•"/>
          </a:pPr>
          <a:r>
            <a:rPr lang="en-US" sz="700" b="1" i="0" kern="1200"/>
            <a:t>Best For</a:t>
          </a:r>
          <a:r>
            <a:rPr lang="en-US" sz="700" b="0" i="0" kern="1200"/>
            <a:t>: Large teams and enterprises that need a powerful, collaborative platform for building, training, and deploying data science models.</a:t>
          </a:r>
          <a:endParaRPr lang="en-US" sz="700" kern="1200"/>
        </a:p>
      </dsp:txBody>
      <dsp:txXfrm rot="-5400000">
        <a:off x="2962656" y="3141660"/>
        <a:ext cx="5238679" cy="522475"/>
      </dsp:txXfrm>
    </dsp:sp>
    <dsp:sp modelId="{8D262789-96E8-E648-9FED-6311B6187D70}">
      <dsp:nvSpPr>
        <dsp:cNvPr id="0" name=""/>
        <dsp:cNvSpPr/>
      </dsp:nvSpPr>
      <dsp:spPr>
        <a:xfrm>
          <a:off x="0" y="3041019"/>
          <a:ext cx="2962655" cy="72375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a:lnSpc>
              <a:spcPct val="90000"/>
            </a:lnSpc>
            <a:spcBef>
              <a:spcPct val="0"/>
            </a:spcBef>
            <a:spcAft>
              <a:spcPct val="35000"/>
            </a:spcAft>
            <a:buNone/>
          </a:pPr>
          <a:r>
            <a:rPr lang="en-US" sz="800" b="1" i="0" kern="1200"/>
            <a:t>IBM Watson Studio</a:t>
          </a:r>
          <a:r>
            <a:rPr lang="en-US" sz="800" b="0" i="0" kern="1200"/>
            <a:t>:</a:t>
          </a:r>
          <a:endParaRPr lang="en-US" sz="800" kern="1200"/>
        </a:p>
      </dsp:txBody>
      <dsp:txXfrm>
        <a:off x="35331" y="3076350"/>
        <a:ext cx="2891993" cy="653094"/>
      </dsp:txXfrm>
    </dsp:sp>
    <dsp:sp modelId="{BC4E787A-5275-0C44-A83A-8D5DD43A5648}">
      <dsp:nvSpPr>
        <dsp:cNvPr id="0" name=""/>
        <dsp:cNvSpPr/>
      </dsp:nvSpPr>
      <dsp:spPr>
        <a:xfrm rot="5400000">
          <a:off x="5306625" y="1529369"/>
          <a:ext cx="579005"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3335" rIns="26670" bIns="13335" numCol="1" spcCol="1270" anchor="ctr" anchorCtr="0">
          <a:noAutofit/>
        </a:bodyPr>
        <a:lstStyle/>
        <a:p>
          <a:pPr marL="57150" lvl="1" indent="-57150" algn="l" defTabSz="311150">
            <a:lnSpc>
              <a:spcPct val="90000"/>
            </a:lnSpc>
            <a:spcBef>
              <a:spcPct val="0"/>
            </a:spcBef>
            <a:spcAft>
              <a:spcPct val="15000"/>
            </a:spcAft>
            <a:buChar char="•"/>
          </a:pPr>
          <a:r>
            <a:rPr lang="en-US" sz="700" b="1" i="0" kern="1200"/>
            <a:t>Description</a:t>
          </a:r>
          <a:r>
            <a:rPr lang="en-US" sz="700" b="0" i="0" kern="1200"/>
            <a:t>: A cloud-based platform that offers a full suite of machine learning tools, including AutoML, model training, and deployment. Azure ML is highly scalable and integrates seamlessly with other Microsoft Azure services.</a:t>
          </a:r>
          <a:endParaRPr lang="en-US" sz="700" kern="1200"/>
        </a:p>
        <a:p>
          <a:pPr marL="57150" lvl="1" indent="-57150" algn="l" defTabSz="311150">
            <a:lnSpc>
              <a:spcPct val="90000"/>
            </a:lnSpc>
            <a:spcBef>
              <a:spcPct val="0"/>
            </a:spcBef>
            <a:spcAft>
              <a:spcPct val="15000"/>
            </a:spcAft>
            <a:buChar char="•"/>
          </a:pPr>
          <a:r>
            <a:rPr lang="en-US" sz="700" b="1" i="0" kern="1200"/>
            <a:t>Best For</a:t>
          </a:r>
          <a:r>
            <a:rPr lang="en-US" sz="700" b="0" i="0" kern="1200"/>
            <a:t>: Enterprises and data scientists who require a scalable, cloud-based environment for developing and deploying data science models within the Azure ecosystem.</a:t>
          </a:r>
          <a:endParaRPr lang="en-US" sz="700" kern="1200"/>
        </a:p>
      </dsp:txBody>
      <dsp:txXfrm rot="-5400000">
        <a:off x="2962656" y="3901604"/>
        <a:ext cx="5238679" cy="522475"/>
      </dsp:txXfrm>
    </dsp:sp>
    <dsp:sp modelId="{014A0E3F-F01C-3C44-835D-F7C065D7C173}">
      <dsp:nvSpPr>
        <dsp:cNvPr id="0" name=""/>
        <dsp:cNvSpPr/>
      </dsp:nvSpPr>
      <dsp:spPr>
        <a:xfrm>
          <a:off x="0" y="3800963"/>
          <a:ext cx="2962655" cy="72375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a:lnSpc>
              <a:spcPct val="90000"/>
            </a:lnSpc>
            <a:spcBef>
              <a:spcPct val="0"/>
            </a:spcBef>
            <a:spcAft>
              <a:spcPct val="35000"/>
            </a:spcAft>
            <a:buNone/>
          </a:pPr>
          <a:r>
            <a:rPr lang="en-US" sz="800" b="1" i="0" kern="1200"/>
            <a:t>Azure Machine Learning</a:t>
          </a:r>
          <a:r>
            <a:rPr lang="en-US" sz="800" b="0" i="0" kern="1200"/>
            <a:t>:</a:t>
          </a:r>
          <a:endParaRPr lang="en-US" sz="800" kern="1200"/>
        </a:p>
      </dsp:txBody>
      <dsp:txXfrm>
        <a:off x="35331" y="3836294"/>
        <a:ext cx="2891993" cy="65309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7A3DB-C262-8A49-9835-9B9565A5A4BF}">
      <dsp:nvSpPr>
        <dsp:cNvPr id="0" name=""/>
        <dsp:cNvSpPr/>
      </dsp:nvSpPr>
      <dsp:spPr>
        <a:xfrm>
          <a:off x="0" y="198989"/>
          <a:ext cx="3868818" cy="201599"/>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272C68-EAF3-2F4D-BBE5-61F0B61B1513}">
      <dsp:nvSpPr>
        <dsp:cNvPr id="0" name=""/>
        <dsp:cNvSpPr/>
      </dsp:nvSpPr>
      <dsp:spPr>
        <a:xfrm>
          <a:off x="193440" y="80909"/>
          <a:ext cx="2708172" cy="2361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362" tIns="0" rIns="102362" bIns="0" numCol="1" spcCol="1270" anchor="ctr" anchorCtr="0">
          <a:noAutofit/>
        </a:bodyPr>
        <a:lstStyle/>
        <a:p>
          <a:pPr marL="0" lvl="0" indent="0" algn="l" defTabSz="355600">
            <a:lnSpc>
              <a:spcPct val="90000"/>
            </a:lnSpc>
            <a:spcBef>
              <a:spcPct val="0"/>
            </a:spcBef>
            <a:spcAft>
              <a:spcPct val="35000"/>
            </a:spcAft>
            <a:buNone/>
          </a:pPr>
          <a:r>
            <a:rPr lang="en-US" sz="800" b="0" i="0" kern="1200"/>
            <a:t>Here are the top 5 Generative AI models for programming:</a:t>
          </a:r>
          <a:endParaRPr lang="en-US" sz="800" kern="1200" dirty="0"/>
        </a:p>
      </dsp:txBody>
      <dsp:txXfrm>
        <a:off x="204968" y="92437"/>
        <a:ext cx="2685116" cy="213104"/>
      </dsp:txXfrm>
    </dsp:sp>
    <dsp:sp modelId="{CF9B0F57-0E0B-6342-876E-DD9B8DF235B6}">
      <dsp:nvSpPr>
        <dsp:cNvPr id="0" name=""/>
        <dsp:cNvSpPr/>
      </dsp:nvSpPr>
      <dsp:spPr>
        <a:xfrm>
          <a:off x="0" y="561869"/>
          <a:ext cx="3868818" cy="932399"/>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0263" tIns="166624" rIns="300263" bIns="56896" numCol="1" spcCol="1270" anchor="t" anchorCtr="0">
          <a:noAutofit/>
        </a:bodyPr>
        <a:lstStyle/>
        <a:p>
          <a:pPr marL="57150" lvl="1" indent="-57150" algn="l" defTabSz="355600">
            <a:lnSpc>
              <a:spcPct val="90000"/>
            </a:lnSpc>
            <a:spcBef>
              <a:spcPct val="0"/>
            </a:spcBef>
            <a:spcAft>
              <a:spcPct val="15000"/>
            </a:spcAft>
            <a:buChar char="•"/>
          </a:pPr>
          <a:r>
            <a:rPr lang="en-US" sz="800" b="1" i="0" kern="1200"/>
            <a:t>Description</a:t>
          </a:r>
          <a:r>
            <a:rPr lang="en-US" sz="800" b="0" i="0" kern="1200"/>
            <a:t>: An AI-powered coding assistant created by GitHub and OpenAI. It provides real-time code suggestions, autocompletion, and can even generate entire functions or classes based on comments and code context.</a:t>
          </a:r>
          <a:endParaRPr lang="en-US" sz="800" kern="1200" dirty="0"/>
        </a:p>
        <a:p>
          <a:pPr marL="57150" lvl="1" indent="-57150" algn="l" defTabSz="355600">
            <a:lnSpc>
              <a:spcPct val="90000"/>
            </a:lnSpc>
            <a:spcBef>
              <a:spcPct val="0"/>
            </a:spcBef>
            <a:spcAft>
              <a:spcPct val="15000"/>
            </a:spcAft>
            <a:buChar char="•"/>
          </a:pPr>
          <a:r>
            <a:rPr lang="en-US" sz="800" b="1" i="0" kern="1200"/>
            <a:t>Best For</a:t>
          </a:r>
          <a:r>
            <a:rPr lang="en-US" sz="800" b="0" i="0" kern="1200"/>
            <a:t>: Developers looking for seamless integration with popular IDEs like Visual Studio Code and those who want to speed up their coding process while reducing errors.</a:t>
          </a:r>
          <a:endParaRPr lang="en-US" sz="800" kern="1200"/>
        </a:p>
      </dsp:txBody>
      <dsp:txXfrm>
        <a:off x="0" y="561869"/>
        <a:ext cx="3868818" cy="932399"/>
      </dsp:txXfrm>
    </dsp:sp>
    <dsp:sp modelId="{CE75B033-E189-E740-BB64-AF942F11C65C}">
      <dsp:nvSpPr>
        <dsp:cNvPr id="0" name=""/>
        <dsp:cNvSpPr/>
      </dsp:nvSpPr>
      <dsp:spPr>
        <a:xfrm>
          <a:off x="193440" y="443789"/>
          <a:ext cx="2708172" cy="2361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362" tIns="0" rIns="102362" bIns="0" numCol="1" spcCol="1270" anchor="ctr" anchorCtr="0">
          <a:noAutofit/>
        </a:bodyPr>
        <a:lstStyle/>
        <a:p>
          <a:pPr marL="0" lvl="0" indent="0" algn="l" defTabSz="355600">
            <a:lnSpc>
              <a:spcPct val="90000"/>
            </a:lnSpc>
            <a:spcBef>
              <a:spcPct val="0"/>
            </a:spcBef>
            <a:spcAft>
              <a:spcPct val="35000"/>
            </a:spcAft>
            <a:buNone/>
          </a:pPr>
          <a:r>
            <a:rPr lang="en-US" sz="800" b="1" i="0" kern="1200"/>
            <a:t>GitHub Copilot</a:t>
          </a:r>
          <a:r>
            <a:rPr lang="en-US" sz="800" b="0" i="0" kern="1200"/>
            <a:t>:</a:t>
          </a:r>
          <a:endParaRPr lang="en-US" sz="800" kern="1200"/>
        </a:p>
      </dsp:txBody>
      <dsp:txXfrm>
        <a:off x="204968" y="455317"/>
        <a:ext cx="2685116" cy="213104"/>
      </dsp:txXfrm>
    </dsp:sp>
    <dsp:sp modelId="{0F3F1CB8-B619-8C4A-9C6D-A55F60613AFF}">
      <dsp:nvSpPr>
        <dsp:cNvPr id="0" name=""/>
        <dsp:cNvSpPr/>
      </dsp:nvSpPr>
      <dsp:spPr>
        <a:xfrm>
          <a:off x="0" y="1655549"/>
          <a:ext cx="3868818" cy="806399"/>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0263" tIns="166624" rIns="300263" bIns="56896" numCol="1" spcCol="1270" anchor="t" anchorCtr="0">
          <a:noAutofit/>
        </a:bodyPr>
        <a:lstStyle/>
        <a:p>
          <a:pPr marL="57150" lvl="1" indent="-57150" algn="l" defTabSz="355600">
            <a:lnSpc>
              <a:spcPct val="90000"/>
            </a:lnSpc>
            <a:spcBef>
              <a:spcPct val="0"/>
            </a:spcBef>
            <a:spcAft>
              <a:spcPct val="15000"/>
            </a:spcAft>
            <a:buChar char="•"/>
          </a:pPr>
          <a:r>
            <a:rPr lang="en-US" sz="800" b="1" i="0" kern="1200"/>
            <a:t>Description</a:t>
          </a:r>
          <a:r>
            <a:rPr lang="en-US" sz="800" b="0" i="0" kern="1200"/>
            <a:t>: A versatile AI model that translates natural language instructions into code. It supports multiple programming languages and can generate anything from small code snippets to full-fledged applications.</a:t>
          </a:r>
          <a:endParaRPr lang="en-US" sz="800" kern="1200"/>
        </a:p>
        <a:p>
          <a:pPr marL="57150" lvl="1" indent="-57150" algn="l" defTabSz="355600">
            <a:lnSpc>
              <a:spcPct val="90000"/>
            </a:lnSpc>
            <a:spcBef>
              <a:spcPct val="0"/>
            </a:spcBef>
            <a:spcAft>
              <a:spcPct val="15000"/>
            </a:spcAft>
            <a:buChar char="•"/>
          </a:pPr>
          <a:r>
            <a:rPr lang="en-US" sz="800" b="1" i="0" kern="1200"/>
            <a:t>Best For</a:t>
          </a:r>
          <a:r>
            <a:rPr lang="en-US" sz="800" b="0" i="0" kern="1200"/>
            <a:t>: Automating code generation from natural language, especially in multi-language projects, and aiding in software development.</a:t>
          </a:r>
          <a:endParaRPr lang="en-US" sz="800" kern="1200"/>
        </a:p>
      </dsp:txBody>
      <dsp:txXfrm>
        <a:off x="0" y="1655549"/>
        <a:ext cx="3868818" cy="806399"/>
      </dsp:txXfrm>
    </dsp:sp>
    <dsp:sp modelId="{64DEFF27-40F5-0B40-B03F-7595FF89B28E}">
      <dsp:nvSpPr>
        <dsp:cNvPr id="0" name=""/>
        <dsp:cNvSpPr/>
      </dsp:nvSpPr>
      <dsp:spPr>
        <a:xfrm>
          <a:off x="193440" y="1537469"/>
          <a:ext cx="2708172" cy="2361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362" tIns="0" rIns="102362" bIns="0" numCol="1" spcCol="1270" anchor="ctr" anchorCtr="0">
          <a:noAutofit/>
        </a:bodyPr>
        <a:lstStyle/>
        <a:p>
          <a:pPr marL="0" lvl="0" indent="0" algn="l" defTabSz="355600">
            <a:lnSpc>
              <a:spcPct val="90000"/>
            </a:lnSpc>
            <a:spcBef>
              <a:spcPct val="0"/>
            </a:spcBef>
            <a:spcAft>
              <a:spcPct val="35000"/>
            </a:spcAft>
            <a:buNone/>
          </a:pPr>
          <a:r>
            <a:rPr lang="en-US" sz="800" b="1" i="0" kern="1200"/>
            <a:t>Codex by OpenAI</a:t>
          </a:r>
          <a:r>
            <a:rPr lang="en-US" sz="800" b="0" i="0" kern="1200"/>
            <a:t>:</a:t>
          </a:r>
          <a:endParaRPr lang="en-US" sz="800" kern="1200"/>
        </a:p>
      </dsp:txBody>
      <dsp:txXfrm>
        <a:off x="204968" y="1548997"/>
        <a:ext cx="2685116" cy="213104"/>
      </dsp:txXfrm>
    </dsp:sp>
    <dsp:sp modelId="{F0F23151-CF57-8048-98AD-1017E993BF62}">
      <dsp:nvSpPr>
        <dsp:cNvPr id="0" name=""/>
        <dsp:cNvSpPr/>
      </dsp:nvSpPr>
      <dsp:spPr>
        <a:xfrm>
          <a:off x="0" y="2623229"/>
          <a:ext cx="3868818" cy="806399"/>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0263" tIns="166624" rIns="300263" bIns="56896" numCol="1" spcCol="1270" anchor="t" anchorCtr="0">
          <a:noAutofit/>
        </a:bodyPr>
        <a:lstStyle/>
        <a:p>
          <a:pPr marL="57150" lvl="1" indent="-57150" algn="l" defTabSz="355600">
            <a:lnSpc>
              <a:spcPct val="90000"/>
            </a:lnSpc>
            <a:spcBef>
              <a:spcPct val="0"/>
            </a:spcBef>
            <a:spcAft>
              <a:spcPct val="15000"/>
            </a:spcAft>
            <a:buChar char="•"/>
          </a:pPr>
          <a:r>
            <a:rPr lang="en-US" sz="800" b="1" i="0" kern="1200"/>
            <a:t>Description</a:t>
          </a:r>
          <a:r>
            <a:rPr lang="en-US" sz="800" b="0" i="0" kern="1200"/>
            <a:t>: A deep learning-powered code completion tool that integrates with various IDEs. It provides context-aware suggestions and can predict the next lines of code, helping to accelerate coding productivity.</a:t>
          </a:r>
          <a:endParaRPr lang="en-US" sz="800" kern="1200"/>
        </a:p>
        <a:p>
          <a:pPr marL="57150" lvl="1" indent="-57150" algn="l" defTabSz="355600">
            <a:lnSpc>
              <a:spcPct val="90000"/>
            </a:lnSpc>
            <a:spcBef>
              <a:spcPct val="0"/>
            </a:spcBef>
            <a:spcAft>
              <a:spcPct val="15000"/>
            </a:spcAft>
            <a:buChar char="•"/>
          </a:pPr>
          <a:r>
            <a:rPr lang="en-US" sz="800" b="1" i="0" kern="1200"/>
            <a:t>Best For</a:t>
          </a:r>
          <a:r>
            <a:rPr lang="en-US" sz="800" b="0" i="0" kern="1200"/>
            <a:t>: Developers who need reliable code completion across multiple programming languages, with a focus on speeding up coding tasks.</a:t>
          </a:r>
          <a:endParaRPr lang="en-US" sz="800" kern="1200"/>
        </a:p>
      </dsp:txBody>
      <dsp:txXfrm>
        <a:off x="0" y="2623229"/>
        <a:ext cx="3868818" cy="806399"/>
      </dsp:txXfrm>
    </dsp:sp>
    <dsp:sp modelId="{28C1DC1A-A507-DD4D-AB3E-F795EF87F9A5}">
      <dsp:nvSpPr>
        <dsp:cNvPr id="0" name=""/>
        <dsp:cNvSpPr/>
      </dsp:nvSpPr>
      <dsp:spPr>
        <a:xfrm>
          <a:off x="193440" y="2505149"/>
          <a:ext cx="2708172" cy="2361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362" tIns="0" rIns="102362" bIns="0" numCol="1" spcCol="1270" anchor="ctr" anchorCtr="0">
          <a:noAutofit/>
        </a:bodyPr>
        <a:lstStyle/>
        <a:p>
          <a:pPr marL="0" lvl="0" indent="0" algn="l" defTabSz="355600">
            <a:lnSpc>
              <a:spcPct val="90000"/>
            </a:lnSpc>
            <a:spcBef>
              <a:spcPct val="0"/>
            </a:spcBef>
            <a:spcAft>
              <a:spcPct val="35000"/>
            </a:spcAft>
            <a:buNone/>
          </a:pPr>
          <a:r>
            <a:rPr lang="en-US" sz="800" b="1" i="0" kern="1200"/>
            <a:t>Tabnine</a:t>
          </a:r>
          <a:r>
            <a:rPr lang="en-US" sz="800" b="0" i="0" kern="1200"/>
            <a:t>:</a:t>
          </a:r>
          <a:endParaRPr lang="en-US" sz="800" kern="1200"/>
        </a:p>
      </dsp:txBody>
      <dsp:txXfrm>
        <a:off x="204968" y="2516677"/>
        <a:ext cx="2685116" cy="213104"/>
      </dsp:txXfrm>
    </dsp:sp>
    <dsp:sp modelId="{F77C86A5-758F-2446-8254-CAD85AAAEA66}">
      <dsp:nvSpPr>
        <dsp:cNvPr id="0" name=""/>
        <dsp:cNvSpPr/>
      </dsp:nvSpPr>
      <dsp:spPr>
        <a:xfrm>
          <a:off x="0" y="3590909"/>
          <a:ext cx="3868818" cy="806399"/>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0263" tIns="166624" rIns="300263" bIns="56896" numCol="1" spcCol="1270" anchor="t" anchorCtr="0">
          <a:noAutofit/>
        </a:bodyPr>
        <a:lstStyle/>
        <a:p>
          <a:pPr marL="57150" lvl="1" indent="-57150" algn="l" defTabSz="355600">
            <a:lnSpc>
              <a:spcPct val="90000"/>
            </a:lnSpc>
            <a:spcBef>
              <a:spcPct val="0"/>
            </a:spcBef>
            <a:spcAft>
              <a:spcPct val="15000"/>
            </a:spcAft>
            <a:buChar char="•"/>
          </a:pPr>
          <a:r>
            <a:rPr lang="en-US" sz="800" b="1" i="0" kern="1200"/>
            <a:t>Description</a:t>
          </a:r>
          <a:r>
            <a:rPr lang="en-US" sz="800" b="0" i="0" kern="1200"/>
            <a:t>: A sophisticated AI model designed to solve complex programming problems. It excels in competitive programming, generating solutions to algorithmic challenges.</a:t>
          </a:r>
          <a:endParaRPr lang="en-US" sz="800" kern="1200"/>
        </a:p>
        <a:p>
          <a:pPr marL="57150" lvl="1" indent="-57150" algn="l" defTabSz="355600">
            <a:lnSpc>
              <a:spcPct val="90000"/>
            </a:lnSpc>
            <a:spcBef>
              <a:spcPct val="0"/>
            </a:spcBef>
            <a:spcAft>
              <a:spcPct val="15000"/>
            </a:spcAft>
            <a:buChar char="•"/>
          </a:pPr>
          <a:r>
            <a:rPr lang="en-US" sz="800" b="1" i="0" kern="1200"/>
            <a:t>Best For</a:t>
          </a:r>
          <a:r>
            <a:rPr lang="en-US" sz="800" b="0" i="0" kern="1200"/>
            <a:t>: Competitive programmers and those tackling difficult coding challenges requiring algorithmic solutions.</a:t>
          </a:r>
          <a:endParaRPr lang="en-US" sz="800" kern="1200"/>
        </a:p>
      </dsp:txBody>
      <dsp:txXfrm>
        <a:off x="0" y="3590909"/>
        <a:ext cx="3868818" cy="806399"/>
      </dsp:txXfrm>
    </dsp:sp>
    <dsp:sp modelId="{BB230C43-4C9A-3946-9F2F-51038DDEAF4A}">
      <dsp:nvSpPr>
        <dsp:cNvPr id="0" name=""/>
        <dsp:cNvSpPr/>
      </dsp:nvSpPr>
      <dsp:spPr>
        <a:xfrm>
          <a:off x="193440" y="3472829"/>
          <a:ext cx="2708172" cy="2361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362" tIns="0" rIns="102362" bIns="0" numCol="1" spcCol="1270" anchor="ctr" anchorCtr="0">
          <a:noAutofit/>
        </a:bodyPr>
        <a:lstStyle/>
        <a:p>
          <a:pPr marL="0" lvl="0" indent="0" algn="l" defTabSz="355600">
            <a:lnSpc>
              <a:spcPct val="90000"/>
            </a:lnSpc>
            <a:spcBef>
              <a:spcPct val="0"/>
            </a:spcBef>
            <a:spcAft>
              <a:spcPct val="35000"/>
            </a:spcAft>
            <a:buNone/>
          </a:pPr>
          <a:r>
            <a:rPr lang="en-US" sz="800" b="1" i="0" kern="1200"/>
            <a:t>AlphaCode by DeepMind</a:t>
          </a:r>
          <a:r>
            <a:rPr lang="en-US" sz="800" b="0" i="0" kern="1200"/>
            <a:t>:</a:t>
          </a:r>
          <a:endParaRPr lang="en-US" sz="800" kern="1200"/>
        </a:p>
      </dsp:txBody>
      <dsp:txXfrm>
        <a:off x="204968" y="3484357"/>
        <a:ext cx="2685116" cy="213104"/>
      </dsp:txXfrm>
    </dsp:sp>
    <dsp:sp modelId="{AF6F859D-C10C-3447-9C44-2D408DFCD6C6}">
      <dsp:nvSpPr>
        <dsp:cNvPr id="0" name=""/>
        <dsp:cNvSpPr/>
      </dsp:nvSpPr>
      <dsp:spPr>
        <a:xfrm>
          <a:off x="0" y="4558589"/>
          <a:ext cx="3868818" cy="932399"/>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0263" tIns="166624" rIns="300263" bIns="56896" numCol="1" spcCol="1270" anchor="t" anchorCtr="0">
          <a:noAutofit/>
        </a:bodyPr>
        <a:lstStyle/>
        <a:p>
          <a:pPr marL="57150" lvl="1" indent="-57150" algn="l" defTabSz="355600">
            <a:lnSpc>
              <a:spcPct val="90000"/>
            </a:lnSpc>
            <a:spcBef>
              <a:spcPct val="0"/>
            </a:spcBef>
            <a:spcAft>
              <a:spcPct val="15000"/>
            </a:spcAft>
            <a:buChar char="•"/>
          </a:pPr>
          <a:r>
            <a:rPr lang="en-US" sz="800" b="1" i="0" kern="1200"/>
            <a:t>Description</a:t>
          </a:r>
          <a:r>
            <a:rPr lang="en-US" sz="800" b="0" i="0" kern="1200"/>
            <a:t>: An AI-driven code completion tool that offers intelligent suggestions in real-time. It is lightweight and integrates smoothly with many popular IDEs.</a:t>
          </a:r>
          <a:endParaRPr lang="en-US" sz="800" kern="1200"/>
        </a:p>
        <a:p>
          <a:pPr marL="57150" lvl="1" indent="-57150" algn="l" defTabSz="355600">
            <a:lnSpc>
              <a:spcPct val="90000"/>
            </a:lnSpc>
            <a:spcBef>
              <a:spcPct val="0"/>
            </a:spcBef>
            <a:spcAft>
              <a:spcPct val="15000"/>
            </a:spcAft>
            <a:buChar char="•"/>
          </a:pPr>
          <a:r>
            <a:rPr lang="en-US" sz="800" b="1" i="0" kern="1200"/>
            <a:t>Best For</a:t>
          </a:r>
          <a:r>
            <a:rPr lang="en-US" sz="800" b="0" i="0" kern="1200"/>
            <a:t>: Developers seeking a user-friendly code completion tool that supports languages like Python and JavaScript, enhancing productivity with minimal setup.</a:t>
          </a:r>
          <a:endParaRPr lang="en-US" sz="800" kern="1200"/>
        </a:p>
      </dsp:txBody>
      <dsp:txXfrm>
        <a:off x="0" y="4558589"/>
        <a:ext cx="3868818" cy="932399"/>
      </dsp:txXfrm>
    </dsp:sp>
    <dsp:sp modelId="{20E94B20-F9E0-AF4C-A2C8-61F99D59F265}">
      <dsp:nvSpPr>
        <dsp:cNvPr id="0" name=""/>
        <dsp:cNvSpPr/>
      </dsp:nvSpPr>
      <dsp:spPr>
        <a:xfrm>
          <a:off x="193440" y="4440509"/>
          <a:ext cx="2708172" cy="2361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362" tIns="0" rIns="102362" bIns="0" numCol="1" spcCol="1270" anchor="ctr" anchorCtr="0">
          <a:noAutofit/>
        </a:bodyPr>
        <a:lstStyle/>
        <a:p>
          <a:pPr marL="0" lvl="0" indent="0" algn="l" defTabSz="355600">
            <a:lnSpc>
              <a:spcPct val="90000"/>
            </a:lnSpc>
            <a:spcBef>
              <a:spcPct val="0"/>
            </a:spcBef>
            <a:spcAft>
              <a:spcPct val="35000"/>
            </a:spcAft>
            <a:buNone/>
          </a:pPr>
          <a:r>
            <a:rPr lang="en-US" sz="800" b="1" i="0" kern="1200"/>
            <a:t>Kite</a:t>
          </a:r>
          <a:r>
            <a:rPr lang="en-US" sz="800" b="0" i="0" kern="1200"/>
            <a:t>:</a:t>
          </a:r>
          <a:endParaRPr lang="en-US" sz="800" kern="1200"/>
        </a:p>
      </dsp:txBody>
      <dsp:txXfrm>
        <a:off x="204968" y="4452037"/>
        <a:ext cx="2685116" cy="213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92898-1ABB-1D4B-A9C1-32FE19CD61C7}">
      <dsp:nvSpPr>
        <dsp:cNvPr id="0" name=""/>
        <dsp:cNvSpPr/>
      </dsp:nvSpPr>
      <dsp:spPr>
        <a:xfrm>
          <a:off x="1826" y="410107"/>
          <a:ext cx="1980693" cy="486000"/>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b="1" i="0" kern="1200"/>
            <a:t>ReAct Prompting</a:t>
          </a:r>
          <a:endParaRPr lang="en-US" sz="900" kern="1200"/>
        </a:p>
      </dsp:txBody>
      <dsp:txXfrm>
        <a:off x="244826" y="410107"/>
        <a:ext cx="1494693" cy="486000"/>
      </dsp:txXfrm>
    </dsp:sp>
    <dsp:sp modelId="{1C4E654B-6BE3-8248-9049-FDD3D255B971}">
      <dsp:nvSpPr>
        <dsp:cNvPr id="0" name=""/>
        <dsp:cNvSpPr/>
      </dsp:nvSpPr>
      <dsp:spPr>
        <a:xfrm>
          <a:off x="1826" y="956857"/>
          <a:ext cx="1584555" cy="315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00050">
            <a:lnSpc>
              <a:spcPct val="90000"/>
            </a:lnSpc>
            <a:spcBef>
              <a:spcPct val="0"/>
            </a:spcBef>
            <a:spcAft>
              <a:spcPct val="15000"/>
            </a:spcAft>
            <a:buChar char="•"/>
          </a:pPr>
          <a:r>
            <a:rPr lang="en-US" sz="900" b="1" i="0" kern="1200">
              <a:solidFill>
                <a:schemeClr val="accent4">
                  <a:lumMod val="50000"/>
                </a:schemeClr>
              </a:solidFill>
            </a:rPr>
            <a:t>Definition:</a:t>
          </a:r>
          <a:r>
            <a:rPr lang="en-US" sz="900" b="0" i="0" kern="1200">
              <a:solidFill>
                <a:schemeClr val="accent4">
                  <a:lumMod val="50000"/>
                </a:schemeClr>
              </a:solidFill>
            </a:rPr>
            <a:t> ReAct Prompting is an NLP technique that combines reasoning and acting within the same framework. It enables models to handle complex tasks by integrating logical reasoning with actionable steps, allowing for both thought and execution.</a:t>
          </a:r>
          <a:endParaRPr lang="en-US" sz="900" kern="1200">
            <a:solidFill>
              <a:schemeClr val="accent4">
                <a:lumMod val="50000"/>
              </a:schemeClr>
            </a:solidFill>
          </a:endParaRPr>
        </a:p>
        <a:p>
          <a:pPr marL="57150" lvl="1" indent="-57150" algn="l" defTabSz="400050">
            <a:lnSpc>
              <a:spcPct val="90000"/>
            </a:lnSpc>
            <a:spcBef>
              <a:spcPct val="0"/>
            </a:spcBef>
            <a:spcAft>
              <a:spcPct val="15000"/>
            </a:spcAft>
            <a:buChar char="•"/>
          </a:pPr>
          <a:r>
            <a:rPr lang="en-US" sz="900" b="1" i="0" kern="1200">
              <a:solidFill>
                <a:schemeClr val="accent4">
                  <a:lumMod val="50000"/>
                </a:schemeClr>
              </a:solidFill>
            </a:rPr>
            <a:t>Key Features:</a:t>
          </a:r>
          <a:endParaRPr lang="en-US" sz="900" kern="1200">
            <a:solidFill>
              <a:schemeClr val="accent4">
                <a:lumMod val="50000"/>
              </a:schemeClr>
            </a:solidFill>
          </a:endParaRPr>
        </a:p>
        <a:p>
          <a:pPr marL="57150" lvl="1" indent="-57150" algn="l" defTabSz="400050">
            <a:lnSpc>
              <a:spcPct val="90000"/>
            </a:lnSpc>
            <a:spcBef>
              <a:spcPct val="0"/>
            </a:spcBef>
            <a:spcAft>
              <a:spcPct val="15000"/>
            </a:spcAft>
            <a:buChar char="•"/>
          </a:pPr>
          <a:r>
            <a:rPr lang="en-US" sz="900" b="1" i="0" kern="1200" dirty="0">
              <a:solidFill>
                <a:schemeClr val="accent4">
                  <a:lumMod val="50000"/>
                </a:schemeClr>
              </a:solidFill>
            </a:rPr>
            <a:t>Integrated Reasoning and Acting:</a:t>
          </a:r>
          <a:r>
            <a:rPr lang="en-US" sz="900" b="0" i="0" kern="1200" dirty="0">
              <a:solidFill>
                <a:schemeClr val="accent4">
                  <a:lumMod val="50000"/>
                </a:schemeClr>
              </a:solidFill>
            </a:rPr>
            <a:t> Alternates between thinking through a problem and taking steps to solve it.</a:t>
          </a:r>
          <a:endParaRPr lang="en-US" sz="900" kern="1200" dirty="0">
            <a:solidFill>
              <a:schemeClr val="accent4">
                <a:lumMod val="50000"/>
              </a:schemeClr>
            </a:solidFill>
          </a:endParaRPr>
        </a:p>
        <a:p>
          <a:pPr marL="57150" lvl="1" indent="-57150" algn="l" defTabSz="400050">
            <a:lnSpc>
              <a:spcPct val="90000"/>
            </a:lnSpc>
            <a:spcBef>
              <a:spcPct val="0"/>
            </a:spcBef>
            <a:spcAft>
              <a:spcPct val="15000"/>
            </a:spcAft>
            <a:buChar char="•"/>
          </a:pPr>
          <a:r>
            <a:rPr lang="en-US" sz="900" b="1" i="0" kern="1200">
              <a:solidFill>
                <a:schemeClr val="accent4">
                  <a:lumMod val="50000"/>
                </a:schemeClr>
              </a:solidFill>
            </a:rPr>
            <a:t>Step-by-Step Problem Solving:</a:t>
          </a:r>
          <a:r>
            <a:rPr lang="en-US" sz="900" b="0" i="0" kern="1200">
              <a:solidFill>
                <a:schemeClr val="accent4">
                  <a:lumMod val="50000"/>
                </a:schemeClr>
              </a:solidFill>
            </a:rPr>
            <a:t> Breaks down tasks into smaller steps, iterating between reasoning and action.</a:t>
          </a:r>
          <a:endParaRPr lang="en-US" sz="900" kern="1200">
            <a:solidFill>
              <a:schemeClr val="accent4">
                <a:lumMod val="50000"/>
              </a:schemeClr>
            </a:solidFill>
          </a:endParaRPr>
        </a:p>
        <a:p>
          <a:pPr marL="57150" lvl="1" indent="-57150" algn="l" defTabSz="400050">
            <a:lnSpc>
              <a:spcPct val="90000"/>
            </a:lnSpc>
            <a:spcBef>
              <a:spcPct val="0"/>
            </a:spcBef>
            <a:spcAft>
              <a:spcPct val="15000"/>
            </a:spcAft>
            <a:buChar char="•"/>
          </a:pPr>
          <a:r>
            <a:rPr lang="en-US" sz="900" b="1" i="0" kern="1200">
              <a:solidFill>
                <a:schemeClr val="accent4">
                  <a:lumMod val="50000"/>
                </a:schemeClr>
              </a:solidFill>
            </a:rPr>
            <a:t>Action-Oriented Outputs:</a:t>
          </a:r>
          <a:r>
            <a:rPr lang="en-US" sz="900" b="0" i="0" kern="1200">
              <a:solidFill>
                <a:schemeClr val="accent4">
                  <a:lumMod val="50000"/>
                </a:schemeClr>
              </a:solidFill>
            </a:rPr>
            <a:t> Generates outputs that involve taking specific actions.</a:t>
          </a:r>
          <a:endParaRPr lang="en-US" sz="900" kern="1200">
            <a:solidFill>
              <a:schemeClr val="accent4">
                <a:lumMod val="50000"/>
              </a:schemeClr>
            </a:solidFill>
          </a:endParaRPr>
        </a:p>
        <a:p>
          <a:pPr marL="57150" lvl="1" indent="-57150" algn="l" defTabSz="400050">
            <a:lnSpc>
              <a:spcPct val="90000"/>
            </a:lnSpc>
            <a:spcBef>
              <a:spcPct val="0"/>
            </a:spcBef>
            <a:spcAft>
              <a:spcPct val="15000"/>
            </a:spcAft>
            <a:buChar char="•"/>
          </a:pPr>
          <a:r>
            <a:rPr lang="en-US" sz="900" b="1" i="0" kern="1200" dirty="0">
              <a:solidFill>
                <a:schemeClr val="accent4">
                  <a:lumMod val="50000"/>
                </a:schemeClr>
              </a:solidFill>
            </a:rPr>
            <a:t>Handling Complex and Dynamic Tasks:</a:t>
          </a:r>
          <a:r>
            <a:rPr lang="en-US" sz="900" b="0" i="0" kern="1200" dirty="0">
              <a:solidFill>
                <a:schemeClr val="accent4">
                  <a:lumMod val="50000"/>
                </a:schemeClr>
              </a:solidFill>
            </a:rPr>
            <a:t> Suitable for tasks that require continuous adaptation.</a:t>
          </a:r>
          <a:endParaRPr lang="en-US" sz="900" kern="1200" dirty="0">
            <a:solidFill>
              <a:schemeClr val="accent4">
                <a:lumMod val="50000"/>
              </a:schemeClr>
            </a:solidFill>
          </a:endParaRPr>
        </a:p>
      </dsp:txBody>
      <dsp:txXfrm>
        <a:off x="1826" y="956857"/>
        <a:ext cx="1584555" cy="3159000"/>
      </dsp:txXfrm>
    </dsp:sp>
    <dsp:sp modelId="{2B618CFB-DF24-0A43-8765-F7B719222074}">
      <dsp:nvSpPr>
        <dsp:cNvPr id="0" name=""/>
        <dsp:cNvSpPr/>
      </dsp:nvSpPr>
      <dsp:spPr>
        <a:xfrm>
          <a:off x="1766520" y="410107"/>
          <a:ext cx="1980693" cy="486000"/>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b="1" i="0" kern="1200"/>
            <a:t>Benefits:</a:t>
          </a:r>
          <a:endParaRPr lang="en-US" sz="900" kern="1200"/>
        </a:p>
      </dsp:txBody>
      <dsp:txXfrm>
        <a:off x="2009520" y="410107"/>
        <a:ext cx="1494693" cy="486000"/>
      </dsp:txXfrm>
    </dsp:sp>
    <dsp:sp modelId="{3B568F25-9885-F246-BADB-3615AC91FBF5}">
      <dsp:nvSpPr>
        <dsp:cNvPr id="0" name=""/>
        <dsp:cNvSpPr/>
      </dsp:nvSpPr>
      <dsp:spPr>
        <a:xfrm>
          <a:off x="1766520" y="956857"/>
          <a:ext cx="1584555" cy="315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00050">
            <a:lnSpc>
              <a:spcPct val="90000"/>
            </a:lnSpc>
            <a:spcBef>
              <a:spcPct val="0"/>
            </a:spcBef>
            <a:spcAft>
              <a:spcPct val="15000"/>
            </a:spcAft>
            <a:buChar char="•"/>
          </a:pPr>
          <a:r>
            <a:rPr lang="en-US" sz="900" b="1" i="0" kern="1200">
              <a:solidFill>
                <a:schemeClr val="accent4">
                  <a:lumMod val="50000"/>
                </a:schemeClr>
              </a:solidFill>
            </a:rPr>
            <a:t>Improved Problem-Solving:</a:t>
          </a:r>
          <a:r>
            <a:rPr lang="en-US" sz="900" b="0" i="0" kern="1200">
              <a:solidFill>
                <a:schemeClr val="accent4">
                  <a:lumMod val="50000"/>
                </a:schemeClr>
              </a:solidFill>
            </a:rPr>
            <a:t> Combines reasoning with action for complex tasks.</a:t>
          </a:r>
          <a:endParaRPr lang="en-US" sz="900" kern="1200">
            <a:solidFill>
              <a:schemeClr val="accent4">
                <a:lumMod val="50000"/>
              </a:schemeClr>
            </a:solidFill>
          </a:endParaRPr>
        </a:p>
        <a:p>
          <a:pPr marL="57150" lvl="1" indent="-57150" algn="l" defTabSz="400050">
            <a:lnSpc>
              <a:spcPct val="90000"/>
            </a:lnSpc>
            <a:spcBef>
              <a:spcPct val="0"/>
            </a:spcBef>
            <a:spcAft>
              <a:spcPct val="15000"/>
            </a:spcAft>
            <a:buChar char="•"/>
          </a:pPr>
          <a:r>
            <a:rPr lang="en-US" sz="900" b="1" i="0" kern="1200">
              <a:solidFill>
                <a:schemeClr val="accent4">
                  <a:lumMod val="50000"/>
                </a:schemeClr>
              </a:solidFill>
            </a:rPr>
            <a:t>Dynamic Task Handling:</a:t>
          </a:r>
          <a:r>
            <a:rPr lang="en-US" sz="900" b="0" i="0" kern="1200">
              <a:solidFill>
                <a:schemeClr val="accent4">
                  <a:lumMod val="50000"/>
                </a:schemeClr>
              </a:solidFill>
            </a:rPr>
            <a:t> Adapts to evolving scenarios.</a:t>
          </a:r>
          <a:endParaRPr lang="en-US" sz="900" kern="1200">
            <a:solidFill>
              <a:schemeClr val="accent4">
                <a:lumMod val="50000"/>
              </a:schemeClr>
            </a:solidFill>
          </a:endParaRPr>
        </a:p>
        <a:p>
          <a:pPr marL="57150" lvl="1" indent="-57150" algn="l" defTabSz="400050">
            <a:lnSpc>
              <a:spcPct val="90000"/>
            </a:lnSpc>
            <a:spcBef>
              <a:spcPct val="0"/>
            </a:spcBef>
            <a:spcAft>
              <a:spcPct val="15000"/>
            </a:spcAft>
            <a:buChar char="•"/>
          </a:pPr>
          <a:r>
            <a:rPr lang="en-US" sz="900" b="1" i="0" kern="1200" dirty="0">
              <a:solidFill>
                <a:schemeClr val="accent4">
                  <a:lumMod val="50000"/>
                </a:schemeClr>
              </a:solidFill>
            </a:rPr>
            <a:t>Enhanced User Interaction:</a:t>
          </a:r>
          <a:r>
            <a:rPr lang="en-US" sz="900" b="0" i="0" kern="1200" dirty="0">
              <a:solidFill>
                <a:schemeClr val="accent4">
                  <a:lumMod val="50000"/>
                </a:schemeClr>
              </a:solidFill>
            </a:rPr>
            <a:t> Provides engaging and effective responses.</a:t>
          </a:r>
          <a:endParaRPr lang="en-US" sz="900" kern="1200" dirty="0">
            <a:solidFill>
              <a:schemeClr val="accent4">
                <a:lumMod val="50000"/>
              </a:schemeClr>
            </a:solidFill>
          </a:endParaRPr>
        </a:p>
        <a:p>
          <a:pPr marL="57150" lvl="1" indent="-57150" algn="l" defTabSz="400050">
            <a:lnSpc>
              <a:spcPct val="90000"/>
            </a:lnSpc>
            <a:spcBef>
              <a:spcPct val="0"/>
            </a:spcBef>
            <a:spcAft>
              <a:spcPct val="15000"/>
            </a:spcAft>
            <a:buChar char="•"/>
          </a:pPr>
          <a:r>
            <a:rPr lang="en-US" sz="900" b="1" i="0" kern="1200">
              <a:solidFill>
                <a:schemeClr val="accent4">
                  <a:lumMod val="50000"/>
                </a:schemeClr>
              </a:solidFill>
            </a:rPr>
            <a:t>Structured Output:</a:t>
          </a:r>
          <a:r>
            <a:rPr lang="en-US" sz="900" b="0" i="0" kern="1200">
              <a:solidFill>
                <a:schemeClr val="accent4">
                  <a:lumMod val="50000"/>
                </a:schemeClr>
              </a:solidFill>
            </a:rPr>
            <a:t> Produces coherent and easy-to-follow outputs.</a:t>
          </a:r>
          <a:endParaRPr lang="en-US" sz="900" kern="1200">
            <a:solidFill>
              <a:schemeClr val="accent4">
                <a:lumMod val="50000"/>
              </a:schemeClr>
            </a:solidFill>
          </a:endParaRPr>
        </a:p>
        <a:p>
          <a:pPr marL="57150" lvl="1" indent="-57150" algn="l" defTabSz="400050">
            <a:lnSpc>
              <a:spcPct val="90000"/>
            </a:lnSpc>
            <a:spcBef>
              <a:spcPct val="0"/>
            </a:spcBef>
            <a:spcAft>
              <a:spcPct val="15000"/>
            </a:spcAft>
            <a:buChar char="•"/>
          </a:pPr>
          <a:r>
            <a:rPr lang="en-US" sz="900" b="1" i="0" kern="1200" dirty="0">
              <a:solidFill>
                <a:schemeClr val="accent4">
                  <a:lumMod val="50000"/>
                </a:schemeClr>
              </a:solidFill>
            </a:rPr>
            <a:t>Scalability Across Domains:</a:t>
          </a:r>
          <a:r>
            <a:rPr lang="en-US" sz="900" b="0" i="0" kern="1200" dirty="0">
              <a:solidFill>
                <a:schemeClr val="accent4">
                  <a:lumMod val="50000"/>
                </a:schemeClr>
              </a:solidFill>
            </a:rPr>
            <a:t> Versatile and applicable across various industries.</a:t>
          </a:r>
          <a:endParaRPr lang="en-US" sz="900" kern="1200" dirty="0">
            <a:solidFill>
              <a:schemeClr val="accent4">
                <a:lumMod val="50000"/>
              </a:schemeClr>
            </a:solidFill>
          </a:endParaRPr>
        </a:p>
      </dsp:txBody>
      <dsp:txXfrm>
        <a:off x="1766520" y="956857"/>
        <a:ext cx="1584555" cy="3159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A4612-105C-9F48-9B7C-C759F57659C5}">
      <dsp:nvSpPr>
        <dsp:cNvPr id="0" name=""/>
        <dsp:cNvSpPr/>
      </dsp:nvSpPr>
      <dsp:spPr>
        <a:xfrm>
          <a:off x="0" y="158849"/>
          <a:ext cx="3749040" cy="40774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Applications:</a:t>
          </a:r>
          <a:endParaRPr lang="en-US" sz="1700" kern="1200"/>
        </a:p>
      </dsp:txBody>
      <dsp:txXfrm>
        <a:off x="19904" y="178753"/>
        <a:ext cx="3709232" cy="367937"/>
      </dsp:txXfrm>
    </dsp:sp>
    <dsp:sp modelId="{D5B3E20C-7D81-B24C-82ED-F4D08FB62152}">
      <dsp:nvSpPr>
        <dsp:cNvPr id="0" name=""/>
        <dsp:cNvSpPr/>
      </dsp:nvSpPr>
      <dsp:spPr>
        <a:xfrm>
          <a:off x="0" y="566594"/>
          <a:ext cx="3749040" cy="3800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3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1" i="0" kern="1200">
              <a:solidFill>
                <a:schemeClr val="accent4">
                  <a:lumMod val="50000"/>
                </a:schemeClr>
              </a:solidFill>
            </a:rPr>
            <a:t>Creative Writing:</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Task:</a:t>
          </a:r>
          <a:r>
            <a:rPr lang="en-US" sz="1300" b="0" i="0" kern="1200">
              <a:solidFill>
                <a:schemeClr val="accent4">
                  <a:lumMod val="50000"/>
                </a:schemeClr>
              </a:solidFill>
            </a:rPr>
            <a:t> Generate a story with a specific theme or mood.</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dirty="0">
              <a:solidFill>
                <a:schemeClr val="accent4">
                  <a:lumMod val="50000"/>
                </a:schemeClr>
              </a:solidFill>
            </a:rPr>
            <a:t>Example:</a:t>
          </a:r>
          <a:r>
            <a:rPr lang="en-US" sz="1300" b="0" i="0" kern="1200" dirty="0">
              <a:solidFill>
                <a:schemeClr val="accent4">
                  <a:lumMod val="50000"/>
                </a:schemeClr>
              </a:solidFill>
            </a:rPr>
            <a:t> "Write a suspenseful story set in an abandoned mansion."</a:t>
          </a:r>
          <a:endParaRPr lang="en-US" sz="1300" kern="1200" dirty="0">
            <a:solidFill>
              <a:schemeClr val="accent4">
                <a:lumMod val="50000"/>
              </a:schemeClr>
            </a:solidFill>
          </a:endParaRPr>
        </a:p>
        <a:p>
          <a:pPr marL="114300" lvl="1" indent="-114300" algn="l" defTabSz="577850">
            <a:lnSpc>
              <a:spcPct val="90000"/>
            </a:lnSpc>
            <a:spcBef>
              <a:spcPct val="0"/>
            </a:spcBef>
            <a:spcAft>
              <a:spcPct val="20000"/>
            </a:spcAft>
            <a:buChar char="•"/>
          </a:pPr>
          <a:r>
            <a:rPr lang="en-US" sz="1300" b="1" i="0" kern="1200">
              <a:solidFill>
                <a:schemeClr val="accent4">
                  <a:lumMod val="50000"/>
                </a:schemeClr>
              </a:solidFill>
            </a:rPr>
            <a:t>Technical Writing:</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dirty="0">
              <a:solidFill>
                <a:schemeClr val="accent4">
                  <a:lumMod val="50000"/>
                </a:schemeClr>
              </a:solidFill>
            </a:rPr>
            <a:t>Task:</a:t>
          </a:r>
          <a:r>
            <a:rPr lang="en-US" sz="1300" b="0" i="0" kern="1200" dirty="0">
              <a:solidFill>
                <a:schemeClr val="accent4">
                  <a:lumMod val="50000"/>
                </a:schemeClr>
              </a:solidFill>
            </a:rPr>
            <a:t> Create a detailed user manual.</a:t>
          </a:r>
          <a:endParaRPr lang="en-US" sz="1300" kern="1200" dirty="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dirty="0">
              <a:solidFill>
                <a:schemeClr val="accent4">
                  <a:lumMod val="50000"/>
                </a:schemeClr>
              </a:solidFill>
            </a:rPr>
            <a:t>Example:</a:t>
          </a:r>
          <a:r>
            <a:rPr lang="en-US" sz="1300" b="0" i="0" kern="1200" dirty="0">
              <a:solidFill>
                <a:schemeClr val="accent4">
                  <a:lumMod val="50000"/>
                </a:schemeClr>
              </a:solidFill>
            </a:rPr>
            <a:t> "Write a step-by-step guide on setting up a home router."</a:t>
          </a:r>
          <a:endParaRPr lang="en-US" sz="1300" kern="1200" dirty="0">
            <a:solidFill>
              <a:schemeClr val="accent4">
                <a:lumMod val="50000"/>
              </a:schemeClr>
            </a:solidFill>
          </a:endParaRPr>
        </a:p>
        <a:p>
          <a:pPr marL="114300" lvl="1" indent="-114300" algn="l" defTabSz="577850">
            <a:lnSpc>
              <a:spcPct val="90000"/>
            </a:lnSpc>
            <a:spcBef>
              <a:spcPct val="0"/>
            </a:spcBef>
            <a:spcAft>
              <a:spcPct val="20000"/>
            </a:spcAft>
            <a:buChar char="•"/>
          </a:pPr>
          <a:r>
            <a:rPr lang="en-US" sz="1300" b="1" i="0" kern="1200">
              <a:solidFill>
                <a:schemeClr val="accent4">
                  <a:lumMod val="50000"/>
                </a:schemeClr>
              </a:solidFill>
            </a:rPr>
            <a:t>Customer Support:</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Task:</a:t>
          </a:r>
          <a:r>
            <a:rPr lang="en-US" sz="1300" b="0" i="0" kern="1200">
              <a:solidFill>
                <a:schemeClr val="accent4">
                  <a:lumMod val="50000"/>
                </a:schemeClr>
              </a:solidFill>
            </a:rPr>
            <a:t> Respond to inquiries with a positive and empathetic tone.</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Example:</a:t>
          </a:r>
          <a:r>
            <a:rPr lang="en-US" sz="1300" b="0" i="0" kern="1200">
              <a:solidFill>
                <a:schemeClr val="accent4">
                  <a:lumMod val="50000"/>
                </a:schemeClr>
              </a:solidFill>
            </a:rPr>
            <a:t> "Provide a response to a customer frustrated with a late delivery."</a:t>
          </a:r>
          <a:endParaRPr lang="en-US" sz="1300" kern="1200">
            <a:solidFill>
              <a:schemeClr val="accent4">
                <a:lumMod val="50000"/>
              </a:schemeClr>
            </a:solidFill>
          </a:endParaRPr>
        </a:p>
        <a:p>
          <a:pPr marL="114300" lvl="1" indent="-114300" algn="l" defTabSz="577850">
            <a:lnSpc>
              <a:spcPct val="90000"/>
            </a:lnSpc>
            <a:spcBef>
              <a:spcPct val="0"/>
            </a:spcBef>
            <a:spcAft>
              <a:spcPct val="20000"/>
            </a:spcAft>
            <a:buChar char="•"/>
          </a:pPr>
          <a:r>
            <a:rPr lang="en-US" sz="1300" b="1" i="0" kern="1200">
              <a:solidFill>
                <a:schemeClr val="accent4">
                  <a:lumMod val="50000"/>
                </a:schemeClr>
              </a:solidFill>
            </a:rPr>
            <a:t>Educational Content Creation:</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Task:</a:t>
          </a:r>
          <a:r>
            <a:rPr lang="en-US" sz="1300" b="0" i="0" kern="1200">
              <a:solidFill>
                <a:schemeClr val="accent4">
                  <a:lumMod val="50000"/>
                </a:schemeClr>
              </a:solidFill>
            </a:rPr>
            <a:t> Develop engaging educational material.</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dirty="0">
              <a:solidFill>
                <a:schemeClr val="accent4">
                  <a:lumMod val="50000"/>
                </a:schemeClr>
              </a:solidFill>
            </a:rPr>
            <a:t>Example:</a:t>
          </a:r>
          <a:r>
            <a:rPr lang="en-US" sz="1300" b="0" i="0" kern="1200" dirty="0">
              <a:solidFill>
                <a:schemeClr val="accent4">
                  <a:lumMod val="50000"/>
                </a:schemeClr>
              </a:solidFill>
            </a:rPr>
            <a:t> "Create an interactive lesson plan on the water cycle for middle school students."</a:t>
          </a:r>
          <a:endParaRPr lang="en-US" sz="1300" kern="1200" dirty="0">
            <a:solidFill>
              <a:schemeClr val="accent4">
                <a:lumMod val="50000"/>
              </a:schemeClr>
            </a:solidFill>
          </a:endParaRPr>
        </a:p>
      </dsp:txBody>
      <dsp:txXfrm>
        <a:off x="0" y="566594"/>
        <a:ext cx="3749040" cy="38005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DBD1B-C1B9-DA4C-BD9E-6F98B898D334}">
      <dsp:nvSpPr>
        <dsp:cNvPr id="0" name=""/>
        <dsp:cNvSpPr/>
      </dsp:nvSpPr>
      <dsp:spPr>
        <a:xfrm>
          <a:off x="0" y="334799"/>
          <a:ext cx="3749040" cy="40774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Applications:</a:t>
          </a:r>
          <a:endParaRPr lang="en-US" sz="1700" kern="1200"/>
        </a:p>
      </dsp:txBody>
      <dsp:txXfrm>
        <a:off x="19904" y="354703"/>
        <a:ext cx="3709232" cy="367937"/>
      </dsp:txXfrm>
    </dsp:sp>
    <dsp:sp modelId="{7FEEEAE3-5530-9947-A944-D6F1458A123F}">
      <dsp:nvSpPr>
        <dsp:cNvPr id="0" name=""/>
        <dsp:cNvSpPr/>
      </dsp:nvSpPr>
      <dsp:spPr>
        <a:xfrm>
          <a:off x="0" y="742544"/>
          <a:ext cx="3749040" cy="3448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3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1" i="0" kern="1200">
              <a:solidFill>
                <a:schemeClr val="accent4">
                  <a:lumMod val="50000"/>
                </a:schemeClr>
              </a:solidFill>
            </a:rPr>
            <a:t>Interactive Customer Support:</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Task:</a:t>
          </a:r>
          <a:r>
            <a:rPr lang="en-US" sz="1300" b="0" i="0" kern="1200">
              <a:solidFill>
                <a:schemeClr val="accent4">
                  <a:lumMod val="50000"/>
                </a:schemeClr>
              </a:solidFill>
            </a:rPr>
            <a:t> Provide personalized assistance.</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dirty="0">
              <a:solidFill>
                <a:schemeClr val="accent4">
                  <a:lumMod val="50000"/>
                </a:schemeClr>
              </a:solidFill>
            </a:rPr>
            <a:t>Example:</a:t>
          </a:r>
          <a:r>
            <a:rPr lang="en-US" sz="1300" b="0" i="0" kern="1200" dirty="0">
              <a:solidFill>
                <a:schemeClr val="accent4">
                  <a:lumMod val="50000"/>
                </a:schemeClr>
              </a:solidFill>
            </a:rPr>
            <a:t> Refining prompts to narrow down a customer’s issue based on their responses.</a:t>
          </a:r>
          <a:endParaRPr lang="en-US" sz="1300" kern="1200" dirty="0">
            <a:solidFill>
              <a:schemeClr val="accent4">
                <a:lumMod val="50000"/>
              </a:schemeClr>
            </a:solidFill>
          </a:endParaRPr>
        </a:p>
        <a:p>
          <a:pPr marL="114300" lvl="1" indent="-114300" algn="l" defTabSz="577850">
            <a:lnSpc>
              <a:spcPct val="90000"/>
            </a:lnSpc>
            <a:spcBef>
              <a:spcPct val="0"/>
            </a:spcBef>
            <a:spcAft>
              <a:spcPct val="20000"/>
            </a:spcAft>
            <a:buChar char="•"/>
          </a:pPr>
          <a:r>
            <a:rPr lang="en-US" sz="1300" b="1" i="0" kern="1200" dirty="0">
              <a:solidFill>
                <a:schemeClr val="accent4">
                  <a:lumMod val="50000"/>
                </a:schemeClr>
              </a:solidFill>
            </a:rPr>
            <a:t>Complex Problem Solving:</a:t>
          </a:r>
          <a:endParaRPr lang="en-US" sz="1300" kern="1200" dirty="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dirty="0">
              <a:solidFill>
                <a:schemeClr val="accent4">
                  <a:lumMod val="50000"/>
                </a:schemeClr>
              </a:solidFill>
            </a:rPr>
            <a:t>Task:</a:t>
          </a:r>
          <a:r>
            <a:rPr lang="en-US" sz="1300" b="0" i="0" kern="1200" dirty="0">
              <a:solidFill>
                <a:schemeClr val="accent4">
                  <a:lumMod val="50000"/>
                </a:schemeClr>
              </a:solidFill>
            </a:rPr>
            <a:t> Guide users through multi-step problems.</a:t>
          </a:r>
          <a:endParaRPr lang="en-US" sz="1300" kern="1200" dirty="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dirty="0">
              <a:solidFill>
                <a:schemeClr val="accent4">
                  <a:lumMod val="50000"/>
                </a:schemeClr>
              </a:solidFill>
            </a:rPr>
            <a:t>Example:</a:t>
          </a:r>
          <a:r>
            <a:rPr lang="en-US" sz="1300" b="0" i="0" kern="1200" dirty="0">
              <a:solidFill>
                <a:schemeClr val="accent4">
                  <a:lumMod val="50000"/>
                </a:schemeClr>
              </a:solidFill>
            </a:rPr>
            <a:t> Adjusting prompts to offer advanced troubleshooting steps if basic solutions fail.</a:t>
          </a:r>
          <a:endParaRPr lang="en-US" sz="1300" kern="1200" dirty="0">
            <a:solidFill>
              <a:schemeClr val="accent4">
                <a:lumMod val="50000"/>
              </a:schemeClr>
            </a:solidFill>
          </a:endParaRPr>
        </a:p>
        <a:p>
          <a:pPr marL="114300" lvl="1" indent="-114300" algn="l" defTabSz="577850">
            <a:lnSpc>
              <a:spcPct val="90000"/>
            </a:lnSpc>
            <a:spcBef>
              <a:spcPct val="0"/>
            </a:spcBef>
            <a:spcAft>
              <a:spcPct val="20000"/>
            </a:spcAft>
            <a:buChar char="•"/>
          </a:pPr>
          <a:r>
            <a:rPr lang="en-US" sz="1300" b="1" i="0" kern="1200">
              <a:solidFill>
                <a:schemeClr val="accent4">
                  <a:lumMod val="50000"/>
                </a:schemeClr>
              </a:solidFill>
            </a:rPr>
            <a:t>Educational Tutoring:</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Task:</a:t>
          </a:r>
          <a:r>
            <a:rPr lang="en-US" sz="1300" b="0" i="0" kern="1200">
              <a:solidFill>
                <a:schemeClr val="accent4">
                  <a:lumMod val="50000"/>
                </a:schemeClr>
              </a:solidFill>
            </a:rPr>
            <a:t> Provide adaptive learning experiences.</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Example:</a:t>
          </a:r>
          <a:r>
            <a:rPr lang="en-US" sz="1300" b="0" i="0" kern="1200">
              <a:solidFill>
                <a:schemeClr val="accent4">
                  <a:lumMod val="50000"/>
                </a:schemeClr>
              </a:solidFill>
            </a:rPr>
            <a:t> Simplifying or complicating math problems based on student performance.</a:t>
          </a:r>
          <a:endParaRPr lang="en-US" sz="1300" kern="1200">
            <a:solidFill>
              <a:schemeClr val="accent4">
                <a:lumMod val="50000"/>
              </a:schemeClr>
            </a:solidFill>
          </a:endParaRPr>
        </a:p>
        <a:p>
          <a:pPr marL="114300" lvl="1" indent="-114300" algn="l" defTabSz="577850">
            <a:lnSpc>
              <a:spcPct val="90000"/>
            </a:lnSpc>
            <a:spcBef>
              <a:spcPct val="0"/>
            </a:spcBef>
            <a:spcAft>
              <a:spcPct val="20000"/>
            </a:spcAft>
            <a:buChar char="•"/>
          </a:pPr>
          <a:r>
            <a:rPr lang="en-US" sz="1300" b="1" i="0" kern="1200">
              <a:solidFill>
                <a:schemeClr val="accent4">
                  <a:lumMod val="50000"/>
                </a:schemeClr>
              </a:solidFill>
            </a:rPr>
            <a:t>Interactive Storytelling:</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a:solidFill>
                <a:schemeClr val="accent4">
                  <a:lumMod val="50000"/>
                </a:schemeClr>
              </a:solidFill>
            </a:rPr>
            <a:t>Task:</a:t>
          </a:r>
          <a:r>
            <a:rPr lang="en-US" sz="1300" b="0" i="0" kern="1200">
              <a:solidFill>
                <a:schemeClr val="accent4">
                  <a:lumMod val="50000"/>
                </a:schemeClr>
              </a:solidFill>
            </a:rPr>
            <a:t> Co-create stories with users.</a:t>
          </a:r>
          <a:endParaRPr lang="en-US" sz="1300" kern="1200">
            <a:solidFill>
              <a:schemeClr val="accent4">
                <a:lumMod val="50000"/>
              </a:schemeClr>
            </a:solidFill>
          </a:endParaRPr>
        </a:p>
        <a:p>
          <a:pPr marL="228600" lvl="2" indent="-114300" algn="l" defTabSz="577850">
            <a:lnSpc>
              <a:spcPct val="90000"/>
            </a:lnSpc>
            <a:spcBef>
              <a:spcPct val="0"/>
            </a:spcBef>
            <a:spcAft>
              <a:spcPct val="20000"/>
            </a:spcAft>
            <a:buChar char="•"/>
          </a:pPr>
          <a:r>
            <a:rPr lang="en-US" sz="1300" b="1" i="0" kern="1200" dirty="0">
              <a:solidFill>
                <a:schemeClr val="accent4">
                  <a:lumMod val="50000"/>
                </a:schemeClr>
              </a:solidFill>
            </a:rPr>
            <a:t>Example:</a:t>
          </a:r>
          <a:r>
            <a:rPr lang="en-US" sz="1300" b="0" i="0" kern="1200" dirty="0">
              <a:solidFill>
                <a:schemeClr val="accent4">
                  <a:lumMod val="50000"/>
                </a:schemeClr>
              </a:solidFill>
            </a:rPr>
            <a:t> Adapting the narrative based on the user’s plot contributions.</a:t>
          </a:r>
          <a:endParaRPr lang="en-US" sz="1300" kern="1200" dirty="0">
            <a:solidFill>
              <a:schemeClr val="accent4">
                <a:lumMod val="50000"/>
              </a:schemeClr>
            </a:solidFill>
          </a:endParaRPr>
        </a:p>
      </dsp:txBody>
      <dsp:txXfrm>
        <a:off x="0" y="742544"/>
        <a:ext cx="3749040" cy="34486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86AF1-7BA8-0D43-90E6-0D849CAE4179}">
      <dsp:nvSpPr>
        <dsp:cNvPr id="0" name=""/>
        <dsp:cNvSpPr/>
      </dsp:nvSpPr>
      <dsp:spPr>
        <a:xfrm>
          <a:off x="0" y="150141"/>
          <a:ext cx="3749040" cy="3837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Applications:</a:t>
          </a:r>
          <a:endParaRPr lang="en-US" sz="1600" kern="1200"/>
        </a:p>
      </dsp:txBody>
      <dsp:txXfrm>
        <a:off x="18734" y="168875"/>
        <a:ext cx="3711572" cy="346292"/>
      </dsp:txXfrm>
    </dsp:sp>
    <dsp:sp modelId="{BD2E81CF-C714-5C41-B54F-C5EA908649AB}">
      <dsp:nvSpPr>
        <dsp:cNvPr id="0" name=""/>
        <dsp:cNvSpPr/>
      </dsp:nvSpPr>
      <dsp:spPr>
        <a:xfrm>
          <a:off x="0" y="533901"/>
          <a:ext cx="3749040" cy="3841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3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1" i="0" kern="1200">
              <a:solidFill>
                <a:schemeClr val="accent4">
                  <a:lumMod val="50000"/>
                </a:schemeClr>
              </a:solidFill>
            </a:rPr>
            <a:t>Knowledge Graph Completion:</a:t>
          </a:r>
          <a:endParaRPr lang="en-US" sz="1200" kern="1200">
            <a:solidFill>
              <a:schemeClr val="accent4">
                <a:lumMod val="50000"/>
              </a:schemeClr>
            </a:solidFill>
          </a:endParaRPr>
        </a:p>
        <a:p>
          <a:pPr marL="228600" lvl="2" indent="-114300" algn="l" defTabSz="533400">
            <a:lnSpc>
              <a:spcPct val="90000"/>
            </a:lnSpc>
            <a:spcBef>
              <a:spcPct val="0"/>
            </a:spcBef>
            <a:spcAft>
              <a:spcPct val="20000"/>
            </a:spcAft>
            <a:buChar char="•"/>
          </a:pPr>
          <a:r>
            <a:rPr lang="en-US" sz="1200" b="1" i="0" kern="1200">
              <a:solidFill>
                <a:schemeClr val="accent4">
                  <a:lumMod val="50000"/>
                </a:schemeClr>
              </a:solidFill>
            </a:rPr>
            <a:t>Task:</a:t>
          </a:r>
          <a:r>
            <a:rPr lang="en-US" sz="1200" b="0" i="0" kern="1200">
              <a:solidFill>
                <a:schemeClr val="accent4">
                  <a:lumMod val="50000"/>
                </a:schemeClr>
              </a:solidFill>
            </a:rPr>
            <a:t> Predict and infer missing relationships in a knowledge graph.</a:t>
          </a:r>
          <a:endParaRPr lang="en-US" sz="1200" kern="1200">
            <a:solidFill>
              <a:schemeClr val="accent4">
                <a:lumMod val="50000"/>
              </a:schemeClr>
            </a:solidFill>
          </a:endParaRPr>
        </a:p>
        <a:p>
          <a:pPr marL="228600" lvl="2" indent="-114300" algn="l" defTabSz="533400">
            <a:lnSpc>
              <a:spcPct val="90000"/>
            </a:lnSpc>
            <a:spcBef>
              <a:spcPct val="0"/>
            </a:spcBef>
            <a:spcAft>
              <a:spcPct val="20000"/>
            </a:spcAft>
            <a:buChar char="•"/>
          </a:pPr>
          <a:r>
            <a:rPr lang="en-US" sz="1200" b="1" i="0" kern="1200" dirty="0">
              <a:solidFill>
                <a:schemeClr val="accent4">
                  <a:lumMod val="50000"/>
                </a:schemeClr>
              </a:solidFill>
            </a:rPr>
            <a:t>Example:</a:t>
          </a:r>
          <a:r>
            <a:rPr lang="en-US" sz="1200" b="0" i="0" kern="1200" dirty="0">
              <a:solidFill>
                <a:schemeClr val="accent4">
                  <a:lumMod val="50000"/>
                </a:schemeClr>
              </a:solidFill>
            </a:rPr>
            <a:t> Inferring connections between historical figures and their achievements.</a:t>
          </a:r>
          <a:endParaRPr lang="en-US" sz="1200" kern="1200" dirty="0">
            <a:solidFill>
              <a:schemeClr val="accent4">
                <a:lumMod val="50000"/>
              </a:schemeClr>
            </a:solidFill>
          </a:endParaRPr>
        </a:p>
        <a:p>
          <a:pPr marL="114300" lvl="1" indent="-114300" algn="l" defTabSz="533400">
            <a:lnSpc>
              <a:spcPct val="90000"/>
            </a:lnSpc>
            <a:spcBef>
              <a:spcPct val="0"/>
            </a:spcBef>
            <a:spcAft>
              <a:spcPct val="20000"/>
            </a:spcAft>
            <a:buChar char="•"/>
          </a:pPr>
          <a:r>
            <a:rPr lang="en-US" sz="1200" b="1" i="0" kern="1200">
              <a:solidFill>
                <a:schemeClr val="accent4">
                  <a:lumMod val="50000"/>
                </a:schemeClr>
              </a:solidFill>
            </a:rPr>
            <a:t>Complex Query Answering:</a:t>
          </a:r>
          <a:endParaRPr lang="en-US" sz="1200" kern="1200">
            <a:solidFill>
              <a:schemeClr val="accent4">
                <a:lumMod val="50000"/>
              </a:schemeClr>
            </a:solidFill>
          </a:endParaRPr>
        </a:p>
        <a:p>
          <a:pPr marL="228600" lvl="2" indent="-114300" algn="l" defTabSz="533400">
            <a:lnSpc>
              <a:spcPct val="90000"/>
            </a:lnSpc>
            <a:spcBef>
              <a:spcPct val="0"/>
            </a:spcBef>
            <a:spcAft>
              <a:spcPct val="20000"/>
            </a:spcAft>
            <a:buChar char="•"/>
          </a:pPr>
          <a:r>
            <a:rPr lang="en-US" sz="1200" b="1" i="0" kern="1200" dirty="0">
              <a:solidFill>
                <a:schemeClr val="accent4">
                  <a:lumMod val="50000"/>
                </a:schemeClr>
              </a:solidFill>
            </a:rPr>
            <a:t>Task:</a:t>
          </a:r>
          <a:r>
            <a:rPr lang="en-US" sz="1200" b="0" i="0" kern="1200" dirty="0">
              <a:solidFill>
                <a:schemeClr val="accent4">
                  <a:lumMod val="50000"/>
                </a:schemeClr>
              </a:solidFill>
            </a:rPr>
            <a:t> Answer queries by understanding relationships between multiple entities.</a:t>
          </a:r>
          <a:endParaRPr lang="en-US" sz="1200" kern="1200" dirty="0">
            <a:solidFill>
              <a:schemeClr val="accent4">
                <a:lumMod val="50000"/>
              </a:schemeClr>
            </a:solidFill>
          </a:endParaRPr>
        </a:p>
        <a:p>
          <a:pPr marL="228600" lvl="2" indent="-114300" algn="l" defTabSz="533400">
            <a:lnSpc>
              <a:spcPct val="90000"/>
            </a:lnSpc>
            <a:spcBef>
              <a:spcPct val="0"/>
            </a:spcBef>
            <a:spcAft>
              <a:spcPct val="20000"/>
            </a:spcAft>
            <a:buChar char="•"/>
          </a:pPr>
          <a:r>
            <a:rPr lang="en-US" sz="1200" b="1" i="0" kern="1200">
              <a:solidFill>
                <a:schemeClr val="accent4">
                  <a:lumMod val="50000"/>
                </a:schemeClr>
              </a:solidFill>
            </a:rPr>
            <a:t>Example:</a:t>
          </a:r>
          <a:r>
            <a:rPr lang="en-US" sz="1200" b="0" i="0" kern="1200">
              <a:solidFill>
                <a:schemeClr val="accent4">
                  <a:lumMod val="50000"/>
                </a:schemeClr>
              </a:solidFill>
            </a:rPr>
            <a:t> Explaining how quantum computing is related to cryptography.</a:t>
          </a:r>
          <a:endParaRPr lang="en-US" sz="1200" kern="1200">
            <a:solidFill>
              <a:schemeClr val="accent4">
                <a:lumMod val="50000"/>
              </a:schemeClr>
            </a:solidFill>
          </a:endParaRPr>
        </a:p>
        <a:p>
          <a:pPr marL="114300" lvl="1" indent="-114300" algn="l" defTabSz="533400">
            <a:lnSpc>
              <a:spcPct val="90000"/>
            </a:lnSpc>
            <a:spcBef>
              <a:spcPct val="0"/>
            </a:spcBef>
            <a:spcAft>
              <a:spcPct val="20000"/>
            </a:spcAft>
            <a:buChar char="•"/>
          </a:pPr>
          <a:r>
            <a:rPr lang="en-US" sz="1200" b="1" i="0" kern="1200">
              <a:solidFill>
                <a:schemeClr val="accent4">
                  <a:lumMod val="50000"/>
                </a:schemeClr>
              </a:solidFill>
            </a:rPr>
            <a:t>Document Summarization:</a:t>
          </a:r>
          <a:endParaRPr lang="en-US" sz="1200" kern="1200">
            <a:solidFill>
              <a:schemeClr val="accent4">
                <a:lumMod val="50000"/>
              </a:schemeClr>
            </a:solidFill>
          </a:endParaRPr>
        </a:p>
        <a:p>
          <a:pPr marL="228600" lvl="2" indent="-114300" algn="l" defTabSz="533400">
            <a:lnSpc>
              <a:spcPct val="90000"/>
            </a:lnSpc>
            <a:spcBef>
              <a:spcPct val="0"/>
            </a:spcBef>
            <a:spcAft>
              <a:spcPct val="20000"/>
            </a:spcAft>
            <a:buChar char="•"/>
          </a:pPr>
          <a:r>
            <a:rPr lang="en-US" sz="1200" b="1" i="0" kern="1200">
              <a:solidFill>
                <a:schemeClr val="accent4">
                  <a:lumMod val="50000"/>
                </a:schemeClr>
              </a:solidFill>
            </a:rPr>
            <a:t>Task:</a:t>
          </a:r>
          <a:r>
            <a:rPr lang="en-US" sz="1200" b="0" i="0" kern="1200">
              <a:solidFill>
                <a:schemeClr val="accent4">
                  <a:lumMod val="50000"/>
                </a:schemeClr>
              </a:solidFill>
            </a:rPr>
            <a:t> Summarize documents by focusing on key relationships.</a:t>
          </a:r>
          <a:endParaRPr lang="en-US" sz="1200" kern="1200">
            <a:solidFill>
              <a:schemeClr val="accent4">
                <a:lumMod val="50000"/>
              </a:schemeClr>
            </a:solidFill>
          </a:endParaRPr>
        </a:p>
        <a:p>
          <a:pPr marL="228600" lvl="2" indent="-114300" algn="l" defTabSz="533400">
            <a:lnSpc>
              <a:spcPct val="90000"/>
            </a:lnSpc>
            <a:spcBef>
              <a:spcPct val="0"/>
            </a:spcBef>
            <a:spcAft>
              <a:spcPct val="20000"/>
            </a:spcAft>
            <a:buChar char="•"/>
          </a:pPr>
          <a:r>
            <a:rPr lang="en-US" sz="1200" b="1" i="0" kern="1200">
              <a:solidFill>
                <a:schemeClr val="accent4">
                  <a:lumMod val="50000"/>
                </a:schemeClr>
              </a:solidFill>
            </a:rPr>
            <a:t>Example:</a:t>
          </a:r>
          <a:r>
            <a:rPr lang="en-US" sz="1200" b="0" i="0" kern="1200">
              <a:solidFill>
                <a:schemeClr val="accent4">
                  <a:lumMod val="50000"/>
                </a:schemeClr>
              </a:solidFill>
            </a:rPr>
            <a:t> Summarizing a scientific paper based on the relationships between concepts and findings.</a:t>
          </a:r>
          <a:endParaRPr lang="en-US" sz="1200" kern="1200">
            <a:solidFill>
              <a:schemeClr val="accent4">
                <a:lumMod val="50000"/>
              </a:schemeClr>
            </a:solidFill>
          </a:endParaRPr>
        </a:p>
        <a:p>
          <a:pPr marL="114300" lvl="1" indent="-114300" algn="l" defTabSz="533400">
            <a:lnSpc>
              <a:spcPct val="90000"/>
            </a:lnSpc>
            <a:spcBef>
              <a:spcPct val="0"/>
            </a:spcBef>
            <a:spcAft>
              <a:spcPct val="20000"/>
            </a:spcAft>
            <a:buChar char="•"/>
          </a:pPr>
          <a:r>
            <a:rPr lang="en-US" sz="1200" b="1" i="0" kern="1200">
              <a:solidFill>
                <a:schemeClr val="accent4">
                  <a:lumMod val="50000"/>
                </a:schemeClr>
              </a:solidFill>
            </a:rPr>
            <a:t>Content Recommendation:</a:t>
          </a:r>
          <a:endParaRPr lang="en-US" sz="1200" kern="1200">
            <a:solidFill>
              <a:schemeClr val="accent4">
                <a:lumMod val="50000"/>
              </a:schemeClr>
            </a:solidFill>
          </a:endParaRPr>
        </a:p>
        <a:p>
          <a:pPr marL="228600" lvl="2" indent="-114300" algn="l" defTabSz="533400">
            <a:lnSpc>
              <a:spcPct val="90000"/>
            </a:lnSpc>
            <a:spcBef>
              <a:spcPct val="0"/>
            </a:spcBef>
            <a:spcAft>
              <a:spcPct val="20000"/>
            </a:spcAft>
            <a:buChar char="•"/>
          </a:pPr>
          <a:r>
            <a:rPr lang="en-US" sz="1200" b="1" i="0" kern="1200">
              <a:solidFill>
                <a:schemeClr val="accent4">
                  <a:lumMod val="50000"/>
                </a:schemeClr>
              </a:solidFill>
            </a:rPr>
            <a:t>Task:</a:t>
          </a:r>
          <a:r>
            <a:rPr lang="en-US" sz="1200" b="0" i="0" kern="1200">
              <a:solidFill>
                <a:schemeClr val="accent4">
                  <a:lumMod val="50000"/>
                </a:schemeClr>
              </a:solidFill>
            </a:rPr>
            <a:t> Provide personalized recommendations using a graph of user preferences and content features.</a:t>
          </a:r>
          <a:endParaRPr lang="en-US" sz="1200" kern="1200">
            <a:solidFill>
              <a:schemeClr val="accent4">
                <a:lumMod val="50000"/>
              </a:schemeClr>
            </a:solidFill>
          </a:endParaRPr>
        </a:p>
        <a:p>
          <a:pPr marL="228600" lvl="2" indent="-114300" algn="l" defTabSz="533400">
            <a:lnSpc>
              <a:spcPct val="90000"/>
            </a:lnSpc>
            <a:spcBef>
              <a:spcPct val="0"/>
            </a:spcBef>
            <a:spcAft>
              <a:spcPct val="20000"/>
            </a:spcAft>
            <a:buChar char="•"/>
          </a:pPr>
          <a:r>
            <a:rPr lang="en-US" sz="1200" b="1" i="0" kern="1200" dirty="0">
              <a:solidFill>
                <a:schemeClr val="accent4">
                  <a:lumMod val="50000"/>
                </a:schemeClr>
              </a:solidFill>
            </a:rPr>
            <a:t>Example:</a:t>
          </a:r>
          <a:r>
            <a:rPr lang="en-US" sz="1200" b="0" i="0" kern="1200" dirty="0">
              <a:solidFill>
                <a:schemeClr val="accent4">
                  <a:lumMod val="50000"/>
                </a:schemeClr>
              </a:solidFill>
            </a:rPr>
            <a:t> Recommending videos based on a user’s viewing history and related content.</a:t>
          </a:r>
          <a:endParaRPr lang="en-US" sz="1200" kern="1200" dirty="0">
            <a:solidFill>
              <a:schemeClr val="accent4">
                <a:lumMod val="50000"/>
              </a:schemeClr>
            </a:solidFill>
          </a:endParaRPr>
        </a:p>
      </dsp:txBody>
      <dsp:txXfrm>
        <a:off x="0" y="533901"/>
        <a:ext cx="3749040" cy="38419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659C3-E6DB-4FB4-A0EB-5EB6A191756D}">
      <dsp:nvSpPr>
        <dsp:cNvPr id="0" name=""/>
        <dsp:cNvSpPr/>
      </dsp:nvSpPr>
      <dsp:spPr>
        <a:xfrm>
          <a:off x="0" y="1878"/>
          <a:ext cx="7418654"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D2324C-2949-43C0-BDE2-6CD3CA0C54C3}">
      <dsp:nvSpPr>
        <dsp:cNvPr id="0" name=""/>
        <dsp:cNvSpPr/>
      </dsp:nvSpPr>
      <dsp:spPr>
        <a:xfrm>
          <a:off x="287993" y="216088"/>
          <a:ext cx="523623" cy="523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C89298-5DA0-4A1A-AB5D-5C161BDEECF8}">
      <dsp:nvSpPr>
        <dsp:cNvPr id="0" name=""/>
        <dsp:cNvSpPr/>
      </dsp:nvSpPr>
      <dsp:spPr>
        <a:xfrm>
          <a:off x="1099610" y="1878"/>
          <a:ext cx="6319043"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666750">
            <a:lnSpc>
              <a:spcPct val="100000"/>
            </a:lnSpc>
            <a:spcBef>
              <a:spcPct val="0"/>
            </a:spcBef>
            <a:spcAft>
              <a:spcPct val="35000"/>
            </a:spcAft>
            <a:buNone/>
          </a:pPr>
          <a:r>
            <a:rPr lang="en-US" sz="1500" b="1" i="0" kern="1200"/>
            <a:t>Pie Chart Prompt 1</a:t>
          </a:r>
          <a:r>
            <a:rPr lang="en-US" sz="1500" b="0" i="0" kern="1200"/>
            <a:t>: Create a pie chart of the final values of all the companies. </a:t>
          </a:r>
          <a:endParaRPr lang="en-US" sz="1500" kern="1200"/>
        </a:p>
      </dsp:txBody>
      <dsp:txXfrm>
        <a:off x="1099610" y="1878"/>
        <a:ext cx="6319043" cy="952043"/>
      </dsp:txXfrm>
    </dsp:sp>
    <dsp:sp modelId="{AAFC66AC-E176-4E76-BBDF-02B95D4CECB8}">
      <dsp:nvSpPr>
        <dsp:cNvPr id="0" name=""/>
        <dsp:cNvSpPr/>
      </dsp:nvSpPr>
      <dsp:spPr>
        <a:xfrm>
          <a:off x="0" y="1191932"/>
          <a:ext cx="7418654"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C2E11-0558-4787-B509-29DB9AE3D1F3}">
      <dsp:nvSpPr>
        <dsp:cNvPr id="0" name=""/>
        <dsp:cNvSpPr/>
      </dsp:nvSpPr>
      <dsp:spPr>
        <a:xfrm>
          <a:off x="287993" y="1406142"/>
          <a:ext cx="523623" cy="52362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1A8CB-AF1A-4F0E-A4ED-150F8D5CB8A4}">
      <dsp:nvSpPr>
        <dsp:cNvPr id="0" name=""/>
        <dsp:cNvSpPr/>
      </dsp:nvSpPr>
      <dsp:spPr>
        <a:xfrm>
          <a:off x="1099610" y="1191932"/>
          <a:ext cx="6319043"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666750">
            <a:lnSpc>
              <a:spcPct val="100000"/>
            </a:lnSpc>
            <a:spcBef>
              <a:spcPct val="0"/>
            </a:spcBef>
            <a:spcAft>
              <a:spcPct val="35000"/>
            </a:spcAft>
            <a:buNone/>
          </a:pPr>
          <a:r>
            <a:rPr lang="en-US" sz="1500" b="1" kern="1200"/>
            <a:t>Bar Chart- Prompt 2: </a:t>
          </a:r>
          <a:r>
            <a:rPr lang="en-US" sz="1500" kern="1200"/>
            <a:t>Make a bar chart of the top 10 stocks to have increased in value from the beginning to end of the year. Include the initial value and final value. </a:t>
          </a:r>
          <a:r>
            <a:rPr lang="en-US" sz="1500" b="1" kern="1200"/>
            <a:t> </a:t>
          </a:r>
          <a:r>
            <a:rPr lang="en-US" sz="1500" kern="1200"/>
            <a:t>Show the percentage change for each company. </a:t>
          </a:r>
        </a:p>
      </dsp:txBody>
      <dsp:txXfrm>
        <a:off x="1099610" y="1191932"/>
        <a:ext cx="6319043" cy="952043"/>
      </dsp:txXfrm>
    </dsp:sp>
    <dsp:sp modelId="{B1398732-543F-4E5F-8217-8B86AA47CC3A}">
      <dsp:nvSpPr>
        <dsp:cNvPr id="0" name=""/>
        <dsp:cNvSpPr/>
      </dsp:nvSpPr>
      <dsp:spPr>
        <a:xfrm>
          <a:off x="0" y="2381986"/>
          <a:ext cx="7418654"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4D0E73-A774-44F8-B5BD-B7B946038B9D}">
      <dsp:nvSpPr>
        <dsp:cNvPr id="0" name=""/>
        <dsp:cNvSpPr/>
      </dsp:nvSpPr>
      <dsp:spPr>
        <a:xfrm>
          <a:off x="287993" y="2596196"/>
          <a:ext cx="523623" cy="52362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3536D6-D5E4-408E-A62C-761775DD914A}">
      <dsp:nvSpPr>
        <dsp:cNvPr id="0" name=""/>
        <dsp:cNvSpPr/>
      </dsp:nvSpPr>
      <dsp:spPr>
        <a:xfrm>
          <a:off x="1099610" y="2381986"/>
          <a:ext cx="6319043"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666750">
            <a:lnSpc>
              <a:spcPct val="100000"/>
            </a:lnSpc>
            <a:spcBef>
              <a:spcPct val="0"/>
            </a:spcBef>
            <a:spcAft>
              <a:spcPct val="35000"/>
            </a:spcAft>
            <a:buNone/>
          </a:pPr>
          <a:r>
            <a:rPr lang="en-US" sz="1500" b="1" kern="1200"/>
            <a:t>Line Chart- Prompt 3: </a:t>
          </a:r>
          <a:r>
            <a:rPr lang="en-US" sz="1500" kern="1200"/>
            <a:t>Let’s visualize these same 10 companies as a timeseries chart. </a:t>
          </a:r>
        </a:p>
      </dsp:txBody>
      <dsp:txXfrm>
        <a:off x="1099610" y="2381986"/>
        <a:ext cx="6319043" cy="952043"/>
      </dsp:txXfrm>
    </dsp:sp>
    <dsp:sp modelId="{AE8C0940-AB2E-4207-BF88-AEBBAA705376}">
      <dsp:nvSpPr>
        <dsp:cNvPr id="0" name=""/>
        <dsp:cNvSpPr/>
      </dsp:nvSpPr>
      <dsp:spPr>
        <a:xfrm>
          <a:off x="0" y="3572041"/>
          <a:ext cx="7418654"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3F649C-6F9B-4926-BAB4-E56958FB7413}">
      <dsp:nvSpPr>
        <dsp:cNvPr id="0" name=""/>
        <dsp:cNvSpPr/>
      </dsp:nvSpPr>
      <dsp:spPr>
        <a:xfrm>
          <a:off x="287993" y="3786250"/>
          <a:ext cx="523623" cy="523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1EAABC-5DD5-49AD-8AE2-17AC362412BB}">
      <dsp:nvSpPr>
        <dsp:cNvPr id="0" name=""/>
        <dsp:cNvSpPr/>
      </dsp:nvSpPr>
      <dsp:spPr>
        <a:xfrm>
          <a:off x="1099610" y="3572041"/>
          <a:ext cx="6319043"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666750">
            <a:lnSpc>
              <a:spcPct val="100000"/>
            </a:lnSpc>
            <a:spcBef>
              <a:spcPct val="0"/>
            </a:spcBef>
            <a:spcAft>
              <a:spcPct val="35000"/>
            </a:spcAft>
            <a:buNone/>
          </a:pPr>
          <a:r>
            <a:rPr lang="en-US" sz="1500" b="1" kern="1200"/>
            <a:t>Follow-up </a:t>
          </a:r>
          <a:r>
            <a:rPr lang="en-US" sz="1500" b="0" i="0" kern="1200"/>
            <a:t>Let's visualize UNH. The lines should be green when at positive value and turn red when they lower in price. </a:t>
          </a:r>
          <a:endParaRPr lang="en-US" sz="1500" kern="1200"/>
        </a:p>
      </dsp:txBody>
      <dsp:txXfrm>
        <a:off x="1099610" y="3572041"/>
        <a:ext cx="6319043" cy="9520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5E856-A65E-408C-B84A-75DE73B1A832}">
      <dsp:nvSpPr>
        <dsp:cNvPr id="0" name=""/>
        <dsp:cNvSpPr/>
      </dsp:nvSpPr>
      <dsp:spPr>
        <a:xfrm>
          <a:off x="0" y="735468"/>
          <a:ext cx="8229600" cy="1357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C28291-3A60-47AB-8A7B-A7462282F3DE}">
      <dsp:nvSpPr>
        <dsp:cNvPr id="0" name=""/>
        <dsp:cNvSpPr/>
      </dsp:nvSpPr>
      <dsp:spPr>
        <a:xfrm>
          <a:off x="410731" y="1040971"/>
          <a:ext cx="746783" cy="7467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C4C6ED-BDE6-46C2-BEDB-6F1F366B4FCD}">
      <dsp:nvSpPr>
        <dsp:cNvPr id="0" name=""/>
        <dsp:cNvSpPr/>
      </dsp:nvSpPr>
      <dsp:spPr>
        <a:xfrm>
          <a:off x="1568246" y="735468"/>
          <a:ext cx="666135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1111250">
            <a:lnSpc>
              <a:spcPct val="100000"/>
            </a:lnSpc>
            <a:spcBef>
              <a:spcPct val="0"/>
            </a:spcBef>
            <a:spcAft>
              <a:spcPct val="35000"/>
            </a:spcAft>
            <a:buNone/>
          </a:pPr>
          <a:r>
            <a:rPr lang="en-US" sz="2500" kern="1200"/>
            <a:t>Prompt: Can you create a presentation based on this dataset, analysis and findings ? </a:t>
          </a:r>
        </a:p>
      </dsp:txBody>
      <dsp:txXfrm>
        <a:off x="1568246" y="735468"/>
        <a:ext cx="6661353" cy="1357788"/>
      </dsp:txXfrm>
    </dsp:sp>
    <dsp:sp modelId="{CF8EA58A-3864-42FE-9B53-1CE90C3A4D16}">
      <dsp:nvSpPr>
        <dsp:cNvPr id="0" name=""/>
        <dsp:cNvSpPr/>
      </dsp:nvSpPr>
      <dsp:spPr>
        <a:xfrm>
          <a:off x="0" y="2432705"/>
          <a:ext cx="8229600" cy="1357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B8C5B4-92D9-4230-A680-0E6D836D79E0}">
      <dsp:nvSpPr>
        <dsp:cNvPr id="0" name=""/>
        <dsp:cNvSpPr/>
      </dsp:nvSpPr>
      <dsp:spPr>
        <a:xfrm>
          <a:off x="410731" y="2738207"/>
          <a:ext cx="746783" cy="7467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193182-E901-4424-9234-AE9C3131781E}">
      <dsp:nvSpPr>
        <dsp:cNvPr id="0" name=""/>
        <dsp:cNvSpPr/>
      </dsp:nvSpPr>
      <dsp:spPr>
        <a:xfrm>
          <a:off x="1568246" y="2432705"/>
          <a:ext cx="666135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1111250">
            <a:lnSpc>
              <a:spcPct val="100000"/>
            </a:lnSpc>
            <a:spcBef>
              <a:spcPct val="0"/>
            </a:spcBef>
            <a:spcAft>
              <a:spcPct val="35000"/>
            </a:spcAft>
            <a:buNone/>
          </a:pPr>
          <a:r>
            <a:rPr lang="en-US" sz="2500" b="1" kern="1200" dirty="0"/>
            <a:t>NEW- </a:t>
          </a:r>
          <a:r>
            <a:rPr lang="en-US" sz="2500" kern="1200" dirty="0"/>
            <a:t>ChatGPT PowerPoint Integration is now available for free. </a:t>
          </a:r>
        </a:p>
      </dsp:txBody>
      <dsp:txXfrm>
        <a:off x="1568246" y="2432705"/>
        <a:ext cx="6661353" cy="13577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F43AA-97D8-FA4D-9E0A-386D216F7BF4}">
      <dsp:nvSpPr>
        <dsp:cNvPr id="0" name=""/>
        <dsp:cNvSpPr/>
      </dsp:nvSpPr>
      <dsp:spPr>
        <a:xfrm>
          <a:off x="0" y="9405"/>
          <a:ext cx="3845172" cy="45571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Our Case</a:t>
          </a:r>
          <a:endParaRPr lang="en-US" sz="1900" kern="1200"/>
        </a:p>
      </dsp:txBody>
      <dsp:txXfrm>
        <a:off x="22246" y="31651"/>
        <a:ext cx="3800680" cy="411223"/>
      </dsp:txXfrm>
    </dsp:sp>
    <dsp:sp modelId="{4BC1030D-847A-6349-BEAA-4D3F4C2A1CCB}">
      <dsp:nvSpPr>
        <dsp:cNvPr id="0" name=""/>
        <dsp:cNvSpPr/>
      </dsp:nvSpPr>
      <dsp:spPr>
        <a:xfrm>
          <a:off x="0" y="465120"/>
          <a:ext cx="3845172" cy="2753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84" tIns="24130" rIns="135128" bIns="24130" numCol="1" spcCol="1270" anchor="t" anchorCtr="0">
          <a:noAutofit/>
        </a:bodyPr>
        <a:lstStyle/>
        <a:p>
          <a:pPr marL="114300" lvl="1" indent="-114300" algn="l" defTabSz="666750">
            <a:lnSpc>
              <a:spcPct val="90000"/>
            </a:lnSpc>
            <a:spcBef>
              <a:spcPct val="0"/>
            </a:spcBef>
            <a:spcAft>
              <a:spcPct val="20000"/>
            </a:spcAft>
            <a:buNone/>
          </a:pPr>
          <a:r>
            <a:rPr lang="en-US" sz="1500" b="1" kern="1200">
              <a:solidFill>
                <a:schemeClr val="accent4">
                  <a:lumMod val="50000"/>
                </a:schemeClr>
              </a:solidFill>
              <a:latin typeface="+mn-lt"/>
              <a:ea typeface="+mn-ea"/>
              <a:cs typeface="+mn-cs"/>
            </a:rPr>
            <a:t>Role Prompting: </a:t>
          </a:r>
          <a:r>
            <a:rPr lang="en-US" sz="1500" kern="1200">
              <a:solidFill>
                <a:schemeClr val="accent4">
                  <a:lumMod val="50000"/>
                </a:schemeClr>
              </a:solidFill>
              <a:latin typeface="+mn-lt"/>
              <a:ea typeface="+mn-ea"/>
              <a:cs typeface="+mn-cs"/>
            </a:rPr>
            <a:t>You are a Data Analyst employed to help with my work as a Data Scientist. You will always ask for confirmation before taking any further actions. </a:t>
          </a:r>
          <a:endParaRPr lang="en-US" sz="1500" kern="1200" dirty="0">
            <a:solidFill>
              <a:schemeClr val="accent4">
                <a:lumMod val="50000"/>
              </a:schemeClr>
            </a:solidFill>
          </a:endParaRPr>
        </a:p>
        <a:p>
          <a:pPr marL="114300" lvl="1" indent="-114300" algn="l" defTabSz="666750">
            <a:lnSpc>
              <a:spcPct val="90000"/>
            </a:lnSpc>
            <a:spcBef>
              <a:spcPct val="0"/>
            </a:spcBef>
            <a:spcAft>
              <a:spcPct val="20000"/>
            </a:spcAft>
            <a:buChar char="•"/>
          </a:pPr>
          <a:r>
            <a:rPr lang="en-US" sz="1500" b="1" kern="1200" dirty="0">
              <a:solidFill>
                <a:schemeClr val="accent4">
                  <a:lumMod val="50000"/>
                </a:schemeClr>
              </a:solidFill>
              <a:latin typeface="+mn-lt"/>
              <a:ea typeface="+mn-ea"/>
              <a:cs typeface="+mn-cs"/>
            </a:rPr>
            <a:t>Our Opening Prompt:</a:t>
          </a:r>
        </a:p>
        <a:p>
          <a:pPr marL="114300" lvl="1" indent="-114300" algn="l" defTabSz="666750">
            <a:lnSpc>
              <a:spcPct val="90000"/>
            </a:lnSpc>
            <a:spcBef>
              <a:spcPct val="0"/>
            </a:spcBef>
            <a:spcAft>
              <a:spcPct val="20000"/>
            </a:spcAft>
            <a:buChar char="•"/>
          </a:pPr>
          <a:r>
            <a:rPr lang="en-US" sz="1500" kern="1200">
              <a:solidFill>
                <a:schemeClr val="accent4">
                  <a:lumMod val="50000"/>
                </a:schemeClr>
              </a:solidFill>
              <a:latin typeface="+mn-lt"/>
              <a:ea typeface="+mn-ea"/>
              <a:cs typeface="+mn-cs"/>
            </a:rPr>
            <a:t>Let’s deeply analyze the dataset provided. Tell me more about this dataset. For each column give me a brief description and any insights you notice. </a:t>
          </a:r>
          <a:endParaRPr lang="en-US" sz="1500" kern="1200" dirty="0">
            <a:solidFill>
              <a:schemeClr val="accent4">
                <a:lumMod val="50000"/>
              </a:schemeClr>
            </a:solidFill>
            <a:latin typeface="+mn-lt"/>
            <a:ea typeface="+mn-ea"/>
            <a:cs typeface="+mn-cs"/>
          </a:endParaRPr>
        </a:p>
        <a:p>
          <a:pPr marL="114300" lvl="1" indent="-114300" algn="l" defTabSz="666750">
            <a:lnSpc>
              <a:spcPct val="90000"/>
            </a:lnSpc>
            <a:spcBef>
              <a:spcPct val="0"/>
            </a:spcBef>
            <a:spcAft>
              <a:spcPct val="20000"/>
            </a:spcAft>
            <a:buChar char="•"/>
          </a:pPr>
          <a:r>
            <a:rPr lang="en-US" sz="1500" b="1" kern="1200" dirty="0">
              <a:solidFill>
                <a:schemeClr val="accent4">
                  <a:lumMod val="50000"/>
                </a:schemeClr>
              </a:solidFill>
              <a:latin typeface="+mn-lt"/>
              <a:ea typeface="+mn-ea"/>
              <a:cs typeface="+mn-cs"/>
            </a:rPr>
            <a:t>Data Sourcing: </a:t>
          </a:r>
          <a:r>
            <a:rPr lang="en-US" sz="1500" b="1" kern="1200" dirty="0">
              <a:solidFill>
                <a:schemeClr val="accent4">
                  <a:lumMod val="50000"/>
                </a:schemeClr>
              </a:solidFill>
              <a:latin typeface="+mn-lt"/>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Kaggle</a:t>
          </a:r>
          <a:r>
            <a:rPr lang="en-US" sz="1500" b="1" kern="1200" dirty="0">
              <a:solidFill>
                <a:schemeClr val="accent4">
                  <a:lumMod val="50000"/>
                </a:schemeClr>
              </a:solidFill>
              <a:latin typeface="+mn-lt"/>
              <a:ea typeface="+mn-ea"/>
              <a:cs typeface="+mn-cs"/>
            </a:rPr>
            <a:t>- </a:t>
          </a:r>
          <a:r>
            <a:rPr lang="en-US" sz="1500" b="1" kern="1200" dirty="0">
              <a:solidFill>
                <a:schemeClr val="accent4">
                  <a:lumMod val="50000"/>
                </a:schemeClr>
              </a:solidFill>
              <a:latin typeface="zeitung"/>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Pima Indians Diabetes Database</a:t>
          </a:r>
          <a:endParaRPr lang="en-US" sz="1500" b="1" kern="1200" dirty="0">
            <a:solidFill>
              <a:schemeClr val="accent4">
                <a:lumMod val="50000"/>
              </a:schemeClr>
            </a:solidFill>
            <a:latin typeface="zeitung"/>
            <a:ea typeface="+mn-ea"/>
            <a:cs typeface="+mn-cs"/>
          </a:endParaRPr>
        </a:p>
      </dsp:txBody>
      <dsp:txXfrm>
        <a:off x="0" y="465120"/>
        <a:ext cx="3845172" cy="27530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C2905-CF9D-3F49-A1D0-797BDC6869C6}">
      <dsp:nvSpPr>
        <dsp:cNvPr id="0" name=""/>
        <dsp:cNvSpPr/>
      </dsp:nvSpPr>
      <dsp:spPr>
        <a:xfrm>
          <a:off x="0" y="156772"/>
          <a:ext cx="3574461" cy="431730"/>
        </a:xfrm>
        <a:prstGeom prst="roundRect">
          <a:avLst/>
        </a:prstGeom>
        <a:solidFill>
          <a:schemeClr val="accent4">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Our Case</a:t>
          </a:r>
          <a:endParaRPr lang="en-US" sz="1800" kern="1200" dirty="0"/>
        </a:p>
      </dsp:txBody>
      <dsp:txXfrm>
        <a:off x="21075" y="177847"/>
        <a:ext cx="3532311" cy="389580"/>
      </dsp:txXfrm>
    </dsp:sp>
    <dsp:sp modelId="{2E48729C-4684-9D43-95F8-EB167BFDAD18}">
      <dsp:nvSpPr>
        <dsp:cNvPr id="0" name=""/>
        <dsp:cNvSpPr/>
      </dsp:nvSpPr>
      <dsp:spPr>
        <a:xfrm>
          <a:off x="0" y="588502"/>
          <a:ext cx="3574461" cy="260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489"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1" kern="1200" dirty="0">
              <a:solidFill>
                <a:schemeClr val="accent4">
                  <a:lumMod val="50000"/>
                </a:schemeClr>
              </a:solidFill>
            </a:rPr>
            <a:t>Data Statistics: </a:t>
          </a:r>
          <a:r>
            <a:rPr lang="en-US" sz="1400" kern="1200" dirty="0">
              <a:solidFill>
                <a:schemeClr val="accent4">
                  <a:lumMod val="50000"/>
                </a:schemeClr>
              </a:solidFill>
            </a:rPr>
            <a:t>Provide me with the descriptive statics of the data. Please display the information as a table for me to interpret. </a:t>
          </a:r>
        </a:p>
        <a:p>
          <a:pPr marL="114300" lvl="1" indent="-114300" algn="l" defTabSz="622300">
            <a:lnSpc>
              <a:spcPct val="90000"/>
            </a:lnSpc>
            <a:spcBef>
              <a:spcPct val="0"/>
            </a:spcBef>
            <a:spcAft>
              <a:spcPct val="20000"/>
            </a:spcAft>
            <a:buChar char="•"/>
          </a:pPr>
          <a:endParaRPr lang="en-US" sz="1400" kern="1200" dirty="0">
            <a:solidFill>
              <a:schemeClr val="accent4">
                <a:lumMod val="50000"/>
              </a:schemeClr>
            </a:solidFill>
          </a:endParaRPr>
        </a:p>
        <a:p>
          <a:pPr marL="114300" lvl="1" indent="-114300" algn="l" defTabSz="622300">
            <a:lnSpc>
              <a:spcPct val="90000"/>
            </a:lnSpc>
            <a:spcBef>
              <a:spcPct val="0"/>
            </a:spcBef>
            <a:spcAft>
              <a:spcPct val="20000"/>
            </a:spcAft>
            <a:buChar char="•"/>
          </a:pPr>
          <a:r>
            <a:rPr lang="en-US" sz="1400" b="1" kern="1200" dirty="0">
              <a:solidFill>
                <a:schemeClr val="accent4">
                  <a:lumMod val="50000"/>
                </a:schemeClr>
              </a:solidFill>
            </a:rPr>
            <a:t>Data Visualization: </a:t>
          </a:r>
          <a:r>
            <a:rPr lang="en-US" sz="1400" kern="1200" dirty="0">
              <a:solidFill>
                <a:schemeClr val="accent4">
                  <a:lumMod val="50000"/>
                </a:schemeClr>
              </a:solidFill>
            </a:rPr>
            <a:t>Let’s visualize any outliners in out data. </a:t>
          </a:r>
        </a:p>
        <a:p>
          <a:pPr marL="114300" lvl="1" indent="-114300" algn="l" defTabSz="622300">
            <a:lnSpc>
              <a:spcPct val="90000"/>
            </a:lnSpc>
            <a:spcBef>
              <a:spcPct val="0"/>
            </a:spcBef>
            <a:spcAft>
              <a:spcPct val="20000"/>
            </a:spcAft>
            <a:buChar char="•"/>
          </a:pPr>
          <a:endParaRPr lang="en-US" sz="1400" kern="1200" dirty="0">
            <a:solidFill>
              <a:schemeClr val="accent4">
                <a:lumMod val="50000"/>
              </a:schemeClr>
            </a:solidFill>
          </a:endParaRPr>
        </a:p>
        <a:p>
          <a:pPr marL="114300" lvl="1" indent="-114300" algn="l" defTabSz="622300">
            <a:lnSpc>
              <a:spcPct val="90000"/>
            </a:lnSpc>
            <a:spcBef>
              <a:spcPct val="0"/>
            </a:spcBef>
            <a:spcAft>
              <a:spcPct val="20000"/>
            </a:spcAft>
            <a:buChar char="•"/>
          </a:pPr>
          <a:r>
            <a:rPr lang="en-US" sz="1400" b="1" kern="1200" dirty="0">
              <a:solidFill>
                <a:schemeClr val="accent4">
                  <a:lumMod val="50000"/>
                </a:schemeClr>
              </a:solidFill>
            </a:rPr>
            <a:t>Data Preprocessing</a:t>
          </a:r>
          <a:r>
            <a:rPr lang="en-US" sz="1400" kern="1200" dirty="0">
              <a:solidFill>
                <a:schemeClr val="accent4">
                  <a:lumMod val="50000"/>
                </a:schemeClr>
              </a:solidFill>
            </a:rPr>
            <a:t>: Let’s pre-process the data, what steps do you think we should take ? </a:t>
          </a:r>
          <a:br>
            <a:rPr lang="en-US" sz="1400" kern="1200" dirty="0">
              <a:solidFill>
                <a:schemeClr val="accent4">
                  <a:lumMod val="50000"/>
                </a:schemeClr>
              </a:solidFill>
            </a:rPr>
          </a:br>
          <a:r>
            <a:rPr lang="en-US" sz="1400" kern="1200" dirty="0">
              <a:solidFill>
                <a:schemeClr val="accent4">
                  <a:lumMod val="50000"/>
                </a:schemeClr>
              </a:solidFill>
            </a:rPr>
            <a:t>Provide me with a summary after each step. </a:t>
          </a:r>
        </a:p>
      </dsp:txBody>
      <dsp:txXfrm>
        <a:off x="0" y="588502"/>
        <a:ext cx="3574461" cy="26082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31CF10-1E35-0242-86B9-07890CF5D1D0}" type="datetimeFigureOut">
              <a:rPr lang="en-US" smtClean="0"/>
              <a:t>8/22/24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145B83-69DF-FB40-8212-9A1973356742}" type="slidenum">
              <a:rPr lang="en-US" smtClean="0"/>
              <a:t>‹#›</a:t>
            </a:fld>
            <a:endParaRPr lang="en-US"/>
          </a:p>
        </p:txBody>
      </p:sp>
    </p:spTree>
    <p:extLst>
      <p:ext uri="{BB962C8B-B14F-4D97-AF65-F5344CB8AC3E}">
        <p14:creationId xmlns:p14="http://schemas.microsoft.com/office/powerpoint/2010/main" val="385811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1</a:t>
            </a:fld>
            <a:endParaRPr lang="en-US"/>
          </a:p>
        </p:txBody>
      </p:sp>
    </p:spTree>
    <p:extLst>
      <p:ext uri="{BB962C8B-B14F-4D97-AF65-F5344CB8AC3E}">
        <p14:creationId xmlns:p14="http://schemas.microsoft.com/office/powerpoint/2010/main" val="4233166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types of AI focus on:</a:t>
            </a:r>
            <a:br>
              <a:rPr lang="en-US" dirty="0"/>
            </a:br>
            <a:r>
              <a:rPr lang="en-US" dirty="0"/>
              <a:t>Automation</a:t>
            </a:r>
            <a:br>
              <a:rPr lang="en-US" dirty="0"/>
            </a:br>
            <a:r>
              <a:rPr lang="en-US" dirty="0"/>
              <a:t>Prediction or Forecasting</a:t>
            </a:r>
            <a:br>
              <a:rPr lang="en-US" dirty="0"/>
            </a:br>
            <a:r>
              <a:rPr lang="en-US" dirty="0"/>
              <a:t>Labeling or Classification </a:t>
            </a:r>
          </a:p>
          <a:p>
            <a:r>
              <a:rPr lang="en-US" dirty="0"/>
              <a:t>Or Clustering</a:t>
            </a:r>
          </a:p>
          <a:p>
            <a:endParaRPr lang="en-US" dirty="0"/>
          </a:p>
          <a:p>
            <a:r>
              <a:rPr lang="en-US" dirty="0"/>
              <a:t>When Gen AI focuses on creation or generation to a particular field. </a:t>
            </a:r>
          </a:p>
          <a:p>
            <a:endParaRPr lang="en-US" dirty="0"/>
          </a:p>
          <a:p>
            <a:r>
              <a:rPr lang="en-US" dirty="0"/>
              <a:t>Generative AI focuses on innovation and creativity by creating new data similar to existing data across text, images, music, and more. Examples include GPT-4 (ChatGPT), DALL-E, and </a:t>
            </a:r>
            <a:r>
              <a:rPr lang="en-US" dirty="0" err="1"/>
              <a:t>MuseNet</a:t>
            </a:r>
            <a:r>
              <a:rPr lang="en-US" dirty="0"/>
              <a:t> used in content creation, design, entertainment, and drug discovery. It differs from other AI types in that it generates original content instead of analyzing existing data. Other AI types, like Predictive AI, Analytical AI, and Reactive AI, are designed to analyze data, make decisions, and automate tasks such as forecasting sales, image recognition, and self-driving cars. These AI applications are crucial in various fields like healthcare diagnostics, financial modeling, and customer service.</a:t>
            </a:r>
          </a:p>
        </p:txBody>
      </p:sp>
      <p:sp>
        <p:nvSpPr>
          <p:cNvPr id="4" name="Slide Number Placeholder 3"/>
          <p:cNvSpPr>
            <a:spLocks noGrp="1"/>
          </p:cNvSpPr>
          <p:nvPr>
            <p:ph type="sldNum" sz="quarter" idx="5"/>
          </p:nvPr>
        </p:nvSpPr>
        <p:spPr/>
        <p:txBody>
          <a:bodyPr/>
          <a:lstStyle/>
          <a:p>
            <a:fld id="{7B145B83-69DF-FB40-8212-9A1973356742}" type="slidenum">
              <a:rPr lang="en-US" smtClean="0"/>
              <a:t>10</a:t>
            </a:fld>
            <a:endParaRPr lang="en-US"/>
          </a:p>
        </p:txBody>
      </p:sp>
    </p:spTree>
    <p:extLst>
      <p:ext uri="{BB962C8B-B14F-4D97-AF65-F5344CB8AC3E}">
        <p14:creationId xmlns:p14="http://schemas.microsoft.com/office/powerpoint/2010/main" val="2717977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Some of the most common fields Gen AI is used for are:</a:t>
            </a:r>
            <a:br>
              <a:rPr lang="en-US" dirty="0"/>
            </a:br>
            <a:r>
              <a:rPr lang="en-US" dirty="0"/>
              <a:t>Creative Applications: Like photoshop</a:t>
            </a:r>
          </a:p>
          <a:p>
            <a:r>
              <a:rPr lang="en-US" dirty="0"/>
              <a:t>Data Augmentation: CTGANS for Data </a:t>
            </a:r>
          </a:p>
          <a:p>
            <a:r>
              <a:rPr lang="en-US" dirty="0"/>
              <a:t>Music Generation</a:t>
            </a:r>
            <a:br>
              <a:rPr lang="en-US" dirty="0"/>
            </a:br>
            <a:r>
              <a:rPr lang="en-US" dirty="0"/>
              <a:t>Image Generation: </a:t>
            </a:r>
            <a:r>
              <a:rPr lang="en-US" dirty="0" err="1"/>
              <a:t>Dalle</a:t>
            </a:r>
            <a:endParaRPr lang="en-US" dirty="0"/>
          </a:p>
          <a:p>
            <a:r>
              <a:rPr lang="en-US" dirty="0"/>
              <a:t>Text Generation</a:t>
            </a:r>
          </a:p>
          <a:p>
            <a:endParaRPr lang="en-US" dirty="0"/>
          </a:p>
          <a:p>
            <a:r>
              <a:rPr lang="en-US" dirty="0"/>
              <a:t>Applications of Generative AI span across various industries and sectors, demonstrating the versatility and potential of this technology in creating innovative solutions and enhancing existing processes.</a:t>
            </a:r>
          </a:p>
          <a:p>
            <a:endParaRPr lang="en-US" dirty="0"/>
          </a:p>
          <a:p>
            <a:r>
              <a:rPr lang="en-US" dirty="0"/>
              <a:t>Generative AI has been utilized in fields such as healthcare, finance, and art to generate realistic imagery, assist in medical diagnoses, predict market trends, and even generate creative content.</a:t>
            </a:r>
          </a:p>
          <a:p>
            <a:endParaRPr lang="en-US" dirty="0"/>
          </a:p>
          <a:p>
            <a:r>
              <a:rPr lang="en-US" dirty="0"/>
              <a:t>The capabilities of Generative AI continue to expand, offering opportunities for automation, personalization, and efficiency improvements in a wide range of applications, showcasing the ongoing evolution and impact of artificial intelligence in shaping the future.</a:t>
            </a:r>
          </a:p>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11</a:t>
            </a:fld>
            <a:endParaRPr lang="en-US"/>
          </a:p>
        </p:txBody>
      </p:sp>
    </p:spTree>
    <p:extLst>
      <p:ext uri="{BB962C8B-B14F-4D97-AF65-F5344CB8AC3E}">
        <p14:creationId xmlns:p14="http://schemas.microsoft.com/office/powerpoint/2010/main" val="2942857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our main focus today is </a:t>
            </a:r>
            <a:r>
              <a:rPr lang="en-US" dirty="0" err="1"/>
              <a:t>chatGPT</a:t>
            </a:r>
            <a:r>
              <a:rPr lang="en-US" dirty="0"/>
              <a:t> we will need to mention this is an LLM. </a:t>
            </a:r>
            <a:br>
              <a:rPr lang="en-US" dirty="0"/>
            </a:br>
            <a:br>
              <a:rPr lang="en-US" dirty="0"/>
            </a:br>
            <a:r>
              <a:rPr lang="en-US" dirty="0"/>
              <a:t>LLMs work by us providing input text </a:t>
            </a:r>
            <a:br>
              <a:rPr lang="en-US" dirty="0"/>
            </a:br>
            <a:br>
              <a:rPr lang="en-US" dirty="0"/>
            </a:br>
            <a:r>
              <a:rPr lang="en-US" dirty="0"/>
              <a:t>Input text is then used to create our desired output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could be text, audio, images, videos or even decisions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Large language models in generative AI have the potential to revolutionize various aspects of human interactions, offering new ways to communicate and engage with technology. These advanced models are capable of understanding context, generating human-like text, and responding to queries with impressive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Their applications span across a wide range of fields such as customer service, content creation, and even virtual assistants, providing users with personalized and efficient interactions. Leveraging the power of generative AI can enhance user experiences, streamline communication processes, and drive innovation in the digital landscape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By exploring the capabilities of large language models in general interactions, organizations can unlock opportunities to create more engaging content, improve customer satisfaction, and build stronger connections with their audience. Understanding the nuances of generative AI and its impact on language processing can pave the way for exciting advancements in how humans interact with technology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12</a:t>
            </a:fld>
            <a:endParaRPr lang="en-US"/>
          </a:p>
        </p:txBody>
      </p:sp>
    </p:spTree>
    <p:extLst>
      <p:ext uri="{BB962C8B-B14F-4D97-AF65-F5344CB8AC3E}">
        <p14:creationId xmlns:p14="http://schemas.microsoft.com/office/powerpoint/2010/main" val="3550283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mentioned </a:t>
            </a:r>
            <a:r>
              <a:rPr lang="en-US" dirty="0" err="1"/>
              <a:t>chatGPT</a:t>
            </a:r>
            <a:r>
              <a:rPr lang="en-US" dirty="0"/>
              <a:t> multiple times now,</a:t>
            </a:r>
          </a:p>
          <a:p>
            <a:r>
              <a:rPr lang="en-US" dirty="0"/>
              <a:t>but let's give a brief overview for those who are not familiar. </a:t>
            </a:r>
          </a:p>
          <a:p>
            <a:endParaRPr lang="en-US" dirty="0"/>
          </a:p>
          <a:p>
            <a:r>
              <a:rPr lang="en-US" dirty="0"/>
              <a:t>ChatGPT is owned by OpenAI and OpenAI was </a:t>
            </a:r>
            <a:r>
              <a:rPr lang="en-US" dirty="0" err="1"/>
              <a:t>aquired</a:t>
            </a:r>
            <a:r>
              <a:rPr lang="en-US" dirty="0"/>
              <a:t> by company Microsoft recently. </a:t>
            </a:r>
            <a:br>
              <a:rPr lang="en-US" dirty="0"/>
            </a:br>
            <a:br>
              <a:rPr lang="en-US" dirty="0"/>
            </a:br>
            <a:r>
              <a:rPr lang="en-US" dirty="0"/>
              <a:t>The GPT models generate human like text from input prompts. </a:t>
            </a:r>
          </a:p>
          <a:p>
            <a:endParaRPr lang="en-US" dirty="0"/>
          </a:p>
          <a:p>
            <a:r>
              <a:rPr lang="en-US" dirty="0"/>
              <a:t>You can access GPT by Web UI, applications or API</a:t>
            </a:r>
          </a:p>
          <a:p>
            <a:endParaRPr lang="en-US" dirty="0"/>
          </a:p>
          <a:p>
            <a:endParaRPr lang="en-US" dirty="0"/>
          </a:p>
          <a:p>
            <a:r>
              <a:rPr lang="en-US" dirty="0"/>
              <a:t>ChatGPT is a powerful tool developed by OpenAI that generates human-like text responses based on input prompts.</a:t>
            </a:r>
          </a:p>
          <a:p>
            <a:endParaRPr lang="en-US" dirty="0"/>
          </a:p>
          <a:p>
            <a:r>
              <a:rPr lang="en-US" dirty="0"/>
              <a:t>It operates through pre-training on diverse internet text, fine-tuning with human-reviewed datasets, and context-aware text generation.</a:t>
            </a:r>
          </a:p>
          <a:p>
            <a:endParaRPr lang="en-US" dirty="0"/>
          </a:p>
          <a:p>
            <a:r>
              <a:rPr lang="en-US" dirty="0"/>
              <a:t>Applications span customer support, content creation, entertainment, research, education, and business use, offering benefits like task automation, scalability, and accessibility anytime, anywhere.</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13</a:t>
            </a:fld>
            <a:endParaRPr lang="en-US"/>
          </a:p>
        </p:txBody>
      </p:sp>
    </p:spTree>
    <p:extLst>
      <p:ext uri="{BB962C8B-B14F-4D97-AF65-F5344CB8AC3E}">
        <p14:creationId xmlns:p14="http://schemas.microsoft.com/office/powerpoint/2010/main" val="1551989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already have an account, let’s take a couple of minutes to create one. </a:t>
            </a:r>
          </a:p>
        </p:txBody>
      </p:sp>
      <p:sp>
        <p:nvSpPr>
          <p:cNvPr id="4" name="Slide Number Placeholder 3"/>
          <p:cNvSpPr>
            <a:spLocks noGrp="1"/>
          </p:cNvSpPr>
          <p:nvPr>
            <p:ph type="sldNum" sz="quarter" idx="5"/>
          </p:nvPr>
        </p:nvSpPr>
        <p:spPr/>
        <p:txBody>
          <a:bodyPr/>
          <a:lstStyle/>
          <a:p>
            <a:fld id="{7B145B83-69DF-FB40-8212-9A1973356742}" type="slidenum">
              <a:rPr lang="en-US" smtClean="0"/>
              <a:t>14</a:t>
            </a:fld>
            <a:endParaRPr lang="en-US"/>
          </a:p>
        </p:txBody>
      </p:sp>
    </p:spTree>
    <p:extLst>
      <p:ext uri="{BB962C8B-B14F-4D97-AF65-F5344CB8AC3E}">
        <p14:creationId xmlns:p14="http://schemas.microsoft.com/office/powerpoint/2010/main" val="1583068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dirty="0">
                <a:effectLst/>
                <a:latin typeface="-webkit-standard"/>
              </a:rPr>
              <a:t>Explain the fundamental theory of calculous</a:t>
            </a:r>
            <a:br>
              <a:rPr lang="en-US" sz="1200" b="0" i="0" u="none" strike="noStrike" dirty="0">
                <a:effectLst/>
                <a:latin typeface="-webkit-standard"/>
              </a:rPr>
            </a:br>
            <a:r>
              <a:rPr lang="en-US" sz="1200" b="0" i="0" u="none" strike="noStrike" dirty="0">
                <a:effectLst/>
                <a:latin typeface="-webkit-standard"/>
              </a:rPr>
              <a:t>Now explain it like I am 5 </a:t>
            </a:r>
          </a:p>
          <a:p>
            <a:endParaRPr lang="en-US" sz="1200" b="0" i="0" u="none" strike="noStrike" dirty="0">
              <a:effectLst/>
              <a:latin typeface="-webkit-standard"/>
            </a:endParaRPr>
          </a:p>
          <a:p>
            <a:r>
              <a:rPr lang="en-US" sz="1200" b="0" i="0" u="none" strike="noStrike" dirty="0">
                <a:effectLst/>
                <a:latin typeface="-webkit-standard"/>
              </a:rPr>
              <a:t>Explain Gen AI to me as if I was 5. </a:t>
            </a:r>
          </a:p>
          <a:p>
            <a:endParaRPr lang="en-US" sz="1200" b="0" i="0" u="none" strike="noStrike" dirty="0">
              <a:effectLst/>
              <a:latin typeface="-webkit-standard"/>
            </a:endParaRPr>
          </a:p>
          <a:p>
            <a:r>
              <a:rPr lang="en-US" sz="1200" b="0" i="0" u="none" strike="noStrike" dirty="0">
                <a:effectLst/>
                <a:latin typeface="-webkit-standard"/>
              </a:rPr>
              <a:t>Create a mind map that outlines the field of AI. Include all possible sub fields and examples of models. </a:t>
            </a:r>
          </a:p>
          <a:p>
            <a:endParaRPr lang="en-US" sz="1200" b="0" i="0" u="none" strike="noStrike" dirty="0">
              <a:effectLst/>
              <a:latin typeface="-webkit-standard"/>
            </a:endParaRPr>
          </a:p>
        </p:txBody>
      </p:sp>
      <p:sp>
        <p:nvSpPr>
          <p:cNvPr id="4" name="Slide Number Placeholder 3"/>
          <p:cNvSpPr>
            <a:spLocks noGrp="1"/>
          </p:cNvSpPr>
          <p:nvPr>
            <p:ph type="sldNum" sz="quarter" idx="5"/>
          </p:nvPr>
        </p:nvSpPr>
        <p:spPr/>
        <p:txBody>
          <a:bodyPr/>
          <a:lstStyle/>
          <a:p>
            <a:fld id="{7B145B83-69DF-FB40-8212-9A1973356742}" type="slidenum">
              <a:rPr lang="en-US" smtClean="0"/>
              <a:t>15</a:t>
            </a:fld>
            <a:endParaRPr lang="en-US"/>
          </a:p>
        </p:txBody>
      </p:sp>
    </p:spTree>
    <p:extLst>
      <p:ext uri="{BB962C8B-B14F-4D97-AF65-F5344CB8AC3E}">
        <p14:creationId xmlns:p14="http://schemas.microsoft.com/office/powerpoint/2010/main" val="3867039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What did we just do? We interacted with a GPT model using input text. This is what we call prompting. </a:t>
            </a:r>
            <a:br>
              <a:rPr lang="en-US" dirty="0"/>
            </a:br>
            <a:br>
              <a:rPr lang="en-US" dirty="0"/>
            </a:br>
            <a:r>
              <a:rPr lang="en-US" dirty="0"/>
              <a:t>Your prompt is crucial because </a:t>
            </a:r>
            <a:br>
              <a:rPr lang="en-US" dirty="0"/>
            </a:br>
            <a:r>
              <a:rPr lang="en-US" dirty="0"/>
              <a:t>it provides the model context on the task,</a:t>
            </a:r>
            <a:br>
              <a:rPr lang="en-US" dirty="0"/>
            </a:br>
            <a:r>
              <a:rPr lang="en-US" dirty="0"/>
              <a:t>it can influence the overall structure and you may interact back and fourth reach the desired output. </a:t>
            </a:r>
          </a:p>
          <a:p>
            <a:endParaRPr lang="en-US" dirty="0"/>
          </a:p>
          <a:p>
            <a:r>
              <a:rPr lang="en-US" dirty="0"/>
              <a:t>In the context of GPTs (Generative Pre-trained Transformers), a prompt is a critical tool for users to interact with the model and guide the text generation process.</a:t>
            </a:r>
          </a:p>
          <a:p>
            <a:endParaRPr lang="en-US" dirty="0"/>
          </a:p>
          <a:p>
            <a:r>
              <a:rPr lang="en-US" dirty="0"/>
              <a:t>The prompt serves as the initial context or seed, shaping the generated response based on the input text provided.</a:t>
            </a:r>
          </a:p>
          <a:p>
            <a:endParaRPr lang="en-US" dirty="0"/>
          </a:p>
          <a:p>
            <a:r>
              <a:rPr lang="en-US" dirty="0"/>
              <a:t>The length and specificity of the prompt play a crucial role in determining the quality and relevance of the model's output.</a:t>
            </a:r>
          </a:p>
          <a:p>
            <a:endParaRPr lang="en-US" dirty="0"/>
          </a:p>
          <a:p>
            <a:r>
              <a:rPr lang="en-US" dirty="0"/>
              <a:t>Users can engage in dynamic interaction by refining prompts iteratively, leveraging the model's responses to fine-tune their queries for more targeted results.</a:t>
            </a:r>
          </a:p>
        </p:txBody>
      </p:sp>
      <p:sp>
        <p:nvSpPr>
          <p:cNvPr id="4" name="Slide Number Placeholder 3"/>
          <p:cNvSpPr>
            <a:spLocks noGrp="1"/>
          </p:cNvSpPr>
          <p:nvPr>
            <p:ph type="sldNum" sz="quarter" idx="5"/>
          </p:nvPr>
        </p:nvSpPr>
        <p:spPr/>
        <p:txBody>
          <a:bodyPr/>
          <a:lstStyle/>
          <a:p>
            <a:fld id="{7B145B83-69DF-FB40-8212-9A1973356742}" type="slidenum">
              <a:rPr lang="en-US" smtClean="0"/>
              <a:t>16</a:t>
            </a:fld>
            <a:endParaRPr lang="en-US"/>
          </a:p>
        </p:txBody>
      </p:sp>
    </p:spTree>
    <p:extLst>
      <p:ext uri="{BB962C8B-B14F-4D97-AF65-F5344CB8AC3E}">
        <p14:creationId xmlns:p14="http://schemas.microsoft.com/office/powerpoint/2010/main" val="1185029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00" dirty="0"/>
              <a:t>Zero-shot prompting in NLP involves giving a model a task or query without specific examples or training data. It relies on the model's pre-existing knowledge base and requires no prior training examples. Applications include question answering, text generation, translation, and classification tasks like sentiment analysis. The technique offers flexibility and adaptability, capable of handling a wide range of tasks and performing well in new, unseen situations. Zero-shot prompting showcases the model's ability to leverage existing knowledge effectively without the need for task-specific training data.</a:t>
            </a:r>
          </a:p>
          <a:p>
            <a:endParaRPr lang="en-US" sz="8800" dirty="0"/>
          </a:p>
          <a:p>
            <a:r>
              <a:rPr lang="en-US" sz="8800" dirty="0"/>
              <a:t>The most fundamental technique is Zero-shot prompting. </a:t>
            </a:r>
          </a:p>
          <a:p>
            <a:r>
              <a:rPr lang="en-US" sz="8800" dirty="0"/>
              <a:t>It relies on the model's pre-existing knowledge. </a:t>
            </a:r>
          </a:p>
          <a:p>
            <a:endParaRPr lang="en-US" sz="8800" dirty="0"/>
          </a:p>
          <a:p>
            <a:r>
              <a:rPr lang="en-US" sz="8800" dirty="0"/>
              <a:t>We can ask it a question on a fact, like a search engine: </a:t>
            </a:r>
          </a:p>
          <a:p>
            <a:r>
              <a:rPr lang="en-US" sz="8800" dirty="0"/>
              <a:t>PROMPT: </a:t>
            </a:r>
            <a:r>
              <a:rPr lang="en-US" sz="8800" b="0" i="0" u="none" strike="noStrike" dirty="0">
                <a:solidFill>
                  <a:srgbClr val="000000"/>
                </a:solidFill>
                <a:effectLst/>
                <a:latin typeface="-webkit-standard"/>
              </a:rPr>
              <a:t>Who's the US president </a:t>
            </a:r>
          </a:p>
          <a:p>
            <a:endParaRPr lang="en-US" sz="8800" b="0" i="0" u="none" strike="noStrike" dirty="0">
              <a:solidFill>
                <a:srgbClr val="000000"/>
              </a:solidFill>
              <a:effectLst/>
              <a:latin typeface="-webkit-standard"/>
            </a:endParaRPr>
          </a:p>
          <a:p>
            <a:r>
              <a:rPr lang="en-US" sz="8000" b="0" i="0" u="none" strike="noStrike" dirty="0">
                <a:solidFill>
                  <a:srgbClr val="000000"/>
                </a:solidFill>
                <a:effectLst/>
                <a:latin typeface="-webkit-standard"/>
              </a:rPr>
              <a:t>We can translate language:</a:t>
            </a:r>
          </a:p>
          <a:p>
            <a:r>
              <a:rPr lang="en-US" sz="8000" b="0" i="0" u="none" strike="noStrike" dirty="0">
                <a:solidFill>
                  <a:srgbClr val="000000"/>
                </a:solidFill>
                <a:effectLst/>
                <a:latin typeface="-webkit-standard"/>
              </a:rPr>
              <a:t>PROMPT: </a:t>
            </a:r>
            <a:r>
              <a:rPr lang="en-US" sz="8800" b="0" i="0" u="none" strike="noStrike" dirty="0">
                <a:solidFill>
                  <a:srgbClr val="000000"/>
                </a:solidFill>
                <a:effectLst/>
                <a:latin typeface="-webkit-standard"/>
              </a:rPr>
              <a:t>Translate the following phrase: "Más vale </a:t>
            </a:r>
            <a:r>
              <a:rPr lang="en-US" sz="8800" b="0" i="0" u="none" strike="noStrike" dirty="0" err="1">
                <a:solidFill>
                  <a:srgbClr val="000000"/>
                </a:solidFill>
                <a:effectLst/>
                <a:latin typeface="-webkit-standard"/>
              </a:rPr>
              <a:t>tarde</a:t>
            </a:r>
            <a:r>
              <a:rPr lang="en-US" sz="8800" b="0" i="0" u="none" strike="noStrike" dirty="0">
                <a:solidFill>
                  <a:srgbClr val="000000"/>
                </a:solidFill>
                <a:effectLst/>
                <a:latin typeface="-webkit-standard"/>
              </a:rPr>
              <a:t> que </a:t>
            </a:r>
            <a:r>
              <a:rPr lang="en-US" sz="8800" b="0" i="0" u="none" strike="noStrike" dirty="0" err="1">
                <a:solidFill>
                  <a:srgbClr val="000000"/>
                </a:solidFill>
                <a:effectLst/>
                <a:latin typeface="-webkit-standard"/>
              </a:rPr>
              <a:t>nunca</a:t>
            </a:r>
            <a:r>
              <a:rPr lang="en-US" sz="8800" b="0" i="0" u="none" strike="noStrike" dirty="0">
                <a:solidFill>
                  <a:srgbClr val="000000"/>
                </a:solidFill>
                <a:effectLst/>
                <a:latin typeface="-webkit-standard"/>
              </a:rPr>
              <a:t>”</a:t>
            </a:r>
          </a:p>
          <a:p>
            <a:r>
              <a:rPr lang="en-US" sz="8800" b="0" i="0" u="none" strike="noStrike" dirty="0">
                <a:solidFill>
                  <a:srgbClr val="000000"/>
                </a:solidFill>
                <a:effectLst/>
                <a:latin typeface="-webkit-standard"/>
              </a:rPr>
              <a:t>You do not need to mention the source language </a:t>
            </a:r>
          </a:p>
          <a:p>
            <a:endParaRPr lang="en-US" sz="8800" b="0" i="0" u="none" strike="noStrike" dirty="0">
              <a:solidFill>
                <a:srgbClr val="000000"/>
              </a:solidFill>
              <a:effectLst/>
              <a:latin typeface="-webkit-standard"/>
            </a:endParaRPr>
          </a:p>
          <a:p>
            <a:r>
              <a:rPr lang="en-US" sz="8800" b="0" i="0" u="none" strike="noStrike" dirty="0">
                <a:solidFill>
                  <a:srgbClr val="000000"/>
                </a:solidFill>
                <a:effectLst/>
                <a:latin typeface="-webkit-standard"/>
              </a:rPr>
              <a:t>We could request a description of an image: </a:t>
            </a:r>
            <a:r>
              <a:rPr lang="en-US" sz="9600" b="0" i="0" u="none" strike="noStrike" dirty="0">
                <a:solidFill>
                  <a:srgbClr val="000000"/>
                </a:solidFill>
                <a:effectLst/>
                <a:latin typeface="-webkit-standard"/>
              </a:rPr>
              <a:t>https://</a:t>
            </a:r>
            <a:r>
              <a:rPr lang="en-US" sz="9600" b="0" i="0" u="none" strike="noStrike" dirty="0" err="1">
                <a:solidFill>
                  <a:srgbClr val="000000"/>
                </a:solidFill>
                <a:effectLst/>
                <a:latin typeface="-webkit-standard"/>
              </a:rPr>
              <a:t>www.freepik.com</a:t>
            </a:r>
            <a:r>
              <a:rPr lang="en-US" sz="9600" b="0" i="0" u="none" strike="noStrike" dirty="0">
                <a:solidFill>
                  <a:srgbClr val="000000"/>
                </a:solidFill>
                <a:effectLst/>
                <a:latin typeface="-webkit-standard"/>
              </a:rPr>
              <a:t>/premium-vector/cute-panda-drink-coffee-icon-illustration-panda-cup-coffee-animal-icon-concept-isolated_7833610.htm</a:t>
            </a:r>
          </a:p>
          <a:p>
            <a:endParaRPr lang="en-US" sz="9600" b="0" i="0" u="none" strike="noStrike" dirty="0">
              <a:solidFill>
                <a:srgbClr val="000000"/>
              </a:solidFill>
              <a:effectLst/>
              <a:latin typeface="-webkit-standard"/>
            </a:endParaRPr>
          </a:p>
          <a:p>
            <a:r>
              <a:rPr lang="en-US" sz="9600" b="0" i="0" u="none" strike="noStrike" dirty="0">
                <a:solidFill>
                  <a:srgbClr val="000000"/>
                </a:solidFill>
                <a:effectLst/>
                <a:latin typeface="-webkit-standard"/>
              </a:rPr>
              <a:t>If you are using the mobile app, GPT will recognize objects, landmarks and much more. </a:t>
            </a:r>
            <a:endParaRPr lang="en-US" sz="8800" b="0" i="0" u="none" strike="noStrike" dirty="0">
              <a:solidFill>
                <a:srgbClr val="000000"/>
              </a:solidFill>
              <a:effectLst/>
              <a:latin typeface="-webkit-standard"/>
            </a:endParaRPr>
          </a:p>
          <a:p>
            <a:endParaRPr lang="en-US" sz="8800" b="0" i="0" u="none" strike="noStrike" dirty="0">
              <a:solidFill>
                <a:srgbClr val="000000"/>
              </a:solidFill>
              <a:effectLst/>
              <a:latin typeface="-webkit-standard"/>
            </a:endParaRPr>
          </a:p>
          <a:p>
            <a:r>
              <a:rPr lang="en-US" sz="8800" b="0" i="0" u="none" strike="noStrike" dirty="0">
                <a:solidFill>
                  <a:srgbClr val="000000"/>
                </a:solidFill>
                <a:effectLst/>
                <a:latin typeface="-webkit-standard"/>
              </a:rPr>
              <a:t>Moving into </a:t>
            </a:r>
            <a:r>
              <a:rPr lang="en-US" sz="8800" dirty="0"/>
              <a:t>generate text on a subject: </a:t>
            </a:r>
          </a:p>
          <a:p>
            <a:r>
              <a:rPr lang="en-US" sz="8800" dirty="0"/>
              <a:t>PROMPT: </a:t>
            </a:r>
            <a:r>
              <a:rPr lang="en-US" sz="8800" b="0" i="0" u="none" strike="noStrike" dirty="0">
                <a:solidFill>
                  <a:srgbClr val="000000"/>
                </a:solidFill>
                <a:effectLst/>
                <a:latin typeface="-webkit-standard"/>
              </a:rPr>
              <a:t>Write an article on the current state of AI. </a:t>
            </a:r>
          </a:p>
          <a:p>
            <a:endParaRPr lang="en-US" sz="9600" b="0" i="0" u="none" strike="noStrike" dirty="0">
              <a:solidFill>
                <a:srgbClr val="000000"/>
              </a:solidFill>
              <a:effectLst/>
              <a:latin typeface="-webkit-standard"/>
            </a:endParaRPr>
          </a:p>
          <a:p>
            <a:pPr algn="l"/>
            <a:r>
              <a:rPr lang="en-US" sz="9600" b="0" i="0" u="none" strike="noStrike" dirty="0">
                <a:solidFill>
                  <a:srgbClr val="000000"/>
                </a:solidFill>
                <a:effectLst/>
                <a:latin typeface="-webkit-standard"/>
              </a:rPr>
              <a:t>We could even ask it for sentiment or interpretation of text:</a:t>
            </a:r>
            <a:br>
              <a:rPr lang="en-US" sz="9600" b="0" i="0" u="none" strike="noStrike" dirty="0">
                <a:solidFill>
                  <a:srgbClr val="000000"/>
                </a:solidFill>
                <a:effectLst/>
                <a:latin typeface="-webkit-standard"/>
              </a:rPr>
            </a:br>
            <a:br>
              <a:rPr lang="en-US" sz="9600" b="0" i="0" u="none" strike="noStrike" dirty="0">
                <a:solidFill>
                  <a:srgbClr val="000000"/>
                </a:solidFill>
                <a:effectLst/>
                <a:latin typeface="-webkit-standard"/>
              </a:rPr>
            </a:br>
            <a:r>
              <a:rPr lang="en-US" sz="9600" b="0" i="0" u="none" strike="noStrike" dirty="0">
                <a:solidFill>
                  <a:srgbClr val="000000"/>
                </a:solidFill>
                <a:effectLst/>
                <a:latin typeface="-webkit-standard"/>
              </a:rPr>
              <a:t>Given the following movie review, interpret the sentiment and provide me with a score from 1 to 5 stars:</a:t>
            </a:r>
            <a:br>
              <a:rPr lang="en-US" sz="9600" b="0" i="0" u="none" strike="noStrike" dirty="0">
                <a:solidFill>
                  <a:srgbClr val="000000"/>
                </a:solidFill>
                <a:effectLst/>
                <a:latin typeface="-webkit-standard"/>
              </a:rPr>
            </a:br>
            <a:br>
              <a:rPr lang="en-US" b="0" i="0" u="none" strike="noStrike" dirty="0">
                <a:solidFill>
                  <a:srgbClr val="000000"/>
                </a:solidFill>
                <a:effectLst/>
                <a:latin typeface="-webkit-standard"/>
              </a:rPr>
            </a:br>
            <a:endParaRPr lang="en-US" b="0" i="0" u="none" strike="noStrike" dirty="0">
              <a:solidFill>
                <a:srgbClr val="000000"/>
              </a:solidFill>
              <a:effectLst/>
              <a:latin typeface="-webkit-standard"/>
            </a:endParaRPr>
          </a:p>
          <a:p>
            <a:endParaRPr lang="en-US" b="0" i="0" u="none" strike="noStrike" dirty="0">
              <a:solidFill>
                <a:srgbClr val="000000"/>
              </a:solidFill>
              <a:effectLst/>
              <a:latin typeface="-webkit-standard"/>
            </a:endParaRPr>
          </a:p>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17</a:t>
            </a:fld>
            <a:endParaRPr lang="en-US"/>
          </a:p>
        </p:txBody>
      </p:sp>
    </p:spTree>
    <p:extLst>
      <p:ext uri="{BB962C8B-B14F-4D97-AF65-F5344CB8AC3E}">
        <p14:creationId xmlns:p14="http://schemas.microsoft.com/office/powerpoint/2010/main" val="300061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Goofy</a:t>
            </a:r>
          </a:p>
          <a:p>
            <a:r>
              <a:rPr lang="en-US" dirty="0"/>
              <a:t>Prompt: </a:t>
            </a:r>
            <a:r>
              <a:rPr lang="en-US" b="0" i="0" u="none" strike="noStrike" dirty="0">
                <a:solidFill>
                  <a:srgbClr val="000000"/>
                </a:solidFill>
                <a:effectLst/>
                <a:latin typeface="-webkit-standard"/>
              </a:rPr>
              <a:t>Provide me with a pirate rhyme, in a poem format with 9 lines about birds. </a:t>
            </a:r>
          </a:p>
          <a:p>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Practical Example</a:t>
            </a:r>
          </a:p>
          <a:p>
            <a:r>
              <a:rPr lang="en-US" b="0" i="0" u="none" strike="noStrike" dirty="0">
                <a:solidFill>
                  <a:srgbClr val="000000"/>
                </a:solidFill>
                <a:effectLst/>
                <a:latin typeface="-webkit-standard"/>
              </a:rPr>
              <a:t>Prompt: Explain Generative AI like I am 5 years old, in bullet points within 10 sentences. </a:t>
            </a:r>
          </a:p>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18</a:t>
            </a:fld>
            <a:endParaRPr lang="en-US"/>
          </a:p>
        </p:txBody>
      </p:sp>
    </p:spTree>
    <p:extLst>
      <p:ext uri="{BB962C8B-B14F-4D97-AF65-F5344CB8AC3E}">
        <p14:creationId xmlns:p14="http://schemas.microsoft.com/office/powerpoint/2010/main" val="942759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 prompting will make create GPT to be a "mock" of whatever you wish. </a:t>
            </a:r>
            <a:br>
              <a:rPr lang="en-US" dirty="0"/>
            </a:br>
            <a:br>
              <a:rPr lang="en-US" dirty="0"/>
            </a:br>
            <a:r>
              <a:rPr lang="en-US" dirty="0"/>
              <a:t>Prompt 1: Y</a:t>
            </a:r>
            <a:r>
              <a:rPr lang="en-US" b="0" i="0" u="none" strike="noStrike" dirty="0">
                <a:solidFill>
                  <a:srgbClr val="000000"/>
                </a:solidFill>
                <a:effectLst/>
                <a:latin typeface="-webkit-standard"/>
              </a:rPr>
              <a:t>our goal is to assist a customer who is experiencing issues with their recently purchased smartphone. The customer is frustrated due to a recurring software glitch that causes the phone to freeze. Respond in a calm and empathetic manner, guiding them through the troubleshooting process and offering to escalate the issue to a technical specialist if needed. Ensure that the customer feels heard and supported throughout the interaction.</a:t>
            </a:r>
            <a:br>
              <a:rPr lang="en-US" b="0" i="0" u="none" strike="noStrike" dirty="0">
                <a:solidFill>
                  <a:srgbClr val="000000"/>
                </a:solidFill>
                <a:effectLst/>
                <a:latin typeface="-webkit-standard"/>
              </a:rPr>
            </a:br>
            <a:br>
              <a:rPr lang="en-US" b="0" i="0" u="none" strike="noStrike" dirty="0">
                <a:solidFill>
                  <a:srgbClr val="000000"/>
                </a:solidFill>
                <a:effectLst/>
                <a:latin typeface="-webkit-standard"/>
              </a:rPr>
            </a:br>
            <a:r>
              <a:rPr lang="en-US" b="0" i="0" u="none" strike="noStrike" dirty="0">
                <a:solidFill>
                  <a:srgbClr val="000000"/>
                </a:solidFill>
                <a:effectLst/>
                <a:latin typeface="-webkit-standard"/>
              </a:rPr>
              <a:t>Prompt2: "You are a customer support agent for an e-commerce platform that specializes in selling high-end electronics. Your goal is to assist a customer who is experiencing issues with their recently purchased smartphone. The customer is frustrated due to a recurring software glitch that causes the phone to freeze. Respond in a calm and empathetic manner, guiding them through the troubleshooting process and offering to escalate the issue to a technical specialist if needed. Ensure that the customer feels heard and supported throughout the interaction.”</a:t>
            </a:r>
            <a:br>
              <a:rPr lang="en-US" b="0" i="0" u="none" strike="noStrike" dirty="0">
                <a:solidFill>
                  <a:srgbClr val="000000"/>
                </a:solidFill>
                <a:effectLst/>
                <a:latin typeface="-webkit-standard"/>
              </a:rPr>
            </a:br>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Prompt 3: You also are Dr. Seuss working as customer support. Your goal is to assist a customer who is experiencing issues with their recently purchased smartphone. The customer is frustrated due to a recurring software glitch that causes the phone to freeze. Respond in a calm and empathetic manner, guiding them through the troubleshooting process and offering to escalate the issue to a technical specialist if needed. Ensure that the customer feels heard and supported throughout the interaction."</a:t>
            </a:r>
          </a:p>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19</a:t>
            </a:fld>
            <a:endParaRPr lang="en-US"/>
          </a:p>
        </p:txBody>
      </p:sp>
    </p:spTree>
    <p:extLst>
      <p:ext uri="{BB962C8B-B14F-4D97-AF65-F5344CB8AC3E}">
        <p14:creationId xmlns:p14="http://schemas.microsoft.com/office/powerpoint/2010/main" val="73399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intro Paul. Hello my name is Alexis and I am the Program Manager of Data Science here at ISR.</a:t>
            </a:r>
            <a:br>
              <a:rPr lang="en-US" dirty="0"/>
            </a:br>
            <a:br>
              <a:rPr lang="en-US" dirty="0"/>
            </a:br>
            <a:r>
              <a:rPr lang="en-US" dirty="0"/>
              <a:t>Today I will be providing an overview of Gen AI</a:t>
            </a:r>
            <a:br>
              <a:rPr lang="en-US" dirty="0"/>
            </a:br>
            <a:br>
              <a:rPr lang="en-US" dirty="0"/>
            </a:br>
            <a:r>
              <a:rPr lang="en-US" dirty="0"/>
              <a:t>How we can use this technology in different fields </a:t>
            </a:r>
            <a:br>
              <a:rPr lang="en-US" dirty="0"/>
            </a:br>
            <a:br>
              <a:rPr lang="en-US" dirty="0"/>
            </a:br>
            <a:r>
              <a:rPr lang="en-US" dirty="0"/>
              <a:t>Common terminology and limitations. </a:t>
            </a:r>
          </a:p>
          <a:p>
            <a:endParaRPr lang="en-US" dirty="0"/>
          </a:p>
          <a:p>
            <a:r>
              <a:rPr lang="en-US" dirty="0"/>
              <a:t>Over the past few months, there has been a remarkable evolution in Generative AI, demonstrating its potential across various domains. From composing music to automating customer service responses, these advancements showcase the progress in AI technology.</a:t>
            </a:r>
          </a:p>
          <a:p>
            <a:endParaRPr lang="en-US" dirty="0"/>
          </a:p>
          <a:p>
            <a:r>
              <a:rPr lang="en-US" dirty="0"/>
              <a:t>Today, I will provide an overview of Generative AI, focusing on how this technology can be leveraged effectively. We will delve into common terminology and explore the limitations of Generative AI.</a:t>
            </a:r>
          </a:p>
          <a:p>
            <a:endParaRPr lang="en-US" dirty="0"/>
          </a:p>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2</a:t>
            </a:fld>
            <a:endParaRPr lang="en-US"/>
          </a:p>
        </p:txBody>
      </p:sp>
    </p:spTree>
    <p:extLst>
      <p:ext uri="{BB962C8B-B14F-4D97-AF65-F5344CB8AC3E}">
        <p14:creationId xmlns:p14="http://schemas.microsoft.com/office/powerpoint/2010/main" val="2451620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20</a:t>
            </a:fld>
            <a:endParaRPr lang="en-US"/>
          </a:p>
        </p:txBody>
      </p:sp>
    </p:spTree>
    <p:extLst>
      <p:ext uri="{BB962C8B-B14F-4D97-AF65-F5344CB8AC3E}">
        <p14:creationId xmlns:p14="http://schemas.microsoft.com/office/powerpoint/2010/main" val="3095630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Browsing: Top 5 Finance stories this month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DALL*E: </a:t>
            </a:r>
            <a:r>
              <a:rPr lang="en-US" b="0" i="0" u="none" strike="noStrike" dirty="0">
                <a:solidFill>
                  <a:srgbClr val="000000"/>
                </a:solidFill>
                <a:effectLst/>
                <a:latin typeface="-webkit-standard"/>
              </a:rPr>
              <a:t>A tent with a campfire outside in the mountains on a beautiful night with the Milky Way in the night sky. </a:t>
            </a:r>
            <a:br>
              <a:rPr lang="en-US" b="0" i="0" u="none" strike="noStrike" dirty="0">
                <a:solidFill>
                  <a:srgbClr val="000000"/>
                </a:solidFill>
                <a:effectLst/>
                <a:latin typeface="-webkit-standard"/>
              </a:rPr>
            </a:br>
            <a:r>
              <a:rPr lang="en-US" b="0" i="0" u="none" strike="noStrike" dirty="0">
                <a:solidFill>
                  <a:srgbClr val="000000"/>
                </a:solidFill>
                <a:effectLst/>
                <a:latin typeface="-webkit-standard"/>
              </a:rPr>
              <a:t>Code: Write a python linear regression function. Now try different </a:t>
            </a:r>
            <a:r>
              <a:rPr lang="en-US" b="0" i="0" u="none" strike="noStrike" dirty="0" err="1">
                <a:solidFill>
                  <a:srgbClr val="000000"/>
                </a:solidFill>
                <a:effectLst/>
                <a:latin typeface="-webkit-standard"/>
              </a:rPr>
              <a:t>langauges</a:t>
            </a:r>
            <a:r>
              <a:rPr lang="en-US" b="0" i="0" u="none" strike="noStrike" dirty="0">
                <a:solidFill>
                  <a:srgbClr val="000000"/>
                </a:solidFill>
                <a:effectLst/>
                <a:latin typeface="-webkit-standard"/>
              </a:rPr>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21</a:t>
            </a:fld>
            <a:endParaRPr lang="en-US"/>
          </a:p>
        </p:txBody>
      </p:sp>
    </p:spTree>
    <p:extLst>
      <p:ext uri="{BB962C8B-B14F-4D97-AF65-F5344CB8AC3E}">
        <p14:creationId xmlns:p14="http://schemas.microsoft.com/office/powerpoint/2010/main" val="3656953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custom settings:</a:t>
            </a:r>
            <a:br>
              <a:rPr lang="en-US" dirty="0"/>
            </a:br>
            <a:br>
              <a:rPr lang="en-US" dirty="0"/>
            </a:br>
            <a:r>
              <a:rPr lang="en-US" dirty="0"/>
              <a:t>Current based in Ann Arbor Michigan, employed by University of Michigan.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hobbies are programing (mainly python), creating machine and deep learning models. My goal is to be as efficient and effective at my work as a data scientist with some software engineering skills.</a:t>
            </a:r>
            <a:br>
              <a:rPr lang="en-US" dirty="0"/>
            </a:br>
            <a:br>
              <a:rPr lang="en-US" dirty="0"/>
            </a:br>
            <a:r>
              <a:rPr lang="en-US" dirty="0"/>
              <a:t>ChatGPT should be formal with a knowledge base to complement my work as a data scientist. GPT should be able to provide ideas and help troubleshoot technical issues. I expect code generation written to optimize for run-time.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22</a:t>
            </a:fld>
            <a:endParaRPr lang="en-US"/>
          </a:p>
        </p:txBody>
      </p:sp>
    </p:spTree>
    <p:extLst>
      <p:ext uri="{BB962C8B-B14F-4D97-AF65-F5344CB8AC3E}">
        <p14:creationId xmlns:p14="http://schemas.microsoft.com/office/powerpoint/2010/main" val="1267047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might have seen GPT have the ability to generate images, graph.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Whimsical Mind Maps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Explain the field of AI and it's subfields. Then create a mind-map and provide example models.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Image Generator:</a:t>
            </a:r>
            <a:br>
              <a:rPr lang="en-US" dirty="0"/>
            </a:br>
            <a:r>
              <a:rPr lang="en-US" b="0" i="0" u="none" strike="noStrike" dirty="0">
                <a:solidFill>
                  <a:srgbClr val="000000"/>
                </a:solidFill>
                <a:effectLst/>
                <a:latin typeface="-webkit-standard"/>
              </a:rPr>
              <a:t>Provide to me a picture of a golden retriever sipping on coffee. </a:t>
            </a:r>
            <a:br>
              <a:rPr lang="en-US" dirty="0"/>
            </a:br>
            <a:br>
              <a:rPr lang="en-US" dirty="0"/>
            </a:br>
            <a:r>
              <a:rPr lang="en-US" dirty="0"/>
              <a:t>Build: Create a coloring book of domestic cat breeds </a:t>
            </a:r>
            <a:br>
              <a:rPr lang="en-US" dirty="0"/>
            </a:br>
            <a:r>
              <a:rPr lang="en-US" dirty="0"/>
              <a:t>Show Creation, Configure, Demonstration </a:t>
            </a:r>
            <a:br>
              <a:rPr lang="en-US" dirty="0"/>
            </a:br>
            <a:r>
              <a:rPr lang="en-US" dirty="0"/>
              <a:t>Brief coverage of Knowledge and Actions. Beyond the scope of this workshop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Browsing: Top 5 Finance stories this month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DALL*E: </a:t>
            </a:r>
            <a:r>
              <a:rPr lang="en-US" b="0" i="0" u="none" strike="noStrike" dirty="0">
                <a:solidFill>
                  <a:srgbClr val="000000"/>
                </a:solidFill>
                <a:effectLst/>
                <a:latin typeface="-webkit-standard"/>
              </a:rPr>
              <a:t>A tent with a campfire outside in the mountains on a beautiful night with the Milky Way in the night sky. </a:t>
            </a:r>
            <a:br>
              <a:rPr lang="en-US" b="0" i="0" u="none" strike="noStrike" dirty="0">
                <a:solidFill>
                  <a:srgbClr val="000000"/>
                </a:solidFill>
                <a:effectLst/>
                <a:latin typeface="-webkit-standard"/>
              </a:rPr>
            </a:br>
            <a:r>
              <a:rPr lang="en-US" b="0" i="0" u="none" strike="noStrike" dirty="0">
                <a:solidFill>
                  <a:srgbClr val="000000"/>
                </a:solidFill>
                <a:effectLst/>
                <a:latin typeface="-webkit-standard"/>
              </a:rPr>
              <a:t>Code: Write a python linear regression function. </a:t>
            </a:r>
            <a:endParaRPr lang="en-US" dirty="0"/>
          </a:p>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23</a:t>
            </a:fld>
            <a:endParaRPr lang="en-US"/>
          </a:p>
        </p:txBody>
      </p:sp>
    </p:spTree>
    <p:extLst>
      <p:ext uri="{BB962C8B-B14F-4D97-AF65-F5344CB8AC3E}">
        <p14:creationId xmlns:p14="http://schemas.microsoft.com/office/powerpoint/2010/main" val="3806683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Generative AI brings numerous benefits in the real world, offering new avenues for creativity and innovation through the generation of unique content. It also enhances efficiency by automating content creation processes, thereby saving valuable time and resources. Another advantage is the ability to personalize content based on individual preferences and needs. However, challenges exist in maintaining quality control of the generated content, ensuring its reliability. Ethical concerns arise concerning the use of generative AI, particularly in the potential generation of misleading or harmful content. Additionally, there are data privacy risks associated with utilizing sensitive data to train generative models.</a:t>
            </a:r>
          </a:p>
        </p:txBody>
      </p:sp>
      <p:sp>
        <p:nvSpPr>
          <p:cNvPr id="4" name="Slide Number Placeholder 3"/>
          <p:cNvSpPr>
            <a:spLocks noGrp="1"/>
          </p:cNvSpPr>
          <p:nvPr>
            <p:ph type="sldNum" sz="quarter" idx="5"/>
          </p:nvPr>
        </p:nvSpPr>
        <p:spPr/>
        <p:txBody>
          <a:bodyPr/>
          <a:lstStyle/>
          <a:p>
            <a:fld id="{7B145B83-69DF-FB40-8212-9A1973356742}" type="slidenum">
              <a:rPr lang="en-US" smtClean="0"/>
              <a:t>24</a:t>
            </a:fld>
            <a:endParaRPr lang="en-US"/>
          </a:p>
        </p:txBody>
      </p:sp>
    </p:spTree>
    <p:extLst>
      <p:ext uri="{BB962C8B-B14F-4D97-AF65-F5344CB8AC3E}">
        <p14:creationId xmlns:p14="http://schemas.microsoft.com/office/powerpoint/2010/main" val="2009774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a:t>
            </a:r>
          </a:p>
          <a:p>
            <a:r>
              <a:rPr lang="en-US" dirty="0"/>
              <a:t>In this section, we will be covering approaches to prompting for LLMs</a:t>
            </a:r>
          </a:p>
          <a:p>
            <a:endParaRPr lang="en-US" dirty="0"/>
          </a:p>
          <a:p>
            <a:r>
              <a:rPr lang="en-US" dirty="0"/>
              <a:t>Key take-ways for this section are the following:</a:t>
            </a:r>
          </a:p>
          <a:p>
            <a:r>
              <a:rPr lang="en-US" dirty="0"/>
              <a:t>Are models simply repeating or is there reasoning ?</a:t>
            </a:r>
          </a:p>
          <a:p>
            <a:r>
              <a:rPr lang="en-US" dirty="0"/>
              <a:t>Understanding hallucinations and biases </a:t>
            </a:r>
          </a:p>
          <a:p>
            <a:r>
              <a:rPr lang="en-US" dirty="0"/>
              <a:t>Prompting techniques mitigate these the current pitfalls </a:t>
            </a:r>
          </a:p>
        </p:txBody>
      </p:sp>
      <p:sp>
        <p:nvSpPr>
          <p:cNvPr id="4" name="Slide Number Placeholder 3"/>
          <p:cNvSpPr>
            <a:spLocks noGrp="1"/>
          </p:cNvSpPr>
          <p:nvPr>
            <p:ph type="sldNum" sz="quarter" idx="5"/>
          </p:nvPr>
        </p:nvSpPr>
        <p:spPr/>
        <p:txBody>
          <a:bodyPr/>
          <a:lstStyle/>
          <a:p>
            <a:fld id="{7B145B83-69DF-FB40-8212-9A1973356742}" type="slidenum">
              <a:rPr lang="en-US" smtClean="0"/>
              <a:t>25</a:t>
            </a:fld>
            <a:endParaRPr lang="en-US"/>
          </a:p>
        </p:txBody>
      </p:sp>
    </p:spTree>
    <p:extLst>
      <p:ext uri="{BB962C8B-B14F-4D97-AF65-F5344CB8AC3E}">
        <p14:creationId xmlns:p14="http://schemas.microsoft.com/office/powerpoint/2010/main" val="4267300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 term 'Stochastic Parrot' in AI refers to models like ChatGPT that seem to randomly regurgitate information without true understanding. This concept combines 'stochastic,' meaning random in mathematical contexts, and 'parrot,' known for imitating without comprehension. The origin of this term can be traced to a key paper discussing the risks associated with large language models like ChatGPT. The paper raises concerns about the energy consumption, bias, and potential negative impacts on specific groups by these models. It questions whether these models genuinely comprehend language or simply mimic it.</a:t>
            </a:r>
          </a:p>
        </p:txBody>
      </p:sp>
      <p:sp>
        <p:nvSpPr>
          <p:cNvPr id="4" name="Slide Number Placeholder 3"/>
          <p:cNvSpPr>
            <a:spLocks noGrp="1"/>
          </p:cNvSpPr>
          <p:nvPr>
            <p:ph type="sldNum" sz="quarter" idx="5"/>
          </p:nvPr>
        </p:nvSpPr>
        <p:spPr/>
        <p:txBody>
          <a:bodyPr/>
          <a:lstStyle/>
          <a:p>
            <a:fld id="{7B145B83-69DF-FB40-8212-9A1973356742}" type="slidenum">
              <a:rPr lang="en-US" smtClean="0"/>
              <a:t>26</a:t>
            </a:fld>
            <a:endParaRPr lang="en-US"/>
          </a:p>
        </p:txBody>
      </p:sp>
    </p:spTree>
    <p:extLst>
      <p:ext uri="{BB962C8B-B14F-4D97-AF65-F5344CB8AC3E}">
        <p14:creationId xmlns:p14="http://schemas.microsoft.com/office/powerpoint/2010/main" val="1681166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 study investigates the reasoning capabilities of large language models (LLMs) through counterfactual tasks, testing their ability to adapt to new, non-standard conditions.</a:t>
            </a:r>
          </a:p>
          <a:p>
            <a:pPr algn="l"/>
            <a:endParaRPr lang="en-US" b="0" i="0" u="none" strike="noStrike" dirty="0">
              <a:solidFill>
                <a:srgbClr val="000000"/>
              </a:solidFill>
              <a:effectLst/>
            </a:endParaRPr>
          </a:p>
          <a:p>
            <a:pPr algn="l"/>
            <a:r>
              <a:rPr lang="en-US" b="0" i="0" u="none" strike="noStrike" dirty="0">
                <a:solidFill>
                  <a:srgbClr val="000000"/>
                </a:solidFill>
                <a:effectLst/>
              </a:rPr>
              <a:t>Key findings include the introduction of a novel evaluation framework for counterfactual task variants, revealing that LLMs rely heavily on specific task-solving procedures rather than general reasoning abilities.</a:t>
            </a:r>
          </a:p>
          <a:p>
            <a:pPr algn="l"/>
            <a:endParaRPr lang="en-US" b="0" i="0" u="none" strike="noStrike" dirty="0">
              <a:solidFill>
                <a:srgbClr val="000000"/>
              </a:solidFill>
              <a:effectLst/>
            </a:endParaRPr>
          </a:p>
          <a:p>
            <a:pPr algn="l"/>
            <a:r>
              <a:rPr lang="en-US" b="0" i="0" u="none" strike="noStrike" dirty="0">
                <a:solidFill>
                  <a:srgbClr val="000000"/>
                </a:solidFill>
                <a:effectLst/>
              </a:rPr>
              <a:t>Performance degradation is observed across various tasks, indicating that LLMs struggle significantly when faced with altered task conditions, highlighting the limitations of their reasoning capabilities.</a:t>
            </a:r>
          </a:p>
          <a:p>
            <a:pPr algn="l"/>
            <a:endParaRPr lang="en-US" b="0" i="0" u="none" strike="noStrike" dirty="0">
              <a:solidFill>
                <a:srgbClr val="000000"/>
              </a:solidFill>
              <a:effectLst/>
            </a:endParaRPr>
          </a:p>
          <a:p>
            <a:pPr algn="l"/>
            <a:r>
              <a:rPr lang="en-US" b="0" i="0" u="none" strike="noStrike" dirty="0">
                <a:solidFill>
                  <a:srgbClr val="000000"/>
                </a:solidFill>
                <a:effectLst/>
              </a:rPr>
              <a:t>Task examples such as arithmetic, programming, and natural language reasoning demonstrate LLMs' challenges in handling unfamiliar scenarios, underscoring the importance of careful interpretation of their performance and the need for future research to enhance their generality and robustness.</a:t>
            </a:r>
          </a:p>
        </p:txBody>
      </p:sp>
      <p:sp>
        <p:nvSpPr>
          <p:cNvPr id="4" name="Slide Number Placeholder 3"/>
          <p:cNvSpPr>
            <a:spLocks noGrp="1"/>
          </p:cNvSpPr>
          <p:nvPr>
            <p:ph type="sldNum" sz="quarter" idx="5"/>
          </p:nvPr>
        </p:nvSpPr>
        <p:spPr/>
        <p:txBody>
          <a:bodyPr/>
          <a:lstStyle/>
          <a:p>
            <a:fld id="{7B145B83-69DF-FB40-8212-9A1973356742}" type="slidenum">
              <a:rPr lang="en-US" smtClean="0"/>
              <a:t>27</a:t>
            </a:fld>
            <a:endParaRPr lang="en-US"/>
          </a:p>
        </p:txBody>
      </p:sp>
    </p:spTree>
    <p:extLst>
      <p:ext uri="{BB962C8B-B14F-4D97-AF65-F5344CB8AC3E}">
        <p14:creationId xmlns:p14="http://schemas.microsoft.com/office/powerpoint/2010/main" val="1010609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Temperature controls the deterministic behavior of the model </a:t>
            </a:r>
          </a:p>
          <a:p>
            <a:pPr algn="l"/>
            <a:endParaRPr lang="en-US" b="0" i="0" u="none" strike="noStrike" dirty="0">
              <a:solidFill>
                <a:srgbClr val="000000"/>
              </a:solidFill>
              <a:effectLst/>
            </a:endParaRPr>
          </a:p>
          <a:p>
            <a:pPr algn="l"/>
            <a:r>
              <a:rPr lang="en-US" b="0" i="0" u="none" strike="noStrike" dirty="0">
                <a:solidFill>
                  <a:srgbClr val="000000"/>
                </a:solidFill>
                <a:effectLst/>
              </a:rPr>
              <a:t>When we talk about model temperature in the context of AI models, we are referring to the adjustment of the temperature which influences the randomness of the model's output.</a:t>
            </a:r>
          </a:p>
          <a:p>
            <a:pPr algn="l"/>
            <a:endParaRPr lang="en-US" b="0" i="0" u="none" strike="noStrike" dirty="0">
              <a:solidFill>
                <a:srgbClr val="000000"/>
              </a:solidFill>
              <a:effectLst/>
            </a:endParaRPr>
          </a:p>
          <a:p>
            <a:pPr algn="l"/>
            <a:r>
              <a:rPr lang="en-US" b="0" i="0" u="none" strike="noStrike" dirty="0">
                <a:solidFill>
                  <a:srgbClr val="000000"/>
                </a:solidFill>
                <a:effectLst/>
              </a:rPr>
              <a:t>Low temperatures, at 0, lead to the model providing high-probability and direct responses. On the other hand, higher temperatures, going up to 2, result in more random and less coherent outputs, showcasing the stochastic nature of the model.</a:t>
            </a:r>
          </a:p>
          <a:p>
            <a:pPr algn="l"/>
            <a:endParaRPr lang="en-US" b="0" i="0" u="none" strike="noStrike" dirty="0">
              <a:solidFill>
                <a:srgbClr val="000000"/>
              </a:solidFill>
              <a:effectLst/>
            </a:endParaRPr>
          </a:p>
          <a:p>
            <a:pPr algn="l"/>
            <a:r>
              <a:rPr lang="en-US" b="0" i="0" u="none" strike="noStrike" dirty="0">
                <a:solidFill>
                  <a:srgbClr val="000000"/>
                </a:solidFill>
                <a:effectLst/>
              </a:rPr>
              <a:t>Understanding the impact of temperature adjustments on model behavior is crucial in AI development and can significantly affect the output generated.</a:t>
            </a:r>
          </a:p>
          <a:p>
            <a:pPr algn="l"/>
            <a:endParaRPr lang="en-US" b="0" i="0" u="none" strike="noStrike" dirty="0">
              <a:solidFill>
                <a:srgbClr val="000000"/>
              </a:solidFill>
              <a:effectLst/>
            </a:endParaRPr>
          </a:p>
          <a:p>
            <a:pPr algn="l"/>
            <a:r>
              <a:rPr lang="en-US" b="0" i="0" u="none" strike="noStrike" dirty="0">
                <a:solidFill>
                  <a:srgbClr val="000000"/>
                </a:solidFill>
                <a:effectLst/>
              </a:rPr>
              <a:t>Visit GPT Playground at </a:t>
            </a:r>
            <a:r>
              <a:rPr lang="en-US" b="0" i="0" u="none" strike="noStrike" dirty="0" err="1">
                <a:solidFill>
                  <a:srgbClr val="000000"/>
                </a:solidFill>
                <a:effectLst/>
              </a:rPr>
              <a:t>chatgpt.com</a:t>
            </a:r>
            <a:r>
              <a:rPr lang="en-US" b="0" i="0" u="none" strike="noStrike" dirty="0">
                <a:solidFill>
                  <a:srgbClr val="000000"/>
                </a:solidFill>
                <a:effectLst/>
              </a:rPr>
              <a:t> to explore and interact with AI models for various applications.</a:t>
            </a:r>
          </a:p>
        </p:txBody>
      </p:sp>
      <p:sp>
        <p:nvSpPr>
          <p:cNvPr id="4" name="Slide Number Placeholder 3"/>
          <p:cNvSpPr>
            <a:spLocks noGrp="1"/>
          </p:cNvSpPr>
          <p:nvPr>
            <p:ph type="sldNum" sz="quarter" idx="5"/>
          </p:nvPr>
        </p:nvSpPr>
        <p:spPr/>
        <p:txBody>
          <a:bodyPr/>
          <a:lstStyle/>
          <a:p>
            <a:fld id="{7B145B83-69DF-FB40-8212-9A1973356742}" type="slidenum">
              <a:rPr lang="en-US" smtClean="0"/>
              <a:t>28</a:t>
            </a:fld>
            <a:endParaRPr lang="en-US"/>
          </a:p>
        </p:txBody>
      </p:sp>
    </p:spTree>
    <p:extLst>
      <p:ext uri="{BB962C8B-B14F-4D97-AF65-F5344CB8AC3E}">
        <p14:creationId xmlns:p14="http://schemas.microsoft.com/office/powerpoint/2010/main" val="2508125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This is why tunning for business use cases is critical. Generative AI is not AGI behavior. </a:t>
            </a:r>
          </a:p>
          <a:p>
            <a:pPr algn="l"/>
            <a:endParaRPr lang="en-US" b="0" i="0" u="none" strike="noStrike" dirty="0">
              <a:solidFill>
                <a:srgbClr val="000000"/>
              </a:solidFill>
              <a:effectLst/>
            </a:endParaRPr>
          </a:p>
          <a:p>
            <a:pPr algn="l"/>
            <a:r>
              <a:rPr lang="en-US" b="0" i="0" u="none" strike="noStrike" dirty="0">
                <a:solidFill>
                  <a:srgbClr val="000000"/>
                </a:solidFill>
                <a:effectLst/>
              </a:rPr>
              <a:t>Hallucinations in language models refer to inaccuracies or errors in generated output. Some prefer the term 'confabulation' over 'hallucination,' but the latter is more commonly used. A debate exists on whether hallucinations enhance creativity or hinder reliability; for many business users, reducing them is crucial. In critical fields like healthcare or legal contexts, hallucinations can have severe consequences, necessitating their minimization. OpenAI is working to address hallucination issues, but some experts believe this challenge may be inherent to the technology.</a:t>
            </a:r>
          </a:p>
        </p:txBody>
      </p:sp>
      <p:sp>
        <p:nvSpPr>
          <p:cNvPr id="4" name="Slide Number Placeholder 3"/>
          <p:cNvSpPr>
            <a:spLocks noGrp="1"/>
          </p:cNvSpPr>
          <p:nvPr>
            <p:ph type="sldNum" sz="quarter" idx="5"/>
          </p:nvPr>
        </p:nvSpPr>
        <p:spPr/>
        <p:txBody>
          <a:bodyPr/>
          <a:lstStyle/>
          <a:p>
            <a:fld id="{7B145B83-69DF-FB40-8212-9A1973356742}" type="slidenum">
              <a:rPr lang="en-US" smtClean="0"/>
              <a:t>29</a:t>
            </a:fld>
            <a:endParaRPr lang="en-US"/>
          </a:p>
        </p:txBody>
      </p:sp>
    </p:spTree>
    <p:extLst>
      <p:ext uri="{BB962C8B-B14F-4D97-AF65-F5344CB8AC3E}">
        <p14:creationId xmlns:p14="http://schemas.microsoft.com/office/powerpoint/2010/main" val="4209087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overview of Gen AI with a focus on ChatGPT</a:t>
            </a:r>
          </a:p>
          <a:p>
            <a:endParaRPr lang="en-US" dirty="0"/>
          </a:p>
          <a:p>
            <a:r>
              <a:rPr lang="en-US" dirty="0"/>
              <a:t>Why ChatGPT: Most accessible Gen AI model at the time. </a:t>
            </a:r>
          </a:p>
          <a:p>
            <a:endParaRPr lang="en-US" dirty="0"/>
          </a:p>
          <a:p>
            <a:r>
              <a:rPr lang="en-US" dirty="0"/>
              <a:t>This workshop is for new or into level users looking to integrate AI into daily tasks</a:t>
            </a:r>
          </a:p>
          <a:p>
            <a:endParaRPr lang="en-US" dirty="0"/>
          </a:p>
          <a:p>
            <a:r>
              <a:rPr lang="en-US" dirty="0"/>
              <a:t>At the end you will </a:t>
            </a:r>
          </a:p>
          <a:p>
            <a:r>
              <a:rPr lang="en-US" dirty="0"/>
              <a:t>*Be familiar with ChatGPT</a:t>
            </a:r>
          </a:p>
          <a:p>
            <a:r>
              <a:rPr lang="en-US" dirty="0"/>
              <a:t>*Knowledge of prompting techniques </a:t>
            </a:r>
          </a:p>
          <a:p>
            <a:r>
              <a:rPr lang="en-US" dirty="0"/>
              <a:t>*GPT Extensions </a:t>
            </a:r>
          </a:p>
          <a:p>
            <a:r>
              <a:rPr lang="en-US" dirty="0"/>
              <a:t>*Be aware of Limitations and Biases</a:t>
            </a:r>
          </a:p>
          <a:p>
            <a:r>
              <a:rPr lang="en-US" dirty="0"/>
              <a:t>*And Ethical considerations of AI Tools</a:t>
            </a:r>
            <a:br>
              <a:rPr lang="en-US" dirty="0"/>
            </a:br>
            <a:br>
              <a:rPr lang="en-US" dirty="0"/>
            </a:br>
            <a:r>
              <a:rPr lang="en-US" dirty="0"/>
              <a:t>The workshop aims to equip professionals and students with an introduction to generative AI, focusing on transitioning from beginners to intermediate users of ChatGPT. It emphasizes understanding core principles, effective prompting techniques, and practical skills for ChatGPT applications. Designed for those with minimal prior experience in generative AI and ChatGPT, the workshop intends to boost confidence and competence in utilizing these technologies. By the workshop's end, participants will comprehend generative AI principles, master prompting techniques, gain insights on strategic ChatGPT applications, learn to identify biases and limitations in AI, understand ethical considerations in AI usage, and be ready to apply ChatGPT in their personal and professional pursuits.</a:t>
            </a:r>
          </a:p>
          <a:p>
            <a:endParaRPr lang="en-US" dirty="0"/>
          </a:p>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3</a:t>
            </a:fld>
            <a:endParaRPr lang="en-US"/>
          </a:p>
        </p:txBody>
      </p:sp>
    </p:spTree>
    <p:extLst>
      <p:ext uri="{BB962C8B-B14F-4D97-AF65-F5344CB8AC3E}">
        <p14:creationId xmlns:p14="http://schemas.microsoft.com/office/powerpoint/2010/main" val="2041725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Models may provide inaccurate information due to their training on vast amounts of internet data which leads to guessing when uncertain.</a:t>
            </a:r>
          </a:p>
          <a:p>
            <a:pPr algn="l"/>
            <a:endParaRPr lang="en-US" b="0" i="0" u="none" strike="noStrike" dirty="0">
              <a:solidFill>
                <a:srgbClr val="000000"/>
              </a:solidFill>
              <a:effectLst/>
            </a:endParaRPr>
          </a:p>
          <a:p>
            <a:pPr algn="l"/>
            <a:r>
              <a:rPr lang="en-US" b="0" i="0" u="none" strike="noStrike" dirty="0">
                <a:solidFill>
                  <a:srgbClr val="000000"/>
                </a:solidFill>
                <a:effectLst/>
              </a:rPr>
              <a:t>Models possess the capability to internalize and reproduce false or biased data that they encounter online.</a:t>
            </a:r>
          </a:p>
          <a:p>
            <a:pPr algn="l"/>
            <a:endParaRPr lang="en-US" b="0" i="0" u="none" strike="noStrike" dirty="0">
              <a:solidFill>
                <a:srgbClr val="000000"/>
              </a:solidFill>
              <a:effectLst/>
            </a:endParaRPr>
          </a:p>
          <a:p>
            <a:pPr algn="l"/>
            <a:r>
              <a:rPr lang="en-US" b="0" i="0" u="none" strike="noStrike" dirty="0">
                <a:solidFill>
                  <a:srgbClr val="000000"/>
                </a:solidFill>
                <a:effectLst/>
              </a:rPr>
              <a:t>Model responses can lean towards what the user wants instead of the factual truth, especially when trained with human feedback through reinforcement learning.</a:t>
            </a:r>
          </a:p>
          <a:p>
            <a:pPr algn="l"/>
            <a:endParaRPr lang="en-US" b="0" i="0" u="none" strike="noStrike" dirty="0">
              <a:solidFill>
                <a:srgbClr val="000000"/>
              </a:solidFill>
              <a:effectLst/>
            </a:endParaRPr>
          </a:p>
          <a:p>
            <a:pPr algn="l"/>
            <a:r>
              <a:rPr lang="en-US" b="0" i="0" u="none" strike="noStrike" dirty="0">
                <a:solidFill>
                  <a:srgbClr val="000000"/>
                </a:solidFill>
                <a:effectLst/>
              </a:rPr>
              <a:t>The adaptability of models to exhibit sycophancy varies with the specific context, such as chatbots versus business applications.</a:t>
            </a:r>
          </a:p>
          <a:p>
            <a:pPr algn="l"/>
            <a:endParaRPr lang="en-US" b="0" i="0" u="none" strike="noStrike" dirty="0">
              <a:solidFill>
                <a:srgbClr val="000000"/>
              </a:solidFill>
              <a:effectLst/>
            </a:endParaRPr>
          </a:p>
          <a:p>
            <a:pPr algn="l"/>
            <a:r>
              <a:rPr lang="en-US" b="0" i="0" u="none" strike="noStrike" dirty="0">
                <a:solidFill>
                  <a:srgbClr val="000000"/>
                </a:solidFill>
                <a:effectLst/>
              </a:rPr>
              <a:t>Models have difficulty correcting mistakes or revising answers, often resulting in inconsistent responses influenced by settings like temperature.</a:t>
            </a:r>
          </a:p>
          <a:p>
            <a:pPr algn="l"/>
            <a:endParaRPr lang="en-US" b="0" i="0" u="none" strike="noStrike" dirty="0">
              <a:solidFill>
                <a:srgbClr val="000000"/>
              </a:solidFill>
              <a:effectLst/>
            </a:endParaRPr>
          </a:p>
          <a:p>
            <a:pPr algn="l"/>
            <a:r>
              <a:rPr lang="en-US" b="0" i="0" u="none" strike="noStrike" dirty="0">
                <a:solidFill>
                  <a:srgbClr val="000000"/>
                </a:solidFill>
                <a:effectLst/>
              </a:rPr>
              <a:t>Current models lack a deep understanding of real-world situations but could enhance this through training on data encompassing multiple senses in the future.</a:t>
            </a:r>
          </a:p>
        </p:txBody>
      </p:sp>
      <p:sp>
        <p:nvSpPr>
          <p:cNvPr id="4" name="Slide Number Placeholder 3"/>
          <p:cNvSpPr>
            <a:spLocks noGrp="1"/>
          </p:cNvSpPr>
          <p:nvPr>
            <p:ph type="sldNum" sz="quarter" idx="5"/>
          </p:nvPr>
        </p:nvSpPr>
        <p:spPr/>
        <p:txBody>
          <a:bodyPr/>
          <a:lstStyle/>
          <a:p>
            <a:fld id="{7B145B83-69DF-FB40-8212-9A1973356742}" type="slidenum">
              <a:rPr lang="en-US" smtClean="0"/>
              <a:t>30</a:t>
            </a:fld>
            <a:endParaRPr lang="en-US"/>
          </a:p>
        </p:txBody>
      </p:sp>
    </p:spTree>
    <p:extLst>
      <p:ext uri="{BB962C8B-B14F-4D97-AF65-F5344CB8AC3E}">
        <p14:creationId xmlns:p14="http://schemas.microsoft.com/office/powerpoint/2010/main" val="1886500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Cover the two examples. </a:t>
            </a:r>
          </a:p>
          <a:p>
            <a:pPr algn="l"/>
            <a:endParaRPr lang="en-US" b="0" i="0" u="none" strike="noStrike" dirty="0">
              <a:solidFill>
                <a:srgbClr val="000000"/>
              </a:solidFill>
              <a:effectLst/>
            </a:endParaRPr>
          </a:p>
          <a:p>
            <a:pPr algn="l"/>
            <a:r>
              <a:rPr lang="en-US" b="0" i="0" u="none" strike="noStrike" dirty="0">
                <a:solidFill>
                  <a:srgbClr val="000000"/>
                </a:solidFill>
                <a:effectLst/>
              </a:rPr>
              <a:t>When working with models, prompt them to answer only if they are confident, otherwise, encourage them to respond with 'I don't know.' </a:t>
            </a:r>
          </a:p>
          <a:p>
            <a:pPr algn="l"/>
            <a:endParaRPr lang="en-US" b="0" i="0" u="none" strike="noStrike" dirty="0">
              <a:solidFill>
                <a:srgbClr val="000000"/>
              </a:solidFill>
              <a:effectLst/>
            </a:endParaRPr>
          </a:p>
          <a:p>
            <a:pPr algn="l"/>
            <a:r>
              <a:rPr lang="en-US" b="0" i="0" u="none" strike="noStrike" dirty="0">
                <a:solidFill>
                  <a:srgbClr val="000000"/>
                </a:solidFill>
                <a:effectLst/>
              </a:rPr>
              <a:t> Models are more likely to have hallucinations in the middle parts of long documents or conversations, so be cautious with extended contexts. </a:t>
            </a:r>
          </a:p>
          <a:p>
            <a:pPr algn="l"/>
            <a:endParaRPr lang="en-US" b="0" i="0" u="none" strike="noStrike" dirty="0">
              <a:solidFill>
                <a:srgbClr val="000000"/>
              </a:solidFill>
              <a:effectLst/>
            </a:endParaRPr>
          </a:p>
          <a:p>
            <a:pPr algn="l"/>
            <a:r>
              <a:rPr lang="en-US" b="0" i="0" u="none" strike="noStrike" dirty="0">
                <a:solidFill>
                  <a:srgbClr val="000000"/>
                </a:solidFill>
                <a:effectLst/>
              </a:rPr>
              <a:t> Utilizing formal language in prompts can help reduce hallucinations; for instance, asking for a summary of recent climate change research yields more accurate results. </a:t>
            </a:r>
          </a:p>
          <a:p>
            <a:pPr algn="l"/>
            <a:endParaRPr lang="en-US" b="0" i="0" u="none" strike="noStrike" dirty="0">
              <a:solidFill>
                <a:srgbClr val="000000"/>
              </a:solidFill>
              <a:effectLst/>
            </a:endParaRPr>
          </a:p>
          <a:p>
            <a:pPr algn="l"/>
            <a:r>
              <a:rPr lang="en-US" b="0" i="0" u="none" strike="noStrike" dirty="0">
                <a:solidFill>
                  <a:srgbClr val="000000"/>
                </a:solidFill>
                <a:effectLst/>
              </a:rPr>
              <a:t> Regularly evaluating and adjusting models can effectively monitor and decrease hallucinations over time.</a:t>
            </a:r>
          </a:p>
        </p:txBody>
      </p:sp>
      <p:sp>
        <p:nvSpPr>
          <p:cNvPr id="4" name="Slide Number Placeholder 3"/>
          <p:cNvSpPr>
            <a:spLocks noGrp="1"/>
          </p:cNvSpPr>
          <p:nvPr>
            <p:ph type="sldNum" sz="quarter" idx="5"/>
          </p:nvPr>
        </p:nvSpPr>
        <p:spPr/>
        <p:txBody>
          <a:bodyPr/>
          <a:lstStyle/>
          <a:p>
            <a:fld id="{7B145B83-69DF-FB40-8212-9A1973356742}" type="slidenum">
              <a:rPr lang="en-US" smtClean="0"/>
              <a:t>31</a:t>
            </a:fld>
            <a:endParaRPr lang="en-US"/>
          </a:p>
        </p:txBody>
      </p:sp>
    </p:spTree>
    <p:extLst>
      <p:ext uri="{BB962C8B-B14F-4D97-AF65-F5344CB8AC3E}">
        <p14:creationId xmlns:p14="http://schemas.microsoft.com/office/powerpoint/2010/main" val="428647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Gender, cognitive, geographic, and language biases can significantly impact the outputs of language models, leading to various challenges. Gender biases in assumptions and cognitive biases favoring initial options are common occurrences. Geographic biases often mirror the predominant perspectives. Additionally, disparities exist in error rates, particularly in under-resourced languages. When utilizing reinforcement learning from human feedback (RLHF), it is crucial to manage biases carefully to avoid reinforcing negative stereotypes. To address biases effectively, incorporating diverse datasets and enhancing transparency in model development are vital steps to mitigate biases and minimize errors.</a:t>
            </a:r>
          </a:p>
        </p:txBody>
      </p:sp>
      <p:sp>
        <p:nvSpPr>
          <p:cNvPr id="4" name="Slide Number Placeholder 3"/>
          <p:cNvSpPr>
            <a:spLocks noGrp="1"/>
          </p:cNvSpPr>
          <p:nvPr>
            <p:ph type="sldNum" sz="quarter" idx="5"/>
          </p:nvPr>
        </p:nvSpPr>
        <p:spPr/>
        <p:txBody>
          <a:bodyPr/>
          <a:lstStyle/>
          <a:p>
            <a:fld id="{7B145B83-69DF-FB40-8212-9A1973356742}" type="slidenum">
              <a:rPr lang="en-US" smtClean="0"/>
              <a:t>32</a:t>
            </a:fld>
            <a:endParaRPr lang="en-US"/>
          </a:p>
        </p:txBody>
      </p:sp>
    </p:spTree>
    <p:extLst>
      <p:ext uri="{BB962C8B-B14F-4D97-AF65-F5344CB8AC3E}">
        <p14:creationId xmlns:p14="http://schemas.microsoft.com/office/powerpoint/2010/main" val="374756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Few-shot prompting in NLP involves training a model with a small number of examples before task completion, typically 1-5 input-output pairs. This approach aids in understanding the desired output format and strikes a balance between zero-shot and many-shot techniques, ensuring efficient training. Key applications include text classification, generation, machine translation, and question answering, all benefitting from improved accuracy and versatility. Few-shot prompting requires fewer examples compared to many-shot prompting, leading to more efficient training processes.</a:t>
            </a:r>
          </a:p>
        </p:txBody>
      </p:sp>
      <p:sp>
        <p:nvSpPr>
          <p:cNvPr id="4" name="Slide Number Placeholder 3"/>
          <p:cNvSpPr>
            <a:spLocks noGrp="1"/>
          </p:cNvSpPr>
          <p:nvPr>
            <p:ph type="sldNum" sz="quarter" idx="5"/>
          </p:nvPr>
        </p:nvSpPr>
        <p:spPr/>
        <p:txBody>
          <a:bodyPr/>
          <a:lstStyle/>
          <a:p>
            <a:fld id="{7B145B83-69DF-FB40-8212-9A1973356742}" type="slidenum">
              <a:rPr lang="en-US" smtClean="0"/>
              <a:t>33</a:t>
            </a:fld>
            <a:endParaRPr lang="en-US"/>
          </a:p>
        </p:txBody>
      </p:sp>
    </p:spTree>
    <p:extLst>
      <p:ext uri="{BB962C8B-B14F-4D97-AF65-F5344CB8AC3E}">
        <p14:creationId xmlns:p14="http://schemas.microsoft.com/office/powerpoint/2010/main" val="2099542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Chain of Thought prompting in NLP involves reasoning through a problem step-by-step for enhanced problem-solving. This technique emphasizes step-by-step reasoning, transparency in thought process, and better understanding of complex tasks. It finds applications in mathematical problem solving, logical reasoning, reading comprehension, and decision-making scenarios. For each prompt, the model incrementally processes tasks, providing detailed insights into its decision-making process. The benefits include improved accuracy, better understanding for users, and effective handling of complexity.</a:t>
            </a:r>
          </a:p>
        </p:txBody>
      </p:sp>
      <p:sp>
        <p:nvSpPr>
          <p:cNvPr id="4" name="Slide Number Placeholder 3"/>
          <p:cNvSpPr>
            <a:spLocks noGrp="1"/>
          </p:cNvSpPr>
          <p:nvPr>
            <p:ph type="sldNum" sz="quarter" idx="5"/>
          </p:nvPr>
        </p:nvSpPr>
        <p:spPr/>
        <p:txBody>
          <a:bodyPr/>
          <a:lstStyle/>
          <a:p>
            <a:fld id="{7B145B83-69DF-FB40-8212-9A1973356742}" type="slidenum">
              <a:rPr lang="en-US" smtClean="0"/>
              <a:t>34</a:t>
            </a:fld>
            <a:endParaRPr lang="en-US"/>
          </a:p>
        </p:txBody>
      </p:sp>
    </p:spTree>
    <p:extLst>
      <p:ext uri="{BB962C8B-B14F-4D97-AF65-F5344CB8AC3E}">
        <p14:creationId xmlns:p14="http://schemas.microsoft.com/office/powerpoint/2010/main" val="560866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Prompt chaining is a powerful NLP technique that breaks down complex tasks into manageable steps through a series of interconnected prompts. It ensures logical flow, focuses on one step at a time, and is scalable across various domains. For example, in creative writing, a prompt chain can guide the writer from setting to resolution. In technical problem-solving, prompts assist in identifying causes and providing solutions step by step. Similarly, in research and analysis, a prompt chain helps in summarizing events, explaining causes, and discussing impacts. In project management, the process includes outlining goals, listing tasks, identifying risks, and developing a timeline. These applications demonstrate the effectiveness of prompt chaining in guiding processes and achieving successful outcomes.</a:t>
            </a:r>
          </a:p>
        </p:txBody>
      </p:sp>
      <p:sp>
        <p:nvSpPr>
          <p:cNvPr id="4" name="Slide Number Placeholder 3"/>
          <p:cNvSpPr>
            <a:spLocks noGrp="1"/>
          </p:cNvSpPr>
          <p:nvPr>
            <p:ph type="sldNum" sz="quarter" idx="5"/>
          </p:nvPr>
        </p:nvSpPr>
        <p:spPr/>
        <p:txBody>
          <a:bodyPr/>
          <a:lstStyle/>
          <a:p>
            <a:fld id="{7B145B83-69DF-FB40-8212-9A1973356742}" type="slidenum">
              <a:rPr lang="en-US" smtClean="0"/>
              <a:t>35</a:t>
            </a:fld>
            <a:endParaRPr lang="en-US"/>
          </a:p>
        </p:txBody>
      </p:sp>
    </p:spTree>
    <p:extLst>
      <p:ext uri="{BB962C8B-B14F-4D97-AF65-F5344CB8AC3E}">
        <p14:creationId xmlns:p14="http://schemas.microsoft.com/office/powerpoint/2010/main" val="3810913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Self-Consistency prompting is an NLP technique to enhance accuracy and reliability by selecting the most consistent response among multiple generated ones. It involves creating various outputs for the same prompt and choosing the consensus answer to improve reliability and reduce outlier impacts. This technique is beneficial for handling ambiguous questions, such as complex problem-solving scenarios, summarization tasks, and decision-making processes. By focusing on the most common response, self-consistency prompting improves the overall accuracy of the final output and ensures robustness in selecting the most reliable information from multiple possibilities.</a:t>
            </a:r>
          </a:p>
        </p:txBody>
      </p:sp>
      <p:sp>
        <p:nvSpPr>
          <p:cNvPr id="4" name="Slide Number Placeholder 3"/>
          <p:cNvSpPr>
            <a:spLocks noGrp="1"/>
          </p:cNvSpPr>
          <p:nvPr>
            <p:ph type="sldNum" sz="quarter" idx="5"/>
          </p:nvPr>
        </p:nvSpPr>
        <p:spPr/>
        <p:txBody>
          <a:bodyPr/>
          <a:lstStyle/>
          <a:p>
            <a:fld id="{7B145B83-69DF-FB40-8212-9A1973356742}" type="slidenum">
              <a:rPr lang="en-US" smtClean="0"/>
              <a:t>36</a:t>
            </a:fld>
            <a:endParaRPr lang="en-US"/>
          </a:p>
        </p:txBody>
      </p:sp>
    </p:spTree>
    <p:extLst>
      <p:ext uri="{BB962C8B-B14F-4D97-AF65-F5344CB8AC3E}">
        <p14:creationId xmlns:p14="http://schemas.microsoft.com/office/powerpoint/2010/main" val="1512033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Generated Knowledge Prompting is a technique in NLP that involves creating background knowledge before addressing a question or task, enhancing contextual understanding. It follows a sequential process, starting with knowledge generation. Benefits include improved accuracy, depth in responses, and versatility across domains. Applications range from complex question answering to text generation, scientific explanations, and problem-solving. Each example showcases how generated knowledge shapes final responses, demonstrating the effectiveness and relevance of this technique.</a:t>
            </a:r>
          </a:p>
        </p:txBody>
      </p:sp>
      <p:sp>
        <p:nvSpPr>
          <p:cNvPr id="4" name="Slide Number Placeholder 3"/>
          <p:cNvSpPr>
            <a:spLocks noGrp="1"/>
          </p:cNvSpPr>
          <p:nvPr>
            <p:ph type="sldNum" sz="quarter" idx="5"/>
          </p:nvPr>
        </p:nvSpPr>
        <p:spPr/>
        <p:txBody>
          <a:bodyPr/>
          <a:lstStyle/>
          <a:p>
            <a:fld id="{7B145B83-69DF-FB40-8212-9A1973356742}" type="slidenum">
              <a:rPr lang="en-US" smtClean="0"/>
              <a:t>37</a:t>
            </a:fld>
            <a:endParaRPr lang="en-US"/>
          </a:p>
        </p:txBody>
      </p:sp>
    </p:spTree>
    <p:extLst>
      <p:ext uri="{BB962C8B-B14F-4D97-AF65-F5344CB8AC3E}">
        <p14:creationId xmlns:p14="http://schemas.microsoft.com/office/powerpoint/2010/main" val="1506968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err="1">
                <a:solidFill>
                  <a:srgbClr val="000000"/>
                </a:solidFill>
                <a:effectLst/>
              </a:rPr>
              <a:t>ReAct</a:t>
            </a:r>
            <a:r>
              <a:rPr lang="en-US" b="0" i="0" u="none" strike="noStrike" dirty="0">
                <a:solidFill>
                  <a:srgbClr val="000000"/>
                </a:solidFill>
                <a:effectLst/>
              </a:rPr>
              <a:t> Prompting, a technique used for interactive decision-making, educational tutoring, troubleshooting, and customer support in various applications.</a:t>
            </a:r>
          </a:p>
          <a:p>
            <a:pPr algn="l"/>
            <a:endParaRPr lang="en-US" b="0" i="0" u="none" strike="noStrike" dirty="0">
              <a:solidFill>
                <a:srgbClr val="000000"/>
              </a:solidFill>
              <a:effectLst/>
            </a:endParaRPr>
          </a:p>
          <a:p>
            <a:pPr algn="l"/>
            <a:r>
              <a:rPr lang="en-US" b="0" i="0" u="none" strike="noStrike" dirty="0">
                <a:solidFill>
                  <a:srgbClr val="000000"/>
                </a:solidFill>
                <a:effectLst/>
              </a:rPr>
              <a:t>In troubleshooting and diagnostics, </a:t>
            </a:r>
            <a:r>
              <a:rPr lang="en-US" b="0" i="0" u="none" strike="noStrike" dirty="0" err="1">
                <a:solidFill>
                  <a:srgbClr val="000000"/>
                </a:solidFill>
                <a:effectLst/>
              </a:rPr>
              <a:t>ReAct</a:t>
            </a:r>
            <a:r>
              <a:rPr lang="en-US" b="0" i="0" u="none" strike="noStrike" dirty="0">
                <a:solidFill>
                  <a:srgbClr val="000000"/>
                </a:solidFill>
                <a:effectLst/>
              </a:rPr>
              <a:t> Prompting is employed to diagnose and resolve technical issues. For instance, reasoning through potential network problems and taking action by checking system logs or router settings.</a:t>
            </a:r>
          </a:p>
          <a:p>
            <a:pPr algn="l"/>
            <a:endParaRPr lang="en-US" b="0" i="0" u="none" strike="noStrike" dirty="0">
              <a:solidFill>
                <a:srgbClr val="000000"/>
              </a:solidFill>
              <a:effectLst/>
            </a:endParaRPr>
          </a:p>
          <a:p>
            <a:pPr algn="l"/>
            <a:r>
              <a:rPr lang="en-US" b="0" i="0" u="none" strike="noStrike" dirty="0">
                <a:solidFill>
                  <a:srgbClr val="000000"/>
                </a:solidFill>
                <a:effectLst/>
              </a:rPr>
              <a:t>When it comes to interactive decision-making, this technique helps in making decisions based on evolving information. An example includes weighing investment options and recommending a portfolio strategy.</a:t>
            </a:r>
          </a:p>
          <a:p>
            <a:pPr algn="l"/>
            <a:endParaRPr lang="en-US" b="0" i="0" u="none" strike="noStrike" dirty="0">
              <a:solidFill>
                <a:srgbClr val="000000"/>
              </a:solidFill>
              <a:effectLst/>
            </a:endParaRPr>
          </a:p>
          <a:p>
            <a:pPr algn="l"/>
            <a:r>
              <a:rPr lang="en-US" b="0" i="0" u="none" strike="noStrike" dirty="0">
                <a:solidFill>
                  <a:srgbClr val="000000"/>
                </a:solidFill>
                <a:effectLst/>
              </a:rPr>
              <a:t>In educational tutoring, </a:t>
            </a:r>
            <a:r>
              <a:rPr lang="en-US" b="0" i="0" u="none" strike="noStrike" dirty="0" err="1">
                <a:solidFill>
                  <a:srgbClr val="000000"/>
                </a:solidFill>
                <a:effectLst/>
              </a:rPr>
              <a:t>ReAct</a:t>
            </a:r>
            <a:r>
              <a:rPr lang="en-US" b="0" i="0" u="none" strike="noStrike" dirty="0">
                <a:solidFill>
                  <a:srgbClr val="000000"/>
                </a:solidFill>
                <a:effectLst/>
              </a:rPr>
              <a:t> Prompting guides students through problem-solving exercises, such as providing step-by-step algebra instructions and feedback.</a:t>
            </a:r>
          </a:p>
          <a:p>
            <a:pPr algn="l"/>
            <a:endParaRPr lang="en-US" b="0" i="0" u="none" strike="noStrike" dirty="0">
              <a:solidFill>
                <a:srgbClr val="000000"/>
              </a:solidFill>
              <a:effectLst/>
            </a:endParaRPr>
          </a:p>
          <a:p>
            <a:pPr algn="l"/>
            <a:r>
              <a:rPr lang="en-US" b="0" i="0" u="none" strike="noStrike" dirty="0">
                <a:solidFill>
                  <a:srgbClr val="000000"/>
                </a:solidFill>
                <a:effectLst/>
              </a:rPr>
              <a:t>Moreover, in customer support, </a:t>
            </a:r>
            <a:r>
              <a:rPr lang="en-US" b="0" i="0" u="none" strike="noStrike" dirty="0" err="1">
                <a:solidFill>
                  <a:srgbClr val="000000"/>
                </a:solidFill>
                <a:effectLst/>
              </a:rPr>
              <a:t>ReAct</a:t>
            </a:r>
            <a:r>
              <a:rPr lang="en-US" b="0" i="0" u="none" strike="noStrike" dirty="0">
                <a:solidFill>
                  <a:srgbClr val="000000"/>
                </a:solidFill>
                <a:effectLst/>
              </a:rPr>
              <a:t> Prompting is crucial for providing real-time assistance to customers. An example scenario involves troubleshooting account issues by guiding through a password reset.</a:t>
            </a:r>
          </a:p>
        </p:txBody>
      </p:sp>
      <p:sp>
        <p:nvSpPr>
          <p:cNvPr id="4" name="Slide Number Placeholder 3"/>
          <p:cNvSpPr>
            <a:spLocks noGrp="1"/>
          </p:cNvSpPr>
          <p:nvPr>
            <p:ph type="sldNum" sz="quarter" idx="5"/>
          </p:nvPr>
        </p:nvSpPr>
        <p:spPr/>
        <p:txBody>
          <a:bodyPr/>
          <a:lstStyle/>
          <a:p>
            <a:fld id="{7B145B83-69DF-FB40-8212-9A1973356742}" type="slidenum">
              <a:rPr lang="en-US" smtClean="0"/>
              <a:t>38</a:t>
            </a:fld>
            <a:endParaRPr lang="en-US"/>
          </a:p>
        </p:txBody>
      </p:sp>
    </p:spTree>
    <p:extLst>
      <p:ext uri="{BB962C8B-B14F-4D97-AF65-F5344CB8AC3E}">
        <p14:creationId xmlns:p14="http://schemas.microsoft.com/office/powerpoint/2010/main" val="1575930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Directional Stimulus Prompting in NLP involves embedding specific cues to guide model responses, ensuring alignment with desired goals, tones, or themes. It offers guided output by directing responses towards the intended outcome. Users can customize prompts to influence tone, focus, or thematic structure, providing enhanced control over model behavior. The technique is flexible, applicable across diverse tasks and domains. Benefits include improved alignment with user objectives, higher output quality with detailed responses, greater creative control over narrative or themes, versatility in multiple domains and tasks, and maintaining consistency in tone and approach.</a:t>
            </a:r>
          </a:p>
        </p:txBody>
      </p:sp>
      <p:sp>
        <p:nvSpPr>
          <p:cNvPr id="4" name="Slide Number Placeholder 3"/>
          <p:cNvSpPr>
            <a:spLocks noGrp="1"/>
          </p:cNvSpPr>
          <p:nvPr>
            <p:ph type="sldNum" sz="quarter" idx="5"/>
          </p:nvPr>
        </p:nvSpPr>
        <p:spPr/>
        <p:txBody>
          <a:bodyPr/>
          <a:lstStyle/>
          <a:p>
            <a:fld id="{7B145B83-69DF-FB40-8212-9A1973356742}" type="slidenum">
              <a:rPr lang="en-US" smtClean="0"/>
              <a:t>39</a:t>
            </a:fld>
            <a:endParaRPr lang="en-US"/>
          </a:p>
        </p:txBody>
      </p:sp>
    </p:spTree>
    <p:extLst>
      <p:ext uri="{BB962C8B-B14F-4D97-AF65-F5344CB8AC3E}">
        <p14:creationId xmlns:p14="http://schemas.microsoft.com/office/powerpoint/2010/main" val="1661945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four-part workshop today with a rough length of four hours. This workshop is broken up into the </a:t>
            </a:r>
            <a:r>
              <a:rPr lang="en-US" dirty="0" err="1"/>
              <a:t>follwing</a:t>
            </a:r>
            <a:r>
              <a:rPr lang="en-US" dirty="0"/>
              <a:t> parts:</a:t>
            </a:r>
            <a:br>
              <a:rPr lang="en-US" dirty="0"/>
            </a:br>
            <a:br>
              <a:rPr lang="en-US" dirty="0"/>
            </a:br>
            <a:r>
              <a:rPr lang="en-US" dirty="0"/>
              <a:t>Part 1: AI definitions and Intro to ChatGPT Platform </a:t>
            </a:r>
          </a:p>
          <a:p>
            <a:endParaRPr lang="en-US" dirty="0"/>
          </a:p>
          <a:p>
            <a:r>
              <a:rPr lang="en-US" dirty="0"/>
              <a:t>Part 2: How to interact with LLMs (GPT) </a:t>
            </a:r>
          </a:p>
          <a:p>
            <a:endParaRPr lang="en-US" dirty="0"/>
          </a:p>
          <a:p>
            <a:r>
              <a:rPr lang="en-US" dirty="0"/>
              <a:t>Part 3: Advanced usage of GPT </a:t>
            </a:r>
            <a:br>
              <a:rPr lang="en-US" dirty="0"/>
            </a:br>
            <a:br>
              <a:rPr lang="en-US" dirty="0"/>
            </a:br>
            <a:r>
              <a:rPr lang="en-US" dirty="0"/>
              <a:t>Part 4: Ethical Considerations and What's Next in AI</a:t>
            </a:r>
            <a:br>
              <a:rPr lang="en-US" dirty="0"/>
            </a:br>
            <a:br>
              <a:rPr lang="en-US" dirty="0"/>
            </a:br>
            <a:r>
              <a:rPr lang="en-US" dirty="0"/>
              <a:t>In this workshop agenda, we will cover various aspects related to Generative AI and ChatGPT.</a:t>
            </a:r>
          </a:p>
          <a:p>
            <a:endParaRPr lang="en-US" dirty="0"/>
          </a:p>
          <a:p>
            <a:r>
              <a:rPr lang="en-US" dirty="0"/>
              <a:t>Part 1 focuses on understanding Generative AI and ChatGPT, starting with an introduction and overview, followed by exploring the basics of Generative AI and comparing it with other AI types. We will then delve into an overview of ChatGPT.</a:t>
            </a:r>
          </a:p>
          <a:p>
            <a:endParaRPr lang="en-US" dirty="0"/>
          </a:p>
          <a:p>
            <a:r>
              <a:rPr lang="en-US" dirty="0"/>
              <a:t>Moving on to Part 2, we will explore getting started with ChatGPT, including the basics of prompting and discussing common pitfalls and best practices to enhance usage.</a:t>
            </a:r>
          </a:p>
          <a:p>
            <a:endParaRPr lang="en-US" dirty="0"/>
          </a:p>
          <a:p>
            <a:r>
              <a:rPr lang="en-US" dirty="0"/>
              <a:t>Part 3 will cover advanced prompting techniques such as structured prompting, iterative prompting, and creative/strategic uses of ChatGPT.</a:t>
            </a:r>
          </a:p>
          <a:p>
            <a:endParaRPr lang="en-US" dirty="0"/>
          </a:p>
          <a:p>
            <a:r>
              <a:rPr lang="en-US" dirty="0"/>
              <a:t>Finally, in Part 4, we will discuss practical applications and ethical considerations related to ChatGPT, including case studies, ethical considerations for responsible use, and insights into future trends along with a Q&amp;A session.</a:t>
            </a:r>
          </a:p>
          <a:p>
            <a:endParaRPr lang="en-US" dirty="0"/>
          </a:p>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4</a:t>
            </a:fld>
            <a:endParaRPr lang="en-US"/>
          </a:p>
        </p:txBody>
      </p:sp>
    </p:spTree>
    <p:extLst>
      <p:ext uri="{BB962C8B-B14F-4D97-AF65-F5344CB8AC3E}">
        <p14:creationId xmlns:p14="http://schemas.microsoft.com/office/powerpoint/2010/main" val="2601781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Active-Prompt is an advanced NLP technique that dynamically adjusts prompts in real-time, enhancing AI-generated outputs. It enables dynamic prompt adjustment based on context and feedback, building contextual awareness for coherence. By integrating user or model feedback, Active-Prompt ensures improved accuracy and task-specific customization. The technique offers enhanced responsiveness, contextual relevance, and personalization, tailoring interactions to individual user needs. Additionally, Active-Prompt facilitates improved accuracy through iterative refinement and is adaptable across diverse domains and use cases.</a:t>
            </a:r>
          </a:p>
        </p:txBody>
      </p:sp>
      <p:sp>
        <p:nvSpPr>
          <p:cNvPr id="4" name="Slide Number Placeholder 3"/>
          <p:cNvSpPr>
            <a:spLocks noGrp="1"/>
          </p:cNvSpPr>
          <p:nvPr>
            <p:ph type="sldNum" sz="quarter" idx="5"/>
          </p:nvPr>
        </p:nvSpPr>
        <p:spPr/>
        <p:txBody>
          <a:bodyPr/>
          <a:lstStyle/>
          <a:p>
            <a:fld id="{7B145B83-69DF-FB40-8212-9A1973356742}" type="slidenum">
              <a:rPr lang="en-US" smtClean="0"/>
              <a:t>40</a:t>
            </a:fld>
            <a:endParaRPr lang="en-US"/>
          </a:p>
        </p:txBody>
      </p:sp>
    </p:spTree>
    <p:extLst>
      <p:ext uri="{BB962C8B-B14F-4D97-AF65-F5344CB8AC3E}">
        <p14:creationId xmlns:p14="http://schemas.microsoft.com/office/powerpoint/2010/main" val="140193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err="1">
                <a:solidFill>
                  <a:srgbClr val="000000"/>
                </a:solidFill>
                <a:effectLst/>
              </a:rPr>
              <a:t>GraphPrompts</a:t>
            </a:r>
            <a:r>
              <a:rPr lang="en-US" b="0" i="0" u="none" strike="noStrike" dirty="0">
                <a:solidFill>
                  <a:srgbClr val="000000"/>
                </a:solidFill>
                <a:effectLst/>
              </a:rPr>
              <a:t> is an NLP approach that leverages graph structures for enhancing response generation and task completion. It utilizes nodes and edges to represent entities and their relationships, enabling a contextual and relational understanding. By navigating graph structures, it enhances reasoning abilities and produces structured outputs. The key benefits include improved contextual relevance, enhanced reasoning capabilities, and the ability to generate structured and coherent outputs. </a:t>
            </a:r>
            <a:r>
              <a:rPr lang="en-US" b="0" i="0" u="none" strike="noStrike" dirty="0" err="1">
                <a:solidFill>
                  <a:srgbClr val="000000"/>
                </a:solidFill>
                <a:effectLst/>
              </a:rPr>
              <a:t>GraphPrompts</a:t>
            </a:r>
            <a:r>
              <a:rPr lang="en-US" b="0" i="0" u="none" strike="noStrike" dirty="0">
                <a:solidFill>
                  <a:srgbClr val="000000"/>
                </a:solidFill>
                <a:effectLst/>
              </a:rPr>
              <a:t> are versatile across domains, suitable for various tasks like query answering and content recommendation. They also demonstrate effectiveness in handling complex data with intricate relationships.</a:t>
            </a:r>
          </a:p>
        </p:txBody>
      </p:sp>
      <p:sp>
        <p:nvSpPr>
          <p:cNvPr id="4" name="Slide Number Placeholder 3"/>
          <p:cNvSpPr>
            <a:spLocks noGrp="1"/>
          </p:cNvSpPr>
          <p:nvPr>
            <p:ph type="sldNum" sz="quarter" idx="5"/>
          </p:nvPr>
        </p:nvSpPr>
        <p:spPr/>
        <p:txBody>
          <a:bodyPr/>
          <a:lstStyle/>
          <a:p>
            <a:fld id="{7B145B83-69DF-FB40-8212-9A1973356742}" type="slidenum">
              <a:rPr lang="en-US" smtClean="0"/>
              <a:t>41</a:t>
            </a:fld>
            <a:endParaRPr lang="en-US"/>
          </a:p>
        </p:txBody>
      </p:sp>
    </p:spTree>
    <p:extLst>
      <p:ext uri="{BB962C8B-B14F-4D97-AF65-F5344CB8AC3E}">
        <p14:creationId xmlns:p14="http://schemas.microsoft.com/office/powerpoint/2010/main" val="2558089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42</a:t>
            </a:fld>
            <a:endParaRPr lang="en-US"/>
          </a:p>
        </p:txBody>
      </p:sp>
    </p:spTree>
    <p:extLst>
      <p:ext uri="{BB962C8B-B14F-4D97-AF65-F5344CB8AC3E}">
        <p14:creationId xmlns:p14="http://schemas.microsoft.com/office/powerpoint/2010/main" val="8231252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43</a:t>
            </a:fld>
            <a:endParaRPr lang="en-US"/>
          </a:p>
        </p:txBody>
      </p:sp>
    </p:spTree>
    <p:extLst>
      <p:ext uri="{BB962C8B-B14F-4D97-AF65-F5344CB8AC3E}">
        <p14:creationId xmlns:p14="http://schemas.microsoft.com/office/powerpoint/2010/main" val="40466921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GPT to the python visualization modules. Explain the differences with python modules.</a:t>
            </a:r>
            <a:br>
              <a:rPr lang="en-US" dirty="0"/>
            </a:br>
            <a:r>
              <a:rPr lang="en-US" dirty="0"/>
              <a:t>1) Flip the x &amp; y axis </a:t>
            </a:r>
            <a:br>
              <a:rPr lang="en-US" dirty="0"/>
            </a:br>
            <a:r>
              <a:rPr lang="en-US" dirty="0"/>
              <a:t>2) Sort the chart </a:t>
            </a:r>
            <a:br>
              <a:rPr lang="en-US" dirty="0"/>
            </a:br>
            <a:r>
              <a:rPr lang="en-US" dirty="0"/>
              <a:t>3) Tittle should be increased </a:t>
            </a:r>
          </a:p>
        </p:txBody>
      </p:sp>
      <p:sp>
        <p:nvSpPr>
          <p:cNvPr id="4" name="Slide Number Placeholder 3"/>
          <p:cNvSpPr>
            <a:spLocks noGrp="1"/>
          </p:cNvSpPr>
          <p:nvPr>
            <p:ph type="sldNum" sz="quarter" idx="5"/>
          </p:nvPr>
        </p:nvSpPr>
        <p:spPr/>
        <p:txBody>
          <a:bodyPr/>
          <a:lstStyle/>
          <a:p>
            <a:fld id="{7B145B83-69DF-FB40-8212-9A1973356742}" type="slidenum">
              <a:rPr lang="en-US" smtClean="0"/>
              <a:t>44</a:t>
            </a:fld>
            <a:endParaRPr lang="en-US"/>
          </a:p>
        </p:txBody>
      </p:sp>
    </p:spTree>
    <p:extLst>
      <p:ext uri="{BB962C8B-B14F-4D97-AF65-F5344CB8AC3E}">
        <p14:creationId xmlns:p14="http://schemas.microsoft.com/office/powerpoint/2010/main" val="3434127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Pie charts, not so good for this case. Bar Charts are good for comparing groups. Line charts are a better representation of timeseries, for example this problem. </a:t>
            </a:r>
          </a:p>
        </p:txBody>
      </p:sp>
      <p:sp>
        <p:nvSpPr>
          <p:cNvPr id="4" name="Slide Number Placeholder 3"/>
          <p:cNvSpPr>
            <a:spLocks noGrp="1"/>
          </p:cNvSpPr>
          <p:nvPr>
            <p:ph type="sldNum" sz="quarter" idx="5"/>
          </p:nvPr>
        </p:nvSpPr>
        <p:spPr/>
        <p:txBody>
          <a:bodyPr/>
          <a:lstStyle/>
          <a:p>
            <a:fld id="{7B145B83-69DF-FB40-8212-9A1973356742}" type="slidenum">
              <a:rPr lang="en-US" smtClean="0"/>
              <a:t>45</a:t>
            </a:fld>
            <a:endParaRPr lang="en-US"/>
          </a:p>
        </p:txBody>
      </p:sp>
    </p:spTree>
    <p:extLst>
      <p:ext uri="{BB962C8B-B14F-4D97-AF65-F5344CB8AC3E}">
        <p14:creationId xmlns:p14="http://schemas.microsoft.com/office/powerpoint/2010/main" val="14564689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 Distribution vs Log-Normal Distribution </a:t>
            </a:r>
          </a:p>
        </p:txBody>
      </p:sp>
      <p:sp>
        <p:nvSpPr>
          <p:cNvPr id="4" name="Slide Number Placeholder 3"/>
          <p:cNvSpPr>
            <a:spLocks noGrp="1"/>
          </p:cNvSpPr>
          <p:nvPr>
            <p:ph type="sldNum" sz="quarter" idx="5"/>
          </p:nvPr>
        </p:nvSpPr>
        <p:spPr/>
        <p:txBody>
          <a:bodyPr/>
          <a:lstStyle/>
          <a:p>
            <a:fld id="{7B145B83-69DF-FB40-8212-9A1973356742}" type="slidenum">
              <a:rPr lang="en-US" smtClean="0"/>
              <a:t>46</a:t>
            </a:fld>
            <a:endParaRPr lang="en-US"/>
          </a:p>
        </p:txBody>
      </p:sp>
    </p:spTree>
    <p:extLst>
      <p:ext uri="{BB962C8B-B14F-4D97-AF65-F5344CB8AC3E}">
        <p14:creationId xmlns:p14="http://schemas.microsoft.com/office/powerpoint/2010/main" val="12172458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47</a:t>
            </a:fld>
            <a:endParaRPr lang="en-US"/>
          </a:p>
        </p:txBody>
      </p:sp>
    </p:spTree>
    <p:extLst>
      <p:ext uri="{BB962C8B-B14F-4D97-AF65-F5344CB8AC3E}">
        <p14:creationId xmlns:p14="http://schemas.microsoft.com/office/powerpoint/2010/main" val="4280631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workflow plays a crucial role in the field of data analytics and data science, aiding in various stages such as data preprocessing, feature engineering, model development, evaluation, and deployment. It offers capabilities such as generating code snippets, explaining statistical concepts, and providing actionable insights to users. For instance, when faced with the question 'How can I clean missing data in Python?', ChatGPT can efficiently provide code snippets using pandas to handle the missing values.</a:t>
            </a:r>
          </a:p>
          <a:p>
            <a:endParaRPr lang="en-US" dirty="0"/>
          </a:p>
          <a:p>
            <a:r>
              <a:rPr lang="en-US" dirty="0"/>
              <a:t>Utilizing data workflow tools like ChatGPT can streamline and enhance the data-related tasks for professionals, saving time and boosting productivity. These tools enable users to quickly tackle data challenges, gain valuable insights, and accelerate the overall data analytics process. Leveraging such advanced technologies can significantly benefit individuals and organizations working with data-driven applications in diverse domains.</a:t>
            </a:r>
          </a:p>
          <a:p>
            <a:endParaRPr lang="en-US" dirty="0"/>
          </a:p>
          <a:p>
            <a:r>
              <a:rPr lang="en-US" dirty="0"/>
              <a:t>By harnessing the power of data workflow tools, practitioners can efficiently navigate through complex data tasks, from basic data cleaning to advanced model deployment. These tools act as indispensable aids, empowering users with automation, resource optimization, and deeper understanding of data principles, ultimately leading to improved data-driven decision-making processes.</a:t>
            </a:r>
          </a:p>
        </p:txBody>
      </p:sp>
      <p:sp>
        <p:nvSpPr>
          <p:cNvPr id="4" name="Slide Number Placeholder 3"/>
          <p:cNvSpPr>
            <a:spLocks noGrp="1"/>
          </p:cNvSpPr>
          <p:nvPr>
            <p:ph type="sldNum" sz="quarter" idx="5"/>
          </p:nvPr>
        </p:nvSpPr>
        <p:spPr/>
        <p:txBody>
          <a:bodyPr/>
          <a:lstStyle/>
          <a:p>
            <a:fld id="{7B145B83-69DF-FB40-8212-9A1973356742}" type="slidenum">
              <a:rPr lang="en-US" smtClean="0"/>
              <a:t>48</a:t>
            </a:fld>
            <a:endParaRPr lang="en-US"/>
          </a:p>
        </p:txBody>
      </p:sp>
    </p:spTree>
    <p:extLst>
      <p:ext uri="{BB962C8B-B14F-4D97-AF65-F5344CB8AC3E}">
        <p14:creationId xmlns:p14="http://schemas.microsoft.com/office/powerpoint/2010/main" val="87805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Exploratory Data Analysis involves gaining initial insights and understanding of the data set.</a:t>
            </a:r>
          </a:p>
          <a:p>
            <a:endParaRPr lang="en-US" dirty="0"/>
          </a:p>
          <a:p>
            <a:r>
              <a:rPr lang="en-US" dirty="0"/>
              <a:t>Data Statistics are crucial for getting a comprehensive overview of the data. GPT can help provide detailed data statistics for thorough analysis.</a:t>
            </a:r>
          </a:p>
          <a:p>
            <a:endParaRPr lang="en-US" dirty="0"/>
          </a:p>
          <a:p>
            <a:r>
              <a:rPr lang="en-US" dirty="0"/>
              <a:t>Data Visualization is key for interpreting complex data. GPT can assist in generating visualizations to aid in decision-making processes.</a:t>
            </a:r>
          </a:p>
          <a:p>
            <a:endParaRPr lang="en-US" dirty="0"/>
          </a:p>
          <a:p>
            <a:r>
              <a:rPr lang="en-US" dirty="0"/>
              <a:t>Data Pre-Processing is essential for preparing data for modeling. ChatGPT can streamline this process by helping in tasks like handling missing values, scaling features, addressing data imbalance, performing feature engineering, and encoding categorical variables effectively.</a:t>
            </a:r>
          </a:p>
        </p:txBody>
      </p:sp>
      <p:sp>
        <p:nvSpPr>
          <p:cNvPr id="4" name="Slide Number Placeholder 3"/>
          <p:cNvSpPr>
            <a:spLocks noGrp="1"/>
          </p:cNvSpPr>
          <p:nvPr>
            <p:ph type="sldNum" sz="quarter" idx="5"/>
          </p:nvPr>
        </p:nvSpPr>
        <p:spPr/>
        <p:txBody>
          <a:bodyPr/>
          <a:lstStyle/>
          <a:p>
            <a:fld id="{7B145B83-69DF-FB40-8212-9A1973356742}" type="slidenum">
              <a:rPr lang="en-US" smtClean="0"/>
              <a:t>49</a:t>
            </a:fld>
            <a:endParaRPr lang="en-US"/>
          </a:p>
        </p:txBody>
      </p:sp>
    </p:spTree>
    <p:extLst>
      <p:ext uri="{BB962C8B-B14F-4D97-AF65-F5344CB8AC3E}">
        <p14:creationId xmlns:p14="http://schemas.microsoft.com/office/powerpoint/2010/main" val="189071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delve into the realm of Generative AI specifically focusing on ChatGPT. We will explore how Generative AI differs from other AI models, emphasizing the key distinctions. Additionally, we will examine the dynamics of interacting with ChatGPT and gain insights into the ChatGPT platform. By the end of this module, you will have a comprehensive understanding of the nuances of Generative AI and be equipped with the knowledge to navigate the ChatGPT environment efficiently. Let's dive deeper into the world of Generative AI and unleash the potential of ChatGPT together. </a:t>
            </a:r>
          </a:p>
          <a:p>
            <a:endParaRPr lang="en-US" dirty="0"/>
          </a:p>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5</a:t>
            </a:fld>
            <a:endParaRPr lang="en-US"/>
          </a:p>
        </p:txBody>
      </p:sp>
    </p:spTree>
    <p:extLst>
      <p:ext uri="{BB962C8B-B14F-4D97-AF65-F5344CB8AC3E}">
        <p14:creationId xmlns:p14="http://schemas.microsoft.com/office/powerpoint/2010/main" val="3168242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data modeling, GPT can provide valuable advice on selecting models for datasets, streamlining the process. The limitations with GUI GPT tools can include challenges related to environmental factors, computational requirements, and potential time constraints. It's crucial to consider these limitations when utilizing GPT for data modeling tasks to ensure efficient and effective outcomes. Understanding these aspects can help in optimizing the use of AI tools for data analysis and decision-making.|</a:t>
            </a:r>
          </a:p>
        </p:txBody>
      </p:sp>
      <p:sp>
        <p:nvSpPr>
          <p:cNvPr id="4" name="Slide Number Placeholder 3"/>
          <p:cNvSpPr>
            <a:spLocks noGrp="1"/>
          </p:cNvSpPr>
          <p:nvPr>
            <p:ph type="sldNum" sz="quarter" idx="5"/>
          </p:nvPr>
        </p:nvSpPr>
        <p:spPr/>
        <p:txBody>
          <a:bodyPr/>
          <a:lstStyle/>
          <a:p>
            <a:fld id="{7B145B83-69DF-FB40-8212-9A1973356742}" type="slidenum">
              <a:rPr lang="en-US" smtClean="0"/>
              <a:t>50</a:t>
            </a:fld>
            <a:endParaRPr lang="en-US"/>
          </a:p>
        </p:txBody>
      </p:sp>
    </p:spTree>
    <p:extLst>
      <p:ext uri="{BB962C8B-B14F-4D97-AF65-F5344CB8AC3E}">
        <p14:creationId xmlns:p14="http://schemas.microsoft.com/office/powerpoint/2010/main" val="1636295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moving locally, utilizing GPT can offer various resources like data, source code, and visualizations to support your development process.</a:t>
            </a:r>
          </a:p>
          <a:p>
            <a:endParaRPr lang="en-US" dirty="0"/>
          </a:p>
          <a:p>
            <a:r>
              <a:rPr lang="en-US" dirty="0"/>
              <a:t>Additionally, GPT can assist in creating virtual environments, debugging code, and refactoring source code to enhance your local development experience.</a:t>
            </a:r>
          </a:p>
          <a:p>
            <a:endParaRPr lang="en-US" dirty="0"/>
          </a:p>
          <a:p>
            <a:r>
              <a:rPr lang="en-US" dirty="0"/>
              <a:t>Leverage the capabilities of GPT on </a:t>
            </a:r>
            <a:r>
              <a:rPr lang="en-US" dirty="0" err="1"/>
              <a:t>chatgpt.com</a:t>
            </a:r>
            <a:r>
              <a:rPr lang="en-US" dirty="0"/>
              <a:t> to streamline and improve your local development workflow.</a:t>
            </a:r>
          </a:p>
        </p:txBody>
      </p:sp>
      <p:sp>
        <p:nvSpPr>
          <p:cNvPr id="4" name="Slide Number Placeholder 3"/>
          <p:cNvSpPr>
            <a:spLocks noGrp="1"/>
          </p:cNvSpPr>
          <p:nvPr>
            <p:ph type="sldNum" sz="quarter" idx="5"/>
          </p:nvPr>
        </p:nvSpPr>
        <p:spPr/>
        <p:txBody>
          <a:bodyPr/>
          <a:lstStyle/>
          <a:p>
            <a:fld id="{7B145B83-69DF-FB40-8212-9A1973356742}" type="slidenum">
              <a:rPr lang="en-US" smtClean="0"/>
              <a:t>51</a:t>
            </a:fld>
            <a:endParaRPr lang="en-US"/>
          </a:p>
        </p:txBody>
      </p:sp>
    </p:spTree>
    <p:extLst>
      <p:ext uri="{BB962C8B-B14F-4D97-AF65-F5344CB8AC3E}">
        <p14:creationId xmlns:p14="http://schemas.microsoft.com/office/powerpoint/2010/main" val="11356067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53</a:t>
            </a:fld>
            <a:endParaRPr lang="en-US"/>
          </a:p>
        </p:txBody>
      </p:sp>
    </p:spTree>
    <p:extLst>
      <p:ext uri="{BB962C8B-B14F-4D97-AF65-F5344CB8AC3E}">
        <p14:creationId xmlns:p14="http://schemas.microsoft.com/office/powerpoint/2010/main" val="8822252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Tree of Thoughts (</a:t>
            </a:r>
            <a:r>
              <a:rPr lang="en-US" b="0" i="0" u="none" strike="noStrike" dirty="0" err="1">
                <a:solidFill>
                  <a:srgbClr val="000000"/>
                </a:solidFill>
                <a:effectLst/>
              </a:rPr>
              <a:t>ToT</a:t>
            </a:r>
            <a:r>
              <a:rPr lang="en-US" b="0" i="0" u="none" strike="noStrike" dirty="0">
                <a:solidFill>
                  <a:srgbClr val="000000"/>
                </a:solidFill>
                <a:effectLst/>
              </a:rPr>
              <a:t>) is an advanced NLP prompting technique that enhances reasoning by exploring multiple potential solutions or paths in a tree-like structure before converging on a final answer.</a:t>
            </a:r>
          </a:p>
          <a:p>
            <a:pPr algn="l"/>
            <a:endParaRPr lang="en-US" b="0" i="0" u="none" strike="noStrike" dirty="0">
              <a:solidFill>
                <a:srgbClr val="000000"/>
              </a:solidFill>
              <a:effectLst/>
            </a:endParaRPr>
          </a:p>
          <a:p>
            <a:pPr algn="l"/>
            <a:r>
              <a:rPr lang="en-US" b="0" i="0" u="none" strike="noStrike" dirty="0">
                <a:solidFill>
                  <a:srgbClr val="000000"/>
                </a:solidFill>
                <a:effectLst/>
              </a:rPr>
              <a:t>Key Features include the exploration of Multiple Paths, Hierarchical Structure, Iterative Refinement, and Convergence on a Solution, leading to Enhanced Reasoning, Thorough Exploration, Better Decision-Making, and Flexibility.</a:t>
            </a:r>
          </a:p>
          <a:p>
            <a:pPr algn="l"/>
            <a:endParaRPr lang="en-US" b="0" i="0" u="none" strike="noStrike" dirty="0">
              <a:solidFill>
                <a:srgbClr val="000000"/>
              </a:solidFill>
              <a:effectLst/>
            </a:endParaRPr>
          </a:p>
          <a:p>
            <a:pPr algn="l"/>
            <a:r>
              <a:rPr lang="en-US" b="0" i="0" u="none" strike="noStrike" dirty="0">
                <a:solidFill>
                  <a:srgbClr val="000000"/>
                </a:solidFill>
                <a:effectLst/>
              </a:rPr>
              <a:t>Applications of </a:t>
            </a:r>
            <a:r>
              <a:rPr lang="en-US" b="0" i="0" u="none" strike="noStrike" dirty="0" err="1">
                <a:solidFill>
                  <a:srgbClr val="000000"/>
                </a:solidFill>
                <a:effectLst/>
              </a:rPr>
              <a:t>ToT</a:t>
            </a:r>
            <a:r>
              <a:rPr lang="en-US" b="0" i="0" u="none" strike="noStrike" dirty="0">
                <a:solidFill>
                  <a:srgbClr val="000000"/>
                </a:solidFill>
                <a:effectLst/>
              </a:rPr>
              <a:t> span across Complex Problem Solving, Strategic Planning, Creative Writing, and Decision Making, each requiring a unique process of exploration, evaluation, and selection.</a:t>
            </a:r>
          </a:p>
        </p:txBody>
      </p:sp>
      <p:sp>
        <p:nvSpPr>
          <p:cNvPr id="4" name="Slide Number Placeholder 3"/>
          <p:cNvSpPr>
            <a:spLocks noGrp="1"/>
          </p:cNvSpPr>
          <p:nvPr>
            <p:ph type="sldNum" sz="quarter" idx="5"/>
          </p:nvPr>
        </p:nvSpPr>
        <p:spPr/>
        <p:txBody>
          <a:bodyPr/>
          <a:lstStyle/>
          <a:p>
            <a:fld id="{7B145B83-69DF-FB40-8212-9A1973356742}" type="slidenum">
              <a:rPr lang="en-US" smtClean="0"/>
              <a:t>54</a:t>
            </a:fld>
            <a:endParaRPr lang="en-US"/>
          </a:p>
        </p:txBody>
      </p:sp>
    </p:spTree>
    <p:extLst>
      <p:ext uri="{BB962C8B-B14F-4D97-AF65-F5344CB8AC3E}">
        <p14:creationId xmlns:p14="http://schemas.microsoft.com/office/powerpoint/2010/main" val="40635454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00000"/>
              </a:solidFill>
              <a:effectLst/>
            </a:endParaRPr>
          </a:p>
        </p:txBody>
      </p:sp>
      <p:sp>
        <p:nvSpPr>
          <p:cNvPr id="4" name="Slide Number Placeholder 3"/>
          <p:cNvSpPr>
            <a:spLocks noGrp="1"/>
          </p:cNvSpPr>
          <p:nvPr>
            <p:ph type="sldNum" sz="quarter" idx="5"/>
          </p:nvPr>
        </p:nvSpPr>
        <p:spPr/>
        <p:txBody>
          <a:bodyPr/>
          <a:lstStyle/>
          <a:p>
            <a:fld id="{7B145B83-69DF-FB40-8212-9A1973356742}" type="slidenum">
              <a:rPr lang="en-US" smtClean="0"/>
              <a:t>55</a:t>
            </a:fld>
            <a:endParaRPr lang="en-US"/>
          </a:p>
        </p:txBody>
      </p:sp>
    </p:spTree>
    <p:extLst>
      <p:ext uri="{BB962C8B-B14F-4D97-AF65-F5344CB8AC3E}">
        <p14:creationId xmlns:p14="http://schemas.microsoft.com/office/powerpoint/2010/main" val="1982350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 Smart GPT Prompting Framework is an advanced technique developed by AI Explained on YouTube to enhance language model performance and accuracy through structured approaches. It focuses on iterative refinement, self-critique, and optimization to produce reliable outputs. Key components include initial response generation, self-reflection, iterative refinement, parallel response generation, response selection, and external knowledge integration. Benefits of this framework include improved accuracy, enhanced quality, better handling of complex tasks, increased confidence, and versatility across various domains. Applications span from complex problem solving to creative content generation, technical documentation, and educational content creation and tutoring.</a:t>
            </a:r>
          </a:p>
        </p:txBody>
      </p:sp>
      <p:sp>
        <p:nvSpPr>
          <p:cNvPr id="4" name="Slide Number Placeholder 3"/>
          <p:cNvSpPr>
            <a:spLocks noGrp="1"/>
          </p:cNvSpPr>
          <p:nvPr>
            <p:ph type="sldNum" sz="quarter" idx="5"/>
          </p:nvPr>
        </p:nvSpPr>
        <p:spPr/>
        <p:txBody>
          <a:bodyPr/>
          <a:lstStyle/>
          <a:p>
            <a:fld id="{7B145B83-69DF-FB40-8212-9A1973356742}" type="slidenum">
              <a:rPr lang="en-US" smtClean="0"/>
              <a:t>56</a:t>
            </a:fld>
            <a:endParaRPr lang="en-US"/>
          </a:p>
        </p:txBody>
      </p:sp>
    </p:spTree>
    <p:extLst>
      <p:ext uri="{BB962C8B-B14F-4D97-AF65-F5344CB8AC3E}">
        <p14:creationId xmlns:p14="http://schemas.microsoft.com/office/powerpoint/2010/main" val="98267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00000"/>
              </a:solidFill>
              <a:effectLst/>
            </a:endParaRPr>
          </a:p>
        </p:txBody>
      </p:sp>
      <p:sp>
        <p:nvSpPr>
          <p:cNvPr id="4" name="Slide Number Placeholder 3"/>
          <p:cNvSpPr>
            <a:spLocks noGrp="1"/>
          </p:cNvSpPr>
          <p:nvPr>
            <p:ph type="sldNum" sz="quarter" idx="5"/>
          </p:nvPr>
        </p:nvSpPr>
        <p:spPr/>
        <p:txBody>
          <a:bodyPr/>
          <a:lstStyle/>
          <a:p>
            <a:fld id="{7B145B83-69DF-FB40-8212-9A1973356742}" type="slidenum">
              <a:rPr lang="en-US" smtClean="0"/>
              <a:t>57</a:t>
            </a:fld>
            <a:endParaRPr lang="en-US"/>
          </a:p>
        </p:txBody>
      </p:sp>
    </p:spTree>
    <p:extLst>
      <p:ext uri="{BB962C8B-B14F-4D97-AF65-F5344CB8AC3E}">
        <p14:creationId xmlns:p14="http://schemas.microsoft.com/office/powerpoint/2010/main" val="26086953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00000"/>
              </a:solidFill>
              <a:effectLst/>
            </a:endParaRPr>
          </a:p>
        </p:txBody>
      </p:sp>
      <p:sp>
        <p:nvSpPr>
          <p:cNvPr id="4" name="Slide Number Placeholder 3"/>
          <p:cNvSpPr>
            <a:spLocks noGrp="1"/>
          </p:cNvSpPr>
          <p:nvPr>
            <p:ph type="sldNum" sz="quarter" idx="5"/>
          </p:nvPr>
        </p:nvSpPr>
        <p:spPr/>
        <p:txBody>
          <a:bodyPr/>
          <a:lstStyle/>
          <a:p>
            <a:fld id="{7B145B83-69DF-FB40-8212-9A1973356742}" type="slidenum">
              <a:rPr lang="en-US" smtClean="0"/>
              <a:t>58</a:t>
            </a:fld>
            <a:endParaRPr lang="en-US"/>
          </a:p>
        </p:txBody>
      </p:sp>
    </p:spTree>
    <p:extLst>
      <p:ext uri="{BB962C8B-B14F-4D97-AF65-F5344CB8AC3E}">
        <p14:creationId xmlns:p14="http://schemas.microsoft.com/office/powerpoint/2010/main" val="42187278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00000"/>
              </a:solidFill>
              <a:effectLst/>
            </a:endParaRPr>
          </a:p>
        </p:txBody>
      </p:sp>
      <p:sp>
        <p:nvSpPr>
          <p:cNvPr id="4" name="Slide Number Placeholder 3"/>
          <p:cNvSpPr>
            <a:spLocks noGrp="1"/>
          </p:cNvSpPr>
          <p:nvPr>
            <p:ph type="sldNum" sz="quarter" idx="5"/>
          </p:nvPr>
        </p:nvSpPr>
        <p:spPr/>
        <p:txBody>
          <a:bodyPr/>
          <a:lstStyle/>
          <a:p>
            <a:fld id="{7B145B83-69DF-FB40-8212-9A1973356742}" type="slidenum">
              <a:rPr lang="en-US" smtClean="0"/>
              <a:t>59</a:t>
            </a:fld>
            <a:endParaRPr lang="en-US"/>
          </a:p>
        </p:txBody>
      </p:sp>
    </p:spTree>
    <p:extLst>
      <p:ext uri="{BB962C8B-B14F-4D97-AF65-F5344CB8AC3E}">
        <p14:creationId xmlns:p14="http://schemas.microsoft.com/office/powerpoint/2010/main" val="5512702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00000"/>
              </a:solidFill>
              <a:effectLst/>
            </a:endParaRPr>
          </a:p>
        </p:txBody>
      </p:sp>
      <p:sp>
        <p:nvSpPr>
          <p:cNvPr id="4" name="Slide Number Placeholder 3"/>
          <p:cNvSpPr>
            <a:spLocks noGrp="1"/>
          </p:cNvSpPr>
          <p:nvPr>
            <p:ph type="sldNum" sz="quarter" idx="5"/>
          </p:nvPr>
        </p:nvSpPr>
        <p:spPr/>
        <p:txBody>
          <a:bodyPr/>
          <a:lstStyle/>
          <a:p>
            <a:fld id="{7B145B83-69DF-FB40-8212-9A1973356742}" type="slidenum">
              <a:rPr lang="en-US" smtClean="0"/>
              <a:t>60</a:t>
            </a:fld>
            <a:endParaRPr lang="en-US"/>
          </a:p>
        </p:txBody>
      </p:sp>
    </p:spTree>
    <p:extLst>
      <p:ext uri="{BB962C8B-B14F-4D97-AF65-F5344CB8AC3E}">
        <p14:creationId xmlns:p14="http://schemas.microsoft.com/office/powerpoint/2010/main" val="1040397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diving into Gen AI, we need to understand that AI is a Field </a:t>
            </a:r>
            <a:br>
              <a:rPr lang="en-US" dirty="0"/>
            </a:br>
            <a:endParaRPr lang="en-US" dirty="0"/>
          </a:p>
          <a:p>
            <a:r>
              <a:rPr lang="en-US" dirty="0"/>
              <a:t>Formal Definition </a:t>
            </a:r>
            <a:br>
              <a:rPr lang="en-US" dirty="0"/>
            </a:br>
            <a:br>
              <a:rPr lang="en-US" dirty="0"/>
            </a:br>
            <a:r>
              <a:rPr lang="en-US" dirty="0"/>
              <a:t>Example: Automating payments or scheduling calendar reminders </a:t>
            </a:r>
          </a:p>
          <a:p>
            <a:endParaRPr lang="en-US" dirty="0"/>
          </a:p>
          <a:p>
            <a:r>
              <a:rPr lang="en-US" dirty="0"/>
              <a:t>Let's transition into the sub-field of Machine Learning</a:t>
            </a:r>
            <a:br>
              <a:rPr lang="en-US" dirty="0"/>
            </a:br>
            <a:br>
              <a:rPr lang="en-US" dirty="0"/>
            </a:br>
            <a:br>
              <a:rPr lang="en-US" dirty="0"/>
            </a:br>
            <a:r>
              <a:rPr lang="en-US" dirty="0"/>
              <a:t>Artificial Intelligence is a field focused on creating computer systems that can perform tasks requiring human-like intelligence. </a:t>
            </a:r>
          </a:p>
          <a:p>
            <a:endParaRPr lang="en-US" dirty="0"/>
          </a:p>
          <a:p>
            <a:r>
              <a:rPr lang="en-US" dirty="0"/>
              <a:t> One of the main applications of AI is in automating repetitive tasks that would typically be done by humans. </a:t>
            </a:r>
          </a:p>
          <a:p>
            <a:endParaRPr lang="en-US" dirty="0"/>
          </a:p>
          <a:p>
            <a:r>
              <a:rPr lang="en-US" dirty="0"/>
              <a:t> This technology has the potential to revolutionize various industries by streamlining operations and increasing efficiency through intelligent automation. </a:t>
            </a:r>
          </a:p>
          <a:p>
            <a:endParaRPr lang="en-US" dirty="0"/>
          </a:p>
          <a:p>
            <a:r>
              <a:rPr lang="en-US" dirty="0"/>
              <a:t> AI systems can process vast amounts of data quickly and accurately, making them valuable for tasks ranging from data analysis to autonomous decision-making.</a:t>
            </a:r>
          </a:p>
        </p:txBody>
      </p:sp>
      <p:sp>
        <p:nvSpPr>
          <p:cNvPr id="4" name="Slide Number Placeholder 3"/>
          <p:cNvSpPr>
            <a:spLocks noGrp="1"/>
          </p:cNvSpPr>
          <p:nvPr>
            <p:ph type="sldNum" sz="quarter" idx="5"/>
          </p:nvPr>
        </p:nvSpPr>
        <p:spPr/>
        <p:txBody>
          <a:bodyPr/>
          <a:lstStyle/>
          <a:p>
            <a:fld id="{7B145B83-69DF-FB40-8212-9A1973356742}" type="slidenum">
              <a:rPr lang="en-US" smtClean="0"/>
              <a:t>6</a:t>
            </a:fld>
            <a:endParaRPr lang="en-US"/>
          </a:p>
        </p:txBody>
      </p:sp>
    </p:spTree>
    <p:extLst>
      <p:ext uri="{BB962C8B-B14F-4D97-AF65-F5344CB8AC3E}">
        <p14:creationId xmlns:p14="http://schemas.microsoft.com/office/powerpoint/2010/main" val="18394250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00000"/>
              </a:solidFill>
              <a:effectLst/>
            </a:endParaRPr>
          </a:p>
        </p:txBody>
      </p:sp>
      <p:sp>
        <p:nvSpPr>
          <p:cNvPr id="4" name="Slide Number Placeholder 3"/>
          <p:cNvSpPr>
            <a:spLocks noGrp="1"/>
          </p:cNvSpPr>
          <p:nvPr>
            <p:ph type="sldNum" sz="quarter" idx="5"/>
          </p:nvPr>
        </p:nvSpPr>
        <p:spPr/>
        <p:txBody>
          <a:bodyPr/>
          <a:lstStyle/>
          <a:p>
            <a:fld id="{7B145B83-69DF-FB40-8212-9A1973356742}" type="slidenum">
              <a:rPr lang="en-US" smtClean="0"/>
              <a:t>61</a:t>
            </a:fld>
            <a:endParaRPr lang="en-US"/>
          </a:p>
        </p:txBody>
      </p:sp>
    </p:spTree>
    <p:extLst>
      <p:ext uri="{BB962C8B-B14F-4D97-AF65-F5344CB8AC3E}">
        <p14:creationId xmlns:p14="http://schemas.microsoft.com/office/powerpoint/2010/main" val="41570091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00000"/>
              </a:solidFill>
              <a:effectLst/>
            </a:endParaRPr>
          </a:p>
        </p:txBody>
      </p:sp>
      <p:sp>
        <p:nvSpPr>
          <p:cNvPr id="4" name="Slide Number Placeholder 3"/>
          <p:cNvSpPr>
            <a:spLocks noGrp="1"/>
          </p:cNvSpPr>
          <p:nvPr>
            <p:ph type="sldNum" sz="quarter" idx="5"/>
          </p:nvPr>
        </p:nvSpPr>
        <p:spPr/>
        <p:txBody>
          <a:bodyPr/>
          <a:lstStyle/>
          <a:p>
            <a:fld id="{7B145B83-69DF-FB40-8212-9A1973356742}" type="slidenum">
              <a:rPr lang="en-US" smtClean="0"/>
              <a:t>62</a:t>
            </a:fld>
            <a:endParaRPr lang="en-US"/>
          </a:p>
        </p:txBody>
      </p:sp>
    </p:spTree>
    <p:extLst>
      <p:ext uri="{BB962C8B-B14F-4D97-AF65-F5344CB8AC3E}">
        <p14:creationId xmlns:p14="http://schemas.microsoft.com/office/powerpoint/2010/main" val="37412323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Claude 3.5 Sonnet, developed by Anthropic AI, is a state-of-the-art large language model known for its advanced problem-solving abilities, surpassing many leading AI models in coding, reasoning, and visual data processing. It is recognized for excelling in complex problem-solving tasks, including graduate-level reasoning and coding challenges, demonstrating superior performance in deep logical reasoning and technical understanding. The model serves as an efficient coding assistant, capable of generating, debugging, and optimizing code, automating tasks that typically demand significant manual effort. Its prowess extends to visual reasoning, enabling the understanding and creation of complex visual content like graphs, charts, and simulations. Claude 3.5 Sonnet is also adept at multimodal tasks, seamlessly processing and integrating textual and visual data. In education and content creation, it simplifies complex concepts, making it valuable in academic and training settings, as well as for generating presentations and documents that blend textual and visual elements. The model's high performance and cost-effectiveness position it to disrupt the AI industry, particularly in fields requiring real-time AI capabilities like automated software development, education, and visual data analysis. Its rapid rise in industry benchmarks indicates potential to become a cornerstone in various AI-driven applications, particularly those relying on advanced reasoning, coding, and visual data processing.</a:t>
            </a:r>
          </a:p>
        </p:txBody>
      </p:sp>
      <p:sp>
        <p:nvSpPr>
          <p:cNvPr id="4" name="Slide Number Placeholder 3"/>
          <p:cNvSpPr>
            <a:spLocks noGrp="1"/>
          </p:cNvSpPr>
          <p:nvPr>
            <p:ph type="sldNum" sz="quarter" idx="5"/>
          </p:nvPr>
        </p:nvSpPr>
        <p:spPr/>
        <p:txBody>
          <a:bodyPr/>
          <a:lstStyle/>
          <a:p>
            <a:fld id="{7B145B83-69DF-FB40-8212-9A1973356742}" type="slidenum">
              <a:rPr lang="en-US" smtClean="0"/>
              <a:t>63</a:t>
            </a:fld>
            <a:endParaRPr lang="en-US"/>
          </a:p>
        </p:txBody>
      </p:sp>
    </p:spTree>
    <p:extLst>
      <p:ext uri="{BB962C8B-B14F-4D97-AF65-F5344CB8AC3E}">
        <p14:creationId xmlns:p14="http://schemas.microsoft.com/office/powerpoint/2010/main" val="17224128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LLaMA</a:t>
            </a:r>
            <a:r>
              <a:rPr lang="en-US" dirty="0"/>
              <a:t> 3.1 is a cutting-edge large language model developed by Meta, boasting an impressive 405 billion parameters. This model aims to challenge renowned AI models like GPT-4 by offering enhanced natural language processing capabilities. It stands out in areas like reasoning, multilingual support for over 30 languages, and handling extended contextual information.</a:t>
            </a:r>
          </a:p>
          <a:p>
            <a:endParaRPr lang="en-US" dirty="0"/>
          </a:p>
          <a:p>
            <a:r>
              <a:rPr lang="en-US" dirty="0"/>
              <a:t>This model finds application in diverse areas such as content creation, conversational AI, code generation, and cross-industry applications. It excels in generating high-quality text, translations, and summaries, as well as enhancing virtual assistants and chatbots with advanced features. Additionally, it aids developers in coding tasks, while also being versatile across various industries.</a:t>
            </a:r>
          </a:p>
          <a:p>
            <a:endParaRPr lang="en-US" dirty="0"/>
          </a:p>
          <a:p>
            <a:r>
              <a:rPr lang="en-US" dirty="0"/>
              <a:t>The significance of </a:t>
            </a:r>
            <a:r>
              <a:rPr lang="en-US" dirty="0" err="1"/>
              <a:t>LLaMA</a:t>
            </a:r>
            <a:r>
              <a:rPr lang="en-US" dirty="0"/>
              <a:t> 3.1 lies in its open-source nature, allowing customization and deployment for developers and organizations without hefty costs. Its scalability and performance optimization make it suitable for both cloud-based and on-premises deployments. Overall, </a:t>
            </a:r>
            <a:r>
              <a:rPr lang="en-US" dirty="0" err="1"/>
              <a:t>LLaMA</a:t>
            </a:r>
            <a:r>
              <a:rPr lang="en-US" dirty="0"/>
              <a:t> 3.1 revolutionizes the AI landscape with its powerful tools for content generation and complex problem-solving.</a:t>
            </a:r>
          </a:p>
        </p:txBody>
      </p:sp>
      <p:sp>
        <p:nvSpPr>
          <p:cNvPr id="4" name="Slide Number Placeholder 3"/>
          <p:cNvSpPr>
            <a:spLocks noGrp="1"/>
          </p:cNvSpPr>
          <p:nvPr>
            <p:ph type="sldNum" sz="quarter" idx="5"/>
          </p:nvPr>
        </p:nvSpPr>
        <p:spPr/>
        <p:txBody>
          <a:bodyPr/>
          <a:lstStyle/>
          <a:p>
            <a:fld id="{7B145B83-69DF-FB40-8212-9A1973356742}" type="slidenum">
              <a:rPr lang="en-US" smtClean="0"/>
              <a:t>64</a:t>
            </a:fld>
            <a:endParaRPr lang="en-US"/>
          </a:p>
        </p:txBody>
      </p:sp>
    </p:spTree>
    <p:extLst>
      <p:ext uri="{BB962C8B-B14F-4D97-AF65-F5344CB8AC3E}">
        <p14:creationId xmlns:p14="http://schemas.microsoft.com/office/powerpoint/2010/main" val="8752483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privacy and security concerns play a crucial role in the usage of ChatGPT, as data input is transmitted over the internet, potentially exposing it to interception or unauthorized access. While OpenAI's models do not store personal data for long-term retention, input data may be logged temporarily for quality and debugging purposes, posing risks with sensitive information handling. Compliance with HIPAA regulations is essential for handling Protected Health Information (PHI), and ChatGPT is not HIPAA-compliant, making it non-compliant for processing, storing, or transmitting PHI. Using ChatGPT for processing confidential research data could breach agreements like Non-Disclosure Agreements (NDAs) and Data Use Agreements (DUAs), as there's a risk of unintended disclosure through the model's responses or potential security breaches.</a:t>
            </a:r>
          </a:p>
        </p:txBody>
      </p:sp>
      <p:sp>
        <p:nvSpPr>
          <p:cNvPr id="4" name="Slide Number Placeholder 3"/>
          <p:cNvSpPr>
            <a:spLocks noGrp="1"/>
          </p:cNvSpPr>
          <p:nvPr>
            <p:ph type="sldNum" sz="quarter" idx="5"/>
          </p:nvPr>
        </p:nvSpPr>
        <p:spPr/>
        <p:txBody>
          <a:bodyPr/>
          <a:lstStyle/>
          <a:p>
            <a:fld id="{7B145B83-69DF-FB40-8212-9A1973356742}" type="slidenum">
              <a:rPr lang="en-US" smtClean="0"/>
              <a:t>65</a:t>
            </a:fld>
            <a:endParaRPr lang="en-US"/>
          </a:p>
        </p:txBody>
      </p:sp>
    </p:spTree>
    <p:extLst>
      <p:ext uri="{BB962C8B-B14F-4D97-AF65-F5344CB8AC3E}">
        <p14:creationId xmlns:p14="http://schemas.microsoft.com/office/powerpoint/2010/main" val="9811078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must prioritize obtaining informed consent from participants before using personal data in studies, ensuring transparency and ethical practices in data processing. Utilizing AI services like ChatGPT raises concerns around violating consent if participants are unaware of data processing by external systems. Data anonymization may not fully eliminate re-identification risks, especially if AI outputs inadvertently disclose sensitive details. Researchers are advised to avoid inputting sensitive data into ChatGPT, opt for secure platforms compliant with data protection laws, such as HIPAA, and seek guidance from legal and compliance teams to uphold regulatory requirements when handling confidential information.</a:t>
            </a:r>
          </a:p>
        </p:txBody>
      </p:sp>
      <p:sp>
        <p:nvSpPr>
          <p:cNvPr id="4" name="Slide Number Placeholder 3"/>
          <p:cNvSpPr>
            <a:spLocks noGrp="1"/>
          </p:cNvSpPr>
          <p:nvPr>
            <p:ph type="sldNum" sz="quarter" idx="5"/>
          </p:nvPr>
        </p:nvSpPr>
        <p:spPr/>
        <p:txBody>
          <a:bodyPr/>
          <a:lstStyle/>
          <a:p>
            <a:fld id="{7B145B83-69DF-FB40-8212-9A1973356742}" type="slidenum">
              <a:rPr lang="en-US" smtClean="0"/>
              <a:t>66</a:t>
            </a:fld>
            <a:endParaRPr lang="en-US"/>
          </a:p>
        </p:txBody>
      </p:sp>
    </p:spTree>
    <p:extLst>
      <p:ext uri="{BB962C8B-B14F-4D97-AF65-F5344CB8AC3E}">
        <p14:creationId xmlns:p14="http://schemas.microsoft.com/office/powerpoint/2010/main" val="6473442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data privacy is crucial in our ethical considerations, with strong compliance measures in place to protect sensitive information. When it comes to AI usage, our approach adheres to U-M standards to maintain ethical practices. In terms of future developments, we are focused on upgrades and expansion, introducing new features and academic areas to enhance our offerings. Collaboration is also a key focus, presenting opportunities for partnerships with other institutions to drive innovation. The impact of our efforts is aimed at enhancing education and research, ultimately improving productivity within the academic community. Looking ahead, our vision for UM-GPT in academia is geared towards shaping the future of learning and research through cutting-edge technologies.</a:t>
            </a:r>
          </a:p>
        </p:txBody>
      </p:sp>
      <p:sp>
        <p:nvSpPr>
          <p:cNvPr id="4" name="Slide Number Placeholder 3"/>
          <p:cNvSpPr>
            <a:spLocks noGrp="1"/>
          </p:cNvSpPr>
          <p:nvPr>
            <p:ph type="sldNum" sz="quarter" idx="5"/>
          </p:nvPr>
        </p:nvSpPr>
        <p:spPr/>
        <p:txBody>
          <a:bodyPr/>
          <a:lstStyle/>
          <a:p>
            <a:fld id="{7B145B83-69DF-FB40-8212-9A1973356742}" type="slidenum">
              <a:rPr lang="en-US" smtClean="0"/>
              <a:t>67</a:t>
            </a:fld>
            <a:endParaRPr lang="en-US"/>
          </a:p>
        </p:txBody>
      </p:sp>
    </p:spTree>
    <p:extLst>
      <p:ext uri="{BB962C8B-B14F-4D97-AF65-F5344CB8AC3E}">
        <p14:creationId xmlns:p14="http://schemas.microsoft.com/office/powerpoint/2010/main" val="14222953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68</a:t>
            </a:fld>
            <a:endParaRPr lang="en-US"/>
          </a:p>
        </p:txBody>
      </p:sp>
    </p:spTree>
    <p:extLst>
      <p:ext uri="{BB962C8B-B14F-4D97-AF65-F5344CB8AC3E}">
        <p14:creationId xmlns:p14="http://schemas.microsoft.com/office/powerpoint/2010/main" val="25446504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70</a:t>
            </a:fld>
            <a:endParaRPr lang="en-US"/>
          </a:p>
        </p:txBody>
      </p:sp>
    </p:spTree>
    <p:extLst>
      <p:ext uri="{BB962C8B-B14F-4D97-AF65-F5344CB8AC3E}">
        <p14:creationId xmlns:p14="http://schemas.microsoft.com/office/powerpoint/2010/main" val="18827690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Grokking in AI models involves a transition from memorization to true understanding of concepts. Initially, the model excels at tasks it's been trained on, as seen in the perfect performance on the training set. However, when faced with new tasks in the validation set, it struggles to generalize, highlighting the need for deeper comprehension. Through extended training steps, typically around 100,000, the model slowly grasps the concept, leading to improved performance on unseen tasks. The ultimate goal is achieved after approximately one million training steps, where the model showcases nearly perfect accuracy, showcasing its 'grokking' of the concept. This process is critical for AI models to generalize effectively and excel with new data, emphasizing the importance of moving beyond mere memorization.</a:t>
            </a:r>
          </a:p>
        </p:txBody>
      </p:sp>
      <p:sp>
        <p:nvSpPr>
          <p:cNvPr id="4" name="Slide Number Placeholder 3"/>
          <p:cNvSpPr>
            <a:spLocks noGrp="1"/>
          </p:cNvSpPr>
          <p:nvPr>
            <p:ph type="sldNum" sz="quarter" idx="5"/>
          </p:nvPr>
        </p:nvSpPr>
        <p:spPr/>
        <p:txBody>
          <a:bodyPr/>
          <a:lstStyle/>
          <a:p>
            <a:fld id="{7B145B83-69DF-FB40-8212-9A1973356742}" type="slidenum">
              <a:rPr lang="en-US" smtClean="0"/>
              <a:t>73</a:t>
            </a:fld>
            <a:endParaRPr lang="en-US"/>
          </a:p>
        </p:txBody>
      </p:sp>
    </p:spTree>
    <p:extLst>
      <p:ext uri="{BB962C8B-B14F-4D97-AF65-F5344CB8AC3E}">
        <p14:creationId xmlns:p14="http://schemas.microsoft.com/office/powerpoint/2010/main" val="1365843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AI: Automates Repetitive Task </a:t>
            </a:r>
          </a:p>
          <a:p>
            <a:r>
              <a:rPr lang="en-US" dirty="0"/>
              <a:t>ML difference is that</a:t>
            </a:r>
          </a:p>
          <a:p>
            <a:r>
              <a:rPr lang="en-US" dirty="0"/>
              <a:t>it Does not need to be explicitly programed. Meaning it can identify patterns and trends based on data. </a:t>
            </a:r>
          </a:p>
          <a:p>
            <a:endParaRPr lang="en-US" dirty="0"/>
          </a:p>
          <a:p>
            <a:r>
              <a:rPr lang="en-US" dirty="0"/>
              <a:t>Use cases:</a:t>
            </a:r>
          </a:p>
          <a:p>
            <a:r>
              <a:rPr lang="en-US" dirty="0"/>
              <a:t>Forecasting Sales </a:t>
            </a:r>
          </a:p>
          <a:p>
            <a:r>
              <a:rPr lang="en-US" dirty="0"/>
              <a:t>Facial Recognition (Unlock your phone)</a:t>
            </a:r>
          </a:p>
          <a:p>
            <a:r>
              <a:rPr lang="en-US" dirty="0"/>
              <a:t>Fraud detection </a:t>
            </a:r>
          </a:p>
          <a:p>
            <a:r>
              <a:rPr lang="en-US" dirty="0"/>
              <a:t>Autonomous driving </a:t>
            </a:r>
            <a:br>
              <a:rPr lang="en-US" dirty="0"/>
            </a:br>
            <a:endParaRPr lang="en-US" dirty="0"/>
          </a:p>
          <a:p>
            <a:r>
              <a:rPr lang="en-US" dirty="0"/>
              <a:t>Moving into a sub-filed of machine learning is Deep Learn</a:t>
            </a:r>
            <a:br>
              <a:rPr lang="en-US" dirty="0"/>
            </a:br>
            <a:br>
              <a:rPr lang="en-US" dirty="0"/>
            </a:br>
            <a:r>
              <a:rPr lang="en-US" dirty="0"/>
              <a:t>Machine Learning is a subset of artificial intelligence that focuses on developing algorithms for computers to learn from data and make predictions. It utilizes supervised, unsupervised, and reinforcement learning methods to identify patterns and make decisions autonomously.</a:t>
            </a:r>
          </a:p>
          <a:p>
            <a:endParaRPr lang="en-US" dirty="0"/>
          </a:p>
          <a:p>
            <a:r>
              <a:rPr lang="en-US" dirty="0"/>
              <a:t>Key use cases of Machine Learning include Predictive Analytics for forecasting sales, stock prices, and customer behavior. Additionally, it is used in Image and Video Analysis for tasks like facial recognition, medical imaging diagnostics, and autonomous driving.</a:t>
            </a:r>
          </a:p>
          <a:p>
            <a:endParaRPr lang="en-US" dirty="0"/>
          </a:p>
          <a:p>
            <a:r>
              <a:rPr lang="en-US" dirty="0"/>
              <a:t>Another critical application is Anomaly Detection, used in detecting fraud in financial transactions and monitoring network security for unusual activities.</a:t>
            </a:r>
          </a:p>
        </p:txBody>
      </p:sp>
      <p:sp>
        <p:nvSpPr>
          <p:cNvPr id="4" name="Slide Number Placeholder 3"/>
          <p:cNvSpPr>
            <a:spLocks noGrp="1"/>
          </p:cNvSpPr>
          <p:nvPr>
            <p:ph type="sldNum" sz="quarter" idx="5"/>
          </p:nvPr>
        </p:nvSpPr>
        <p:spPr/>
        <p:txBody>
          <a:bodyPr/>
          <a:lstStyle/>
          <a:p>
            <a:fld id="{7B145B83-69DF-FB40-8212-9A1973356742}" type="slidenum">
              <a:rPr lang="en-US" smtClean="0"/>
              <a:t>7</a:t>
            </a:fld>
            <a:endParaRPr lang="en-US"/>
          </a:p>
        </p:txBody>
      </p:sp>
    </p:spTree>
    <p:extLst>
      <p:ext uri="{BB962C8B-B14F-4D97-AF65-F5344CB8AC3E}">
        <p14:creationId xmlns:p14="http://schemas.microsoft.com/office/powerpoint/2010/main" val="20839636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Emergent behaviors in large language models refer to sudden new abilities acquired as models scale up in size.</a:t>
            </a:r>
          </a:p>
          <a:p>
            <a:endParaRPr lang="en-US" dirty="0"/>
          </a:p>
          <a:p>
            <a:r>
              <a:rPr lang="en-US" dirty="0"/>
              <a:t>The key paper by Google, 'The Emergent Abilities of Large Language Models,' popularized the term emergent behaviors.</a:t>
            </a:r>
          </a:p>
          <a:p>
            <a:endParaRPr lang="en-US" dirty="0"/>
          </a:p>
          <a:p>
            <a:r>
              <a:rPr lang="en-US" dirty="0"/>
              <a:t>Performance on tasks like translation, arithmetic, and logic remains flat until the model reaches a critical scale, after which new abilities sharply emerge.</a:t>
            </a:r>
          </a:p>
          <a:p>
            <a:endParaRPr lang="en-US" dirty="0"/>
          </a:p>
          <a:p>
            <a:r>
              <a:rPr lang="en-US" dirty="0"/>
              <a:t>This phenomenon highlights how scaling models could unlock new capabilities, a critical consideration for AI development.</a:t>
            </a:r>
          </a:p>
        </p:txBody>
      </p:sp>
      <p:sp>
        <p:nvSpPr>
          <p:cNvPr id="4" name="Slide Number Placeholder 3"/>
          <p:cNvSpPr>
            <a:spLocks noGrp="1"/>
          </p:cNvSpPr>
          <p:nvPr>
            <p:ph type="sldNum" sz="quarter" idx="5"/>
          </p:nvPr>
        </p:nvSpPr>
        <p:spPr/>
        <p:txBody>
          <a:bodyPr/>
          <a:lstStyle/>
          <a:p>
            <a:fld id="{7B145B83-69DF-FB40-8212-9A1973356742}" type="slidenum">
              <a:rPr lang="en-US" smtClean="0"/>
              <a:t>74</a:t>
            </a:fld>
            <a:endParaRPr lang="en-US"/>
          </a:p>
        </p:txBody>
      </p:sp>
    </p:spTree>
    <p:extLst>
      <p:ext uri="{BB962C8B-B14F-4D97-AF65-F5344CB8AC3E}">
        <p14:creationId xmlns:p14="http://schemas.microsoft.com/office/powerpoint/2010/main" val="38171488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researchers argue that emergent behaviors may not be true changes in model behavior but artifacts of the metrics used. The original paper employed discontinuous metrics, such as exact string match or multiple-choice grades, which could obscure incremental improvements. An alternative approach suggests using continuous metrics like Token Edit Distance to provide partial credit for nearly correct answers, leading to smoother performance improvements. This debate highlights the critical role of metric selection in AI research, as it can significantly impact how a model's capabilities are perceived.</a:t>
            </a:r>
          </a:p>
        </p:txBody>
      </p:sp>
      <p:sp>
        <p:nvSpPr>
          <p:cNvPr id="4" name="Slide Number Placeholder 3"/>
          <p:cNvSpPr>
            <a:spLocks noGrp="1"/>
          </p:cNvSpPr>
          <p:nvPr>
            <p:ph type="sldNum" sz="quarter" idx="5"/>
          </p:nvPr>
        </p:nvSpPr>
        <p:spPr/>
        <p:txBody>
          <a:bodyPr/>
          <a:lstStyle/>
          <a:p>
            <a:fld id="{7B145B83-69DF-FB40-8212-9A1973356742}" type="slidenum">
              <a:rPr lang="en-US" smtClean="0"/>
              <a:t>75</a:t>
            </a:fld>
            <a:endParaRPr lang="en-US"/>
          </a:p>
        </p:txBody>
      </p:sp>
    </p:spTree>
    <p:extLst>
      <p:ext uri="{BB962C8B-B14F-4D97-AF65-F5344CB8AC3E}">
        <p14:creationId xmlns:p14="http://schemas.microsoft.com/office/powerpoint/2010/main" val="39397961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Increasing the probability of success in each step of a task can significantly enhance the overall likelihood of task success.</a:t>
            </a:r>
          </a:p>
          <a:p>
            <a:endParaRPr lang="en-US" dirty="0"/>
          </a:p>
          <a:p>
            <a:r>
              <a:rPr lang="en-US" dirty="0"/>
              <a:t>Exploring the mathematical perspective, a shift from 90% to 99.9% success rate in individual steps can transform a model's utility from negligible to transformative.</a:t>
            </a:r>
          </a:p>
          <a:p>
            <a:endParaRPr lang="en-US" dirty="0"/>
          </a:p>
          <a:p>
            <a:r>
              <a:rPr lang="en-US" dirty="0"/>
              <a:t>Although emergence may appear subjective, it is often supported by robust mathematical foundations.</a:t>
            </a:r>
          </a:p>
          <a:p>
            <a:endParaRPr lang="en-US" dirty="0"/>
          </a:p>
          <a:p>
            <a:r>
              <a:rPr lang="en-US" dirty="0"/>
              <a:t>Understanding the impact of this concept is crucial in advancing AI models and deciphering their sudden advancements, which can be predicted mathematically despite seeming unforeseen.</a:t>
            </a:r>
          </a:p>
        </p:txBody>
      </p:sp>
      <p:sp>
        <p:nvSpPr>
          <p:cNvPr id="4" name="Slide Number Placeholder 3"/>
          <p:cNvSpPr>
            <a:spLocks noGrp="1"/>
          </p:cNvSpPr>
          <p:nvPr>
            <p:ph type="sldNum" sz="quarter" idx="5"/>
          </p:nvPr>
        </p:nvSpPr>
        <p:spPr/>
        <p:txBody>
          <a:bodyPr/>
          <a:lstStyle/>
          <a:p>
            <a:fld id="{7B145B83-69DF-FB40-8212-9A1973356742}" type="slidenum">
              <a:rPr lang="en-US" smtClean="0"/>
              <a:t>76</a:t>
            </a:fld>
            <a:endParaRPr lang="en-US"/>
          </a:p>
        </p:txBody>
      </p:sp>
    </p:spTree>
    <p:extLst>
      <p:ext uri="{BB962C8B-B14F-4D97-AF65-F5344CB8AC3E}">
        <p14:creationId xmlns:p14="http://schemas.microsoft.com/office/powerpoint/2010/main" val="34485855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debate surrounding the speed of AI progression from human-level intelligence to superintelligence carries significant implications for global stability, ethics, and governance. </a:t>
            </a:r>
          </a:p>
          <a:p>
            <a:endParaRPr lang="en-US" dirty="0"/>
          </a:p>
          <a:p>
            <a:r>
              <a:rPr lang="en-US" dirty="0"/>
              <a:t> The takeoff phase of AI is defined as starting at human-level intelligence and ending at superintelligence, surpassing the collective intelligence of humanity. </a:t>
            </a:r>
          </a:p>
          <a:p>
            <a:endParaRPr lang="en-US" dirty="0"/>
          </a:p>
          <a:p>
            <a:r>
              <a:rPr lang="en-US" dirty="0"/>
              <a:t> Human baseline intelligence in AI is often compared to that of a typical human worker, although the concept of "typical human intelligence" remains complex, encompassing emotional, social, and creative aspects. </a:t>
            </a:r>
          </a:p>
          <a:p>
            <a:endParaRPr lang="en-US" dirty="0"/>
          </a:p>
          <a:p>
            <a:r>
              <a:rPr lang="en-US" dirty="0"/>
              <a:t> Superintelligence is described as an AI capable of replicating the output of all humanity, with ongoing debates on whether it should also encompass traits like innovation, governance, and empathy. </a:t>
            </a:r>
          </a:p>
          <a:p>
            <a:endParaRPr lang="en-US" dirty="0"/>
          </a:p>
          <a:p>
            <a:r>
              <a:rPr lang="en-US" dirty="0"/>
              <a:t> The distinction between slow takeoff and fast takeoff scenarios lies in the gradual versus rapid transition from human-level AI to superintelligence, with implications for societal adaptation, economic responses, and governance mechanisms.</a:t>
            </a:r>
          </a:p>
        </p:txBody>
      </p:sp>
      <p:sp>
        <p:nvSpPr>
          <p:cNvPr id="4" name="Slide Number Placeholder 3"/>
          <p:cNvSpPr>
            <a:spLocks noGrp="1"/>
          </p:cNvSpPr>
          <p:nvPr>
            <p:ph type="sldNum" sz="quarter" idx="5"/>
          </p:nvPr>
        </p:nvSpPr>
        <p:spPr/>
        <p:txBody>
          <a:bodyPr/>
          <a:lstStyle/>
          <a:p>
            <a:fld id="{7B145B83-69DF-FB40-8212-9A1973356742}" type="slidenum">
              <a:rPr lang="en-US" smtClean="0"/>
              <a:t>77</a:t>
            </a:fld>
            <a:endParaRPr lang="en-US"/>
          </a:p>
        </p:txBody>
      </p:sp>
    </p:spTree>
    <p:extLst>
      <p:ext uri="{BB962C8B-B14F-4D97-AF65-F5344CB8AC3E}">
        <p14:creationId xmlns:p14="http://schemas.microsoft.com/office/powerpoint/2010/main" val="11155522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OpenAI advocates for a gradual approach to AI development to allow for societal adaptation, regulation, and ethical considerations, aiming to prevent sudden and uncontrollable changes. </a:t>
            </a:r>
          </a:p>
          <a:p>
            <a:endParaRPr lang="en-US" dirty="0"/>
          </a:p>
          <a:p>
            <a:r>
              <a:rPr lang="en-US" dirty="0"/>
              <a:t> Sam Altman, the CEO of OpenAI, predicts a short timeline to human-level AI, followed by a slow transition to superintelligence. He stresses the need for careful deployment of AI and the significance of defining terms in predictive models. </a:t>
            </a:r>
          </a:p>
          <a:p>
            <a:endParaRPr lang="en-US" dirty="0"/>
          </a:p>
          <a:p>
            <a:r>
              <a:rPr lang="en-US" dirty="0"/>
              <a:t> On the other hand, experts like Eliezer </a:t>
            </a:r>
            <a:r>
              <a:rPr lang="en-US" dirty="0" err="1"/>
              <a:t>Yudkowsky</a:t>
            </a:r>
            <a:r>
              <a:rPr lang="en-US" dirty="0"/>
              <a:t> argue that rapid advancements in AI, particularly through recursive self-improvement, could result in an intelligence explosion surpassing human oversight, suggesting a faster takeoff scenario.</a:t>
            </a:r>
          </a:p>
        </p:txBody>
      </p:sp>
      <p:sp>
        <p:nvSpPr>
          <p:cNvPr id="4" name="Slide Number Placeholder 3"/>
          <p:cNvSpPr>
            <a:spLocks noGrp="1"/>
          </p:cNvSpPr>
          <p:nvPr>
            <p:ph type="sldNum" sz="quarter" idx="5"/>
          </p:nvPr>
        </p:nvSpPr>
        <p:spPr/>
        <p:txBody>
          <a:bodyPr/>
          <a:lstStyle/>
          <a:p>
            <a:fld id="{7B145B83-69DF-FB40-8212-9A1973356742}" type="slidenum">
              <a:rPr lang="en-US" smtClean="0"/>
              <a:t>78</a:t>
            </a:fld>
            <a:endParaRPr lang="en-US"/>
          </a:p>
        </p:txBody>
      </p:sp>
    </p:spTree>
    <p:extLst>
      <p:ext uri="{BB962C8B-B14F-4D97-AF65-F5344CB8AC3E}">
        <p14:creationId xmlns:p14="http://schemas.microsoft.com/office/powerpoint/2010/main" val="29341905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Paul </a:t>
            </a:r>
            <a:r>
              <a:rPr lang="en-US" dirty="0" err="1"/>
              <a:t>Christiano</a:t>
            </a:r>
            <a:r>
              <a:rPr lang="en-US" dirty="0"/>
              <a:t> suggests a gradual emergence of AI's impact, offering a time window for societal adaptation before AI achieves superintelligence.</a:t>
            </a:r>
          </a:p>
          <a:p>
            <a:endParaRPr lang="en-US" dirty="0"/>
          </a:p>
          <a:p>
            <a:r>
              <a:rPr lang="en-US" dirty="0"/>
              <a:t>The Human-Chimp Analogy showcases how small intelligence boosts can lead to significant advancements, potentially disrupting societal structures.</a:t>
            </a:r>
          </a:p>
          <a:p>
            <a:endParaRPr lang="en-US" dirty="0"/>
          </a:p>
          <a:p>
            <a:r>
              <a:rPr lang="en-US" dirty="0"/>
              <a:t>OpenAI's Preparedness Framework includes safety thresholds to prevent rapid AI advancement, such as ceasing development if models pose critical safety risks. These precautions address scenarios like autonomous self-enhancement and public opinion manipulation.</a:t>
            </a:r>
          </a:p>
          <a:p>
            <a:endParaRPr lang="en-US" dirty="0"/>
          </a:p>
          <a:p>
            <a:r>
              <a:rPr lang="en-US" dirty="0"/>
              <a:t>Ethical aspects like exacerbation of social disparities and interference with democratic processes are intrinsic to AI development, ensuring broad societal consequences are taken into account.</a:t>
            </a:r>
          </a:p>
        </p:txBody>
      </p:sp>
      <p:sp>
        <p:nvSpPr>
          <p:cNvPr id="4" name="Slide Number Placeholder 3"/>
          <p:cNvSpPr>
            <a:spLocks noGrp="1"/>
          </p:cNvSpPr>
          <p:nvPr>
            <p:ph type="sldNum" sz="quarter" idx="5"/>
          </p:nvPr>
        </p:nvSpPr>
        <p:spPr/>
        <p:txBody>
          <a:bodyPr/>
          <a:lstStyle/>
          <a:p>
            <a:fld id="{7B145B83-69DF-FB40-8212-9A1973356742}" type="slidenum">
              <a:rPr lang="en-US" smtClean="0"/>
              <a:t>79</a:t>
            </a:fld>
            <a:endParaRPr lang="en-US"/>
          </a:p>
        </p:txBody>
      </p:sp>
    </p:spTree>
    <p:extLst>
      <p:ext uri="{BB962C8B-B14F-4D97-AF65-F5344CB8AC3E}">
        <p14:creationId xmlns:p14="http://schemas.microsoft.com/office/powerpoint/2010/main" val="23522052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the implications of slow vs. fast takeoff in the context of AI development is essential for societal adaptation and regulatory frameworks. While a slow takeoff allows time for international cooperation and consensus building, challenges may arise in achieving global alignment and addressing potential inequalities. On the other hand, a fast takeoff presents immediate risks, including ethical dilemmas like loss of human agency and power concentration. The discussion on AI governance becomes pivotal in ensuring alignment with human values. It is crucial for both industry and government stakeholders to engage in informed debates on these concepts. Regardless of personal opinions, staying informed on AI takeoff scenarios is crucial. Reflecting on the future implications of AI development speeds can foster deeper engagement with the topic and encourage proactive consideration of potential futures shaped by AI advancements.</a:t>
            </a:r>
          </a:p>
        </p:txBody>
      </p:sp>
      <p:sp>
        <p:nvSpPr>
          <p:cNvPr id="4" name="Slide Number Placeholder 3"/>
          <p:cNvSpPr>
            <a:spLocks noGrp="1"/>
          </p:cNvSpPr>
          <p:nvPr>
            <p:ph type="sldNum" sz="quarter" idx="5"/>
          </p:nvPr>
        </p:nvSpPr>
        <p:spPr/>
        <p:txBody>
          <a:bodyPr/>
          <a:lstStyle/>
          <a:p>
            <a:fld id="{7B145B83-69DF-FB40-8212-9A1973356742}" type="slidenum">
              <a:rPr lang="en-US" smtClean="0"/>
              <a:t>80</a:t>
            </a:fld>
            <a:endParaRPr lang="en-US"/>
          </a:p>
        </p:txBody>
      </p:sp>
    </p:spTree>
    <p:extLst>
      <p:ext uri="{BB962C8B-B14F-4D97-AF65-F5344CB8AC3E}">
        <p14:creationId xmlns:p14="http://schemas.microsoft.com/office/powerpoint/2010/main" val="1596890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Deep learning is partially inspired on how we think the human brain works. Hence the popular architecture name Neural Networks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Discriminative: Similar to what we saw from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Generative is focused on creating new instances based on training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Deep Learning is a subset of machine learning inspired by neural networks in the brain. Multiple layers of artificial neurons analyze large datasets for tasks like image recognition and autonomous driving. This technology represents a natural progression from traditional machine learning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B145B83-69DF-FB40-8212-9A1973356742}" type="slidenum">
              <a:rPr lang="en-US" smtClean="0"/>
              <a:t>8</a:t>
            </a:fld>
            <a:endParaRPr lang="en-US"/>
          </a:p>
        </p:txBody>
      </p:sp>
    </p:spTree>
    <p:extLst>
      <p:ext uri="{BB962C8B-B14F-4D97-AF65-F5344CB8AC3E}">
        <p14:creationId xmlns:p14="http://schemas.microsoft.com/office/powerpoint/2010/main" val="505424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webkit-standard"/>
              </a:rPr>
              <a:t>As mentioned before, the c</a:t>
            </a:r>
            <a:r>
              <a:rPr lang="en-US" sz="1200" b="1" i="0" u="none" strike="noStrike" dirty="0">
                <a:effectLst/>
                <a:latin typeface="-webkit-standard"/>
              </a:rPr>
              <a:t>ore </a:t>
            </a:r>
            <a:r>
              <a:rPr lang="en-US" sz="1200" b="1" dirty="0">
                <a:latin typeface="-webkit-standard"/>
              </a:rPr>
              <a:t>I</a:t>
            </a:r>
            <a:r>
              <a:rPr lang="en-US" sz="1200" b="1" i="0" u="none" strike="noStrike" dirty="0">
                <a:effectLst/>
                <a:latin typeface="-webkit-standard"/>
              </a:rPr>
              <a:t>dea of </a:t>
            </a:r>
            <a:r>
              <a:rPr lang="en-US" sz="1200" b="0" i="0" u="none" strike="noStrike" dirty="0">
                <a:effectLst/>
                <a:latin typeface="-webkit-standard"/>
              </a:rPr>
              <a:t>Gen AI is to learn patterns from existing data and use that knowledge to </a:t>
            </a:r>
            <a:r>
              <a:rPr lang="en-US" sz="1200" b="0" i="1" u="sng" strike="noStrike" dirty="0">
                <a:effectLst/>
                <a:latin typeface="-webkit-standard"/>
              </a:rPr>
              <a:t>generate new instances</a:t>
            </a:r>
            <a:r>
              <a:rPr lang="en-US" sz="1200" b="0" i="1" u="none" strike="noStrike" dirty="0">
                <a:effectLst/>
                <a:latin typeface="-webkit-standard"/>
              </a:rPr>
              <a:t> </a:t>
            </a:r>
            <a:r>
              <a:rPr lang="en-US" sz="1200" b="0" i="0" u="none" strike="noStrike" dirty="0">
                <a:effectLst/>
                <a:latin typeface="-webkit-standard"/>
              </a:rPr>
              <a:t>that resemble the training data.</a:t>
            </a:r>
            <a:endParaRPr lang="en-US" sz="1200" b="1" dirty="0">
              <a:latin typeface="Arial" panose="020B0604020202020204" pitchFamily="34" charset="0"/>
            </a:endParaRPr>
          </a:p>
          <a:p>
            <a:endParaRPr lang="en-US" dirty="0"/>
          </a:p>
          <a:p>
            <a:r>
              <a:rPr lang="en-US" dirty="0"/>
              <a:t>For example, the provided definition of Gen AI was used to generate the image you see on this slide.</a:t>
            </a:r>
          </a:p>
          <a:p>
            <a:endParaRPr lang="en-US" dirty="0"/>
          </a:p>
          <a:p>
            <a:r>
              <a:rPr lang="en-US" dirty="0"/>
              <a:t>Generative AI involves artificial intelligence algorithms that can create new data or content similar to what they are trained on, including text, images, and music. The core idea of Generative AI is to learn patterns from existing data and use that knowledge to generate new instances that resemble the training data. This technology has vast potential in fields such as creative arts, data synthesis, and content generation. It represents a paradigm shift in how machines can autonomously create content, opening up new possibilities for innovation and productivity. Understanding the capabilities and limitations of Generative AI is crucial for harnessing its power effectively.</a:t>
            </a:r>
          </a:p>
        </p:txBody>
      </p:sp>
      <p:sp>
        <p:nvSpPr>
          <p:cNvPr id="4" name="Slide Number Placeholder 3"/>
          <p:cNvSpPr>
            <a:spLocks noGrp="1"/>
          </p:cNvSpPr>
          <p:nvPr>
            <p:ph type="sldNum" sz="quarter" idx="5"/>
          </p:nvPr>
        </p:nvSpPr>
        <p:spPr/>
        <p:txBody>
          <a:bodyPr/>
          <a:lstStyle/>
          <a:p>
            <a:fld id="{7B145B83-69DF-FB40-8212-9A1973356742}" type="slidenum">
              <a:rPr lang="en-US" smtClean="0"/>
              <a:t>9</a:t>
            </a:fld>
            <a:endParaRPr lang="en-US"/>
          </a:p>
        </p:txBody>
      </p:sp>
    </p:spTree>
    <p:extLst>
      <p:ext uri="{BB962C8B-B14F-4D97-AF65-F5344CB8AC3E}">
        <p14:creationId xmlns:p14="http://schemas.microsoft.com/office/powerpoint/2010/main" val="2129735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4">
                    <a:lumMod val="50000"/>
                  </a:schemeClr>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857751" y="688288"/>
            <a:ext cx="3325091" cy="3966824"/>
          </a:xfrm>
        </p:spPr>
        <p:txBody>
          <a:bodyPr anchor="t">
            <a:noAutofit/>
          </a:bodyPr>
          <a:lstStyle>
            <a:lvl1pPr>
              <a:defRPr sz="54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4572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883728" y="5936852"/>
            <a:ext cx="2462645" cy="602673"/>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472241178"/>
      </p:ext>
    </p:extLst>
  </p:cSld>
  <p:clrMapOvr>
    <a:masterClrMapping/>
  </p:clrMapOvr>
  <p:extLst>
    <p:ext uri="{DCECCB84-F9BA-43D5-87BE-67443E8EF086}">
      <p15:sldGuideLst xmlns:p15="http://schemas.microsoft.com/office/powerpoint/2012/main">
        <p15:guide id="1" pos="366" userDrawn="1">
          <p15:clr>
            <a:srgbClr val="FBAE40"/>
          </p15:clr>
        </p15:guide>
        <p15:guide id="2" pos="7386" userDrawn="1">
          <p15:clr>
            <a:srgbClr val="FBAE40"/>
          </p15:clr>
        </p15:guide>
        <p15:guide id="3" pos="3840" userDrawn="1">
          <p15:clr>
            <a:srgbClr val="FBAE40"/>
          </p15:clr>
        </p15:guide>
        <p15:guide id="4" orient="horz" pos="54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350044" y="685801"/>
            <a:ext cx="5745956" cy="2057400"/>
          </a:xfrm>
        </p:spPr>
        <p:txBody>
          <a:bodyPr wrap="square" anchor="t">
            <a:noAutofit/>
          </a:bodyPr>
          <a:lstStyle>
            <a:lvl1pPr>
              <a:defRPr sz="4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444212" y="3429000"/>
            <a:ext cx="2462645" cy="2380243"/>
          </a:xfrm>
        </p:spPr>
        <p:txBody>
          <a:bodyPr>
            <a:normAutofit/>
          </a:bodyPr>
          <a:lstStyle>
            <a:lvl1pPr marL="0" indent="0">
              <a:buNone/>
              <a:defRPr sz="12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444212" y="2826328"/>
            <a:ext cx="2462645" cy="602673"/>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3340678" y="2819906"/>
            <a:ext cx="2462645" cy="602673"/>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237144" y="2826328"/>
            <a:ext cx="2462645" cy="602673"/>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3340678" y="3429001"/>
            <a:ext cx="2462645" cy="2380239"/>
          </a:xfrm>
        </p:spPr>
        <p:txBody>
          <a:bodyPr>
            <a:normAutofit/>
          </a:bodyPr>
          <a:lstStyle>
            <a:lvl1pPr marL="0" indent="0">
              <a:buNone/>
              <a:defRPr sz="1200"/>
            </a:lvl1pPr>
          </a:lstStyle>
          <a:p>
            <a:pPr lvl="0"/>
            <a:r>
              <a:rPr lang="en-US" dirty="0"/>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6237144" y="3429002"/>
            <a:ext cx="2462645" cy="2380235"/>
          </a:xfrm>
        </p:spPr>
        <p:txBody>
          <a:bodyPr>
            <a:normAutofit/>
          </a:bodyPr>
          <a:lstStyle>
            <a:lvl1pPr marL="0" indent="0">
              <a:buNone/>
              <a:defRPr sz="12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300532" y="5885948"/>
            <a:ext cx="8496344" cy="1"/>
          </a:xfrm>
          <a:prstGeom prst="line">
            <a:avLst/>
          </a:prstGeom>
          <a:ln w="12700">
            <a:solidFill>
              <a:srgbClr val="000000"/>
            </a:solidFill>
            <a:miter/>
          </a:ln>
        </p:spPr>
        <p:txBody>
          <a:bodyPr lIns="25717" rIns="25717"/>
          <a:lstStyle/>
          <a:p>
            <a:endParaRPr sz="1013"/>
          </a:p>
        </p:txBody>
      </p:sp>
    </p:spTree>
    <p:extLst>
      <p:ext uri="{BB962C8B-B14F-4D97-AF65-F5344CB8AC3E}">
        <p14:creationId xmlns:p14="http://schemas.microsoft.com/office/powerpoint/2010/main" val="4244063416"/>
      </p:ext>
    </p:extLst>
  </p:cSld>
  <p:clrMapOvr>
    <a:masterClrMapping/>
  </p:clrMapOvr>
  <p:extLst>
    <p:ext uri="{DCECCB84-F9BA-43D5-87BE-67443E8EF086}">
      <p15:sldGuideLst xmlns:p15="http://schemas.microsoft.com/office/powerpoint/2012/main">
        <p15:guide id="1" pos="366" userDrawn="1">
          <p15:clr>
            <a:srgbClr val="FBAE40"/>
          </p15:clr>
        </p15:guide>
        <p15:guide id="2" pos="7386" userDrawn="1">
          <p15:clr>
            <a:srgbClr val="FBAE40"/>
          </p15:clr>
        </p15:guide>
        <p15:guide id="3"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350044" y="685804"/>
            <a:ext cx="5745956" cy="2069086"/>
          </a:xfrm>
        </p:spPr>
        <p:txBody>
          <a:bodyPr anchor="t">
            <a:noAutofit/>
          </a:bodyPr>
          <a:lstStyle>
            <a:lvl1pPr>
              <a:defRPr sz="4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444212" y="3429000"/>
            <a:ext cx="2462645" cy="2380243"/>
          </a:xfrm>
        </p:spPr>
        <p:txBody>
          <a:bodyPr>
            <a:normAutofit/>
          </a:bodyPr>
          <a:lstStyle>
            <a:lvl1pPr marL="0" indent="0">
              <a:buNone/>
              <a:defRPr sz="12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444212" y="2826328"/>
            <a:ext cx="2462645" cy="602673"/>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3340678" y="2826328"/>
            <a:ext cx="2462645" cy="602673"/>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3340678" y="3429001"/>
            <a:ext cx="2462645" cy="2380239"/>
          </a:xfrm>
        </p:spPr>
        <p:txBody>
          <a:bodyPr>
            <a:normAutofit/>
          </a:bodyPr>
          <a:lstStyle>
            <a:lvl1pPr marL="0" indent="0">
              <a:buNone/>
              <a:defRPr sz="12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300532" y="5885948"/>
            <a:ext cx="8496344" cy="1"/>
          </a:xfrm>
          <a:prstGeom prst="line">
            <a:avLst/>
          </a:prstGeom>
          <a:ln w="12700">
            <a:solidFill>
              <a:srgbClr val="000000"/>
            </a:solidFill>
            <a:miter/>
          </a:ln>
        </p:spPr>
        <p:txBody>
          <a:bodyPr lIns="25717" rIns="25717"/>
          <a:lstStyle/>
          <a:p>
            <a:endParaRPr sz="1013"/>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6640115" y="1153398"/>
            <a:ext cx="2153841" cy="4499259"/>
          </a:xfrm>
        </p:spPr>
        <p:txBody>
          <a:bodyPr/>
          <a:lstStyle/>
          <a:p>
            <a:endParaRPr lang="en-US"/>
          </a:p>
        </p:txBody>
      </p:sp>
    </p:spTree>
    <p:extLst>
      <p:ext uri="{BB962C8B-B14F-4D97-AF65-F5344CB8AC3E}">
        <p14:creationId xmlns:p14="http://schemas.microsoft.com/office/powerpoint/2010/main" val="681575071"/>
      </p:ext>
    </p:extLst>
  </p:cSld>
  <p:clrMapOvr>
    <a:masterClrMapping/>
  </p:clrMapOvr>
  <p:extLst>
    <p:ext uri="{DCECCB84-F9BA-43D5-87BE-67443E8EF086}">
      <p15:sldGuideLst xmlns:p15="http://schemas.microsoft.com/office/powerpoint/2012/main">
        <p15:guide id="1" pos="366" userDrawn="1">
          <p15:clr>
            <a:srgbClr val="FBAE40"/>
          </p15:clr>
        </p15:guide>
        <p15:guide id="2" pos="7386" userDrawn="1">
          <p15:clr>
            <a:srgbClr val="FBAE40"/>
          </p15:clr>
        </p15:guide>
        <p15:guide id="3"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350044" y="688289"/>
            <a:ext cx="4221956" cy="2689838"/>
          </a:xfrm>
        </p:spPr>
        <p:txBody>
          <a:bodyPr anchor="t">
            <a:noAutofit/>
          </a:bodyPr>
          <a:lstStyle>
            <a:lvl1pPr>
              <a:defRPr sz="4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5221432" y="1030326"/>
            <a:ext cx="3572525" cy="602673"/>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5221432" y="1632997"/>
            <a:ext cx="3572525" cy="1193330"/>
          </a:xfrm>
        </p:spPr>
        <p:txBody>
          <a:bodyPr>
            <a:normAutofit/>
          </a:bodyPr>
          <a:lstStyle>
            <a:lvl1pPr marL="0" indent="0">
              <a:buNone/>
              <a:defRPr sz="12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300532" y="5885948"/>
            <a:ext cx="8496344" cy="1"/>
          </a:xfrm>
          <a:prstGeom prst="line">
            <a:avLst/>
          </a:prstGeom>
          <a:ln w="12700">
            <a:solidFill>
              <a:srgbClr val="000000"/>
            </a:solidFill>
            <a:miter/>
          </a:ln>
        </p:spPr>
        <p:txBody>
          <a:bodyPr lIns="25717" rIns="25717"/>
          <a:lstStyle/>
          <a:p>
            <a:endParaRPr sz="1013"/>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5221432" y="2836717"/>
            <a:ext cx="3572525" cy="602673"/>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5221432" y="3439389"/>
            <a:ext cx="3572525" cy="1411538"/>
          </a:xfrm>
        </p:spPr>
        <p:txBody>
          <a:bodyPr>
            <a:normAutofit/>
          </a:bodyPr>
          <a:lstStyle>
            <a:lvl1pPr marL="0" indent="0">
              <a:buNone/>
              <a:defRPr sz="1200"/>
            </a:lvl1pPr>
          </a:lstStyle>
          <a:p>
            <a:pPr lvl="0"/>
            <a:r>
              <a:rPr lang="en-US" dirty="0"/>
              <a:t>Click to edit Master text styles</a:t>
            </a:r>
          </a:p>
        </p:txBody>
      </p:sp>
    </p:spTree>
    <p:extLst>
      <p:ext uri="{BB962C8B-B14F-4D97-AF65-F5344CB8AC3E}">
        <p14:creationId xmlns:p14="http://schemas.microsoft.com/office/powerpoint/2010/main" val="1813020675"/>
      </p:ext>
    </p:extLst>
  </p:cSld>
  <p:clrMapOvr>
    <a:masterClrMapping/>
  </p:clrMapOvr>
  <p:extLst>
    <p:ext uri="{DCECCB84-F9BA-43D5-87BE-67443E8EF086}">
      <p15:sldGuideLst xmlns:p15="http://schemas.microsoft.com/office/powerpoint/2012/main">
        <p15:guide id="1" pos="366" userDrawn="1">
          <p15:clr>
            <a:srgbClr val="FBAE40"/>
          </p15:clr>
        </p15:guide>
        <p15:guide id="2" pos="7386" userDrawn="1">
          <p15:clr>
            <a:srgbClr val="FBAE40"/>
          </p15:clr>
        </p15:guide>
        <p15:guide id="3"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350044" y="688290"/>
            <a:ext cx="4221956" cy="2138039"/>
          </a:xfrm>
        </p:spPr>
        <p:txBody>
          <a:bodyPr anchor="t">
            <a:noAutofit/>
          </a:bodyPr>
          <a:lstStyle>
            <a:lvl1pPr>
              <a:defRPr sz="4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444211" y="3429000"/>
            <a:ext cx="3857626" cy="2380243"/>
          </a:xfrm>
        </p:spPr>
        <p:txBody>
          <a:bodyPr>
            <a:normAutofit/>
          </a:bodyPr>
          <a:lstStyle>
            <a:lvl1pPr marL="0" indent="0">
              <a:buNone/>
              <a:defRPr sz="12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444212" y="2826328"/>
            <a:ext cx="3857625" cy="602673"/>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300532" y="5885948"/>
            <a:ext cx="8496344" cy="1"/>
          </a:xfrm>
          <a:prstGeom prst="line">
            <a:avLst/>
          </a:prstGeom>
          <a:ln w="12700">
            <a:solidFill>
              <a:srgbClr val="000000"/>
            </a:solidFill>
            <a:miter/>
          </a:ln>
        </p:spPr>
        <p:txBody>
          <a:bodyPr lIns="25717" rIns="25717"/>
          <a:lstStyle/>
          <a:p>
            <a:endParaRPr sz="1013"/>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4572001" y="1153398"/>
            <a:ext cx="4221956" cy="4499259"/>
          </a:xfrm>
        </p:spPr>
        <p:txBody>
          <a:bodyPr/>
          <a:lstStyle/>
          <a:p>
            <a:endParaRPr lang="en-US"/>
          </a:p>
        </p:txBody>
      </p:sp>
    </p:spTree>
    <p:extLst>
      <p:ext uri="{BB962C8B-B14F-4D97-AF65-F5344CB8AC3E}">
        <p14:creationId xmlns:p14="http://schemas.microsoft.com/office/powerpoint/2010/main" val="4072450817"/>
      </p:ext>
    </p:extLst>
  </p:cSld>
  <p:clrMapOvr>
    <a:masterClrMapping/>
  </p:clrMapOvr>
  <p:extLst>
    <p:ext uri="{DCECCB84-F9BA-43D5-87BE-67443E8EF086}">
      <p15:sldGuideLst xmlns:p15="http://schemas.microsoft.com/office/powerpoint/2012/main">
        <p15:guide id="1" pos="366" userDrawn="1">
          <p15:clr>
            <a:srgbClr val="FBAE40"/>
          </p15:clr>
        </p15:guide>
        <p15:guide id="2" pos="7386" userDrawn="1">
          <p15:clr>
            <a:srgbClr val="FBAE40"/>
          </p15:clr>
        </p15:guide>
        <p15:guide id="3"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Sections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350044" y="688289"/>
            <a:ext cx="4221956" cy="2689838"/>
          </a:xfrm>
        </p:spPr>
        <p:txBody>
          <a:bodyPr anchor="t">
            <a:noAutofit/>
          </a:bodyPr>
          <a:lstStyle>
            <a:lvl1pPr>
              <a:defRPr sz="4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5221432" y="1030326"/>
            <a:ext cx="3572525" cy="602673"/>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5221432" y="1632997"/>
            <a:ext cx="3572525" cy="1193330"/>
          </a:xfrm>
        </p:spPr>
        <p:txBody>
          <a:bodyPr>
            <a:normAutofit/>
          </a:bodyPr>
          <a:lstStyle>
            <a:lvl1pPr marL="0" indent="0">
              <a:buNone/>
              <a:defRPr sz="12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300532" y="5885948"/>
            <a:ext cx="8496344" cy="1"/>
          </a:xfrm>
          <a:prstGeom prst="line">
            <a:avLst/>
          </a:prstGeom>
          <a:ln w="12700">
            <a:solidFill>
              <a:srgbClr val="000000"/>
            </a:solidFill>
            <a:miter/>
          </a:ln>
        </p:spPr>
        <p:txBody>
          <a:bodyPr lIns="25717" rIns="25717"/>
          <a:lstStyle/>
          <a:p>
            <a:endParaRPr sz="1013"/>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5221432" y="2836717"/>
            <a:ext cx="3572525" cy="602673"/>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5221432" y="3439389"/>
            <a:ext cx="3572525" cy="1411538"/>
          </a:xfrm>
        </p:spPr>
        <p:txBody>
          <a:bodyPr>
            <a:normAutofit/>
          </a:bodyPr>
          <a:lstStyle>
            <a:lvl1pPr marL="0" indent="0">
              <a:buNone/>
              <a:defRPr sz="1200"/>
            </a:lvl1pPr>
          </a:lstStyle>
          <a:p>
            <a:pPr lvl="0"/>
            <a:r>
              <a:rPr lang="en-US" dirty="0"/>
              <a:t>Click to edit Master text styles</a:t>
            </a:r>
          </a:p>
        </p:txBody>
      </p:sp>
      <p:sp>
        <p:nvSpPr>
          <p:cNvPr id="3" name="Picture Placeholder 11">
            <a:extLst>
              <a:ext uri="{FF2B5EF4-FFF2-40B4-BE49-F238E27FC236}">
                <a16:creationId xmlns:a16="http://schemas.microsoft.com/office/drawing/2014/main" id="{D96AF8D7-D3E5-B5C6-030A-DFBC5AEC7D00}"/>
              </a:ext>
            </a:extLst>
          </p:cNvPr>
          <p:cNvSpPr>
            <a:spLocks noGrp="1"/>
          </p:cNvSpPr>
          <p:nvPr>
            <p:ph type="pic" sz="quarter" idx="20"/>
          </p:nvPr>
        </p:nvSpPr>
        <p:spPr>
          <a:xfrm>
            <a:off x="444211" y="3616038"/>
            <a:ext cx="4127789" cy="2071901"/>
          </a:xfrm>
        </p:spPr>
        <p:txBody>
          <a:bodyPr/>
          <a:lstStyle/>
          <a:p>
            <a:endParaRPr lang="en-US"/>
          </a:p>
        </p:txBody>
      </p:sp>
    </p:spTree>
    <p:extLst>
      <p:ext uri="{BB962C8B-B14F-4D97-AF65-F5344CB8AC3E}">
        <p14:creationId xmlns:p14="http://schemas.microsoft.com/office/powerpoint/2010/main" val="3717468797"/>
      </p:ext>
    </p:extLst>
  </p:cSld>
  <p:clrMapOvr>
    <a:masterClrMapping/>
  </p:clrMapOvr>
  <p:extLst>
    <p:ext uri="{DCECCB84-F9BA-43D5-87BE-67443E8EF086}">
      <p15:sldGuideLst xmlns:p15="http://schemas.microsoft.com/office/powerpoint/2012/main">
        <p15:guide id="1" pos="366" userDrawn="1">
          <p15:clr>
            <a:srgbClr val="FBAE40"/>
          </p15:clr>
        </p15:guide>
        <p15:guide id="2" pos="7386" userDrawn="1">
          <p15:clr>
            <a:srgbClr val="FBAE40"/>
          </p15:clr>
        </p15:guide>
        <p15:guide id="3"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D049-71FF-411B-BCE5-A051E826B136}"/>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C7692D-ABCF-997B-650B-266DF91A7F55}"/>
              </a:ext>
            </a:extLst>
          </p:cNvPr>
          <p:cNvSpPr>
            <a:spLocks noGrp="1"/>
          </p:cNvSpPr>
          <p:nvPr>
            <p:ph type="dt" sz="half" idx="10"/>
          </p:nvPr>
        </p:nvSpPr>
        <p:spPr>
          <a:xfrm>
            <a:off x="628650" y="6356749"/>
            <a:ext cx="2057400" cy="364331"/>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5FCE306B-148D-CE50-D43B-2DEE1378588F}"/>
              </a:ext>
            </a:extLst>
          </p:cNvPr>
          <p:cNvSpPr>
            <a:spLocks noGrp="1"/>
          </p:cNvSpPr>
          <p:nvPr>
            <p:ph type="ftr" sz="quarter" idx="11"/>
          </p:nvPr>
        </p:nvSpPr>
        <p:spPr>
          <a:xfrm>
            <a:off x="3028950" y="6356749"/>
            <a:ext cx="3086100" cy="364331"/>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E5411AD-3E1B-501F-B9F8-D0AAF3F5F5A2}"/>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837449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72686-CE9D-3B74-9DE2-86FB708C153F}"/>
              </a:ext>
            </a:extLst>
          </p:cNvPr>
          <p:cNvSpPr>
            <a:spLocks noGrp="1"/>
          </p:cNvSpPr>
          <p:nvPr>
            <p:ph type="dt" sz="half" idx="10"/>
          </p:nvPr>
        </p:nvSpPr>
        <p:spPr>
          <a:xfrm>
            <a:off x="628650" y="6356749"/>
            <a:ext cx="2057400" cy="364331"/>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D822D6-F437-1E07-DBC9-57FD732126F4}"/>
              </a:ext>
            </a:extLst>
          </p:cNvPr>
          <p:cNvSpPr>
            <a:spLocks noGrp="1"/>
          </p:cNvSpPr>
          <p:nvPr>
            <p:ph type="ftr" sz="quarter" idx="11"/>
          </p:nvPr>
        </p:nvSpPr>
        <p:spPr>
          <a:xfrm>
            <a:off x="3028950" y="6356749"/>
            <a:ext cx="3086100" cy="364331"/>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12AF305-6821-F7EE-9D30-6FE81EC2BC31}"/>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2162179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857751" y="688288"/>
            <a:ext cx="3325091" cy="3966824"/>
          </a:xfrm>
        </p:spPr>
        <p:txBody>
          <a:bodyPr anchor="t">
            <a:noAutofit/>
          </a:bodyPr>
          <a:lstStyle>
            <a:lvl1pPr>
              <a:defRPr sz="5625"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4572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883728" y="5936852"/>
            <a:ext cx="2462645" cy="602673"/>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913551018"/>
      </p:ext>
    </p:extLst>
  </p:cSld>
  <p:clrMapOvr>
    <a:masterClrMapping/>
  </p:clrMapOvr>
  <p:extLst>
    <p:ext uri="{DCECCB84-F9BA-43D5-87BE-67443E8EF086}">
      <p15:sldGuideLst xmlns:p15="http://schemas.microsoft.com/office/powerpoint/2012/main">
        <p15:guide id="1" pos="366" userDrawn="1">
          <p15:clr>
            <a:srgbClr val="FBAE40"/>
          </p15:clr>
        </p15:guide>
        <p15:guide id="2" pos="7386" userDrawn="1">
          <p15:clr>
            <a:srgbClr val="FBAE40"/>
          </p15:clr>
        </p15:guide>
        <p15:guide id="3" pos="3840" userDrawn="1">
          <p15:clr>
            <a:srgbClr val="FBAE40"/>
          </p15:clr>
        </p15:guide>
        <p15:guide id="4" orient="horz" pos="542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800000" cy="400000"/>
          </a:xfrm>
          <a:prstGeom prst="rect">
            <a:avLst/>
          </a:prstGeom>
          <a:extLst>
            <a:ext uri="{C572A759-6A51-4108-AA02-DFA0A04FC94B}">
              <ma14:wrappingTextBoxFlag xmlns="" xmlns:ma14="http://schemas.microsoft.com/office/mac/drawingml/2011/main" val="0"/>
            </a:ext>
          </a:extLst>
        </p:spPr>
        <p:txBody>
          <a:bodyPr/>
          <a:lstStyle>
            <a:lvl1pPr/>
          </a:lstStyle>
          <a:p>
            <a:pPr algn="l"/>
            <a:fld id="{F7021451-1387-4CA6-816F-3879F97B5CBC}" type="slidenum">
              <a:rPr lang="en-US" b="0"/>
              <a:t>‹#›</a:t>
            </a:fld>
            <a:endParaRPr lang="en-US"/>
          </a:p>
        </p:txBody>
      </p:sp>
    </p:spTree>
    <p:extLst>
      <p:ext uri="{BB962C8B-B14F-4D97-AF65-F5344CB8AC3E}">
        <p14:creationId xmlns:p14="http://schemas.microsoft.com/office/powerpoint/2010/main" val="670386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D9625-ED1C-9C68-D8B9-B6502FCCB415}"/>
              </a:ext>
            </a:extLst>
          </p:cNvPr>
          <p:cNvSpPr>
            <a:spLocks noGrp="1"/>
          </p:cNvSpPr>
          <p:nvPr>
            <p:ph type="title"/>
          </p:nvPr>
        </p:nvSpPr>
        <p:spPr>
          <a:xfrm>
            <a:off x="628650" y="365524"/>
            <a:ext cx="7886700" cy="13251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293A9-2FAF-A155-DC7A-FE995344AE8C}"/>
              </a:ext>
            </a:extLst>
          </p:cNvPr>
          <p:cNvSpPr>
            <a:spLocks noGrp="1"/>
          </p:cNvSpPr>
          <p:nvPr>
            <p:ph type="body" idx="1"/>
          </p:nvPr>
        </p:nvSpPr>
        <p:spPr>
          <a:xfrm>
            <a:off x="628650" y="1825229"/>
            <a:ext cx="7886700" cy="43517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F1B5DE-B15D-9D1C-21D2-953FFCB007DA}"/>
              </a:ext>
            </a:extLst>
          </p:cNvPr>
          <p:cNvSpPr>
            <a:spLocks noGrp="1"/>
          </p:cNvSpPr>
          <p:nvPr>
            <p:ph type="sldNum" sz="quarter" idx="4"/>
          </p:nvPr>
        </p:nvSpPr>
        <p:spPr>
          <a:xfrm>
            <a:off x="8515351" y="323959"/>
            <a:ext cx="279866" cy="364331"/>
          </a:xfrm>
          <a:prstGeom prst="rect">
            <a:avLst/>
          </a:prstGeom>
        </p:spPr>
        <p:txBody>
          <a:bodyPr vert="horz" lIns="91440" tIns="45720" rIns="91440" bIns="45720" rtlCol="0" anchor="ctr"/>
          <a:lstStyle>
            <a:lvl1pPr algn="r">
              <a:defRPr sz="788">
                <a:solidFill>
                  <a:schemeClr val="tx1">
                    <a:lumMod val="65000"/>
                    <a:lumOff val="35000"/>
                  </a:schemeClr>
                </a:solidFill>
              </a:defRPr>
            </a:lvl1pPr>
          </a:lstStyle>
          <a:p>
            <a:fld id="{2E72D20E-321F-EE4C-A76D-7EFD4B1BDA03}" type="slidenum">
              <a:rPr lang="en-US" smtClean="0"/>
              <a:pPr/>
              <a:t>‹#›</a:t>
            </a:fld>
            <a:endParaRPr lang="en-US" dirty="0"/>
          </a:p>
        </p:txBody>
      </p:sp>
      <p:grpSp>
        <p:nvGrpSpPr>
          <p:cNvPr id="7" name="Group">
            <a:extLst>
              <a:ext uri="{FF2B5EF4-FFF2-40B4-BE49-F238E27FC236}">
                <a16:creationId xmlns:a16="http://schemas.microsoft.com/office/drawing/2014/main" id="{2CC72135-826E-3084-1ACC-9293218F24EE}"/>
              </a:ext>
            </a:extLst>
          </p:cNvPr>
          <p:cNvGrpSpPr/>
          <p:nvPr userDrawn="1"/>
        </p:nvGrpSpPr>
        <p:grpSpPr>
          <a:xfrm>
            <a:off x="8512912" y="6275882"/>
            <a:ext cx="283964" cy="267073"/>
            <a:chOff x="0" y="0"/>
            <a:chExt cx="504824" cy="356095"/>
          </a:xfrm>
        </p:grpSpPr>
        <p:sp>
          <p:nvSpPr>
            <p:cNvPr id="8" name="Line">
              <a:extLst>
                <a:ext uri="{FF2B5EF4-FFF2-40B4-BE49-F238E27FC236}">
                  <a16:creationId xmlns:a16="http://schemas.microsoft.com/office/drawing/2014/main" id="{024BCD63-D1A0-9E6D-3EA4-16D1E0509D18}"/>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013"/>
            </a:p>
          </p:txBody>
        </p:sp>
        <p:sp>
          <p:nvSpPr>
            <p:cNvPr id="9" name="Line">
              <a:extLst>
                <a:ext uri="{FF2B5EF4-FFF2-40B4-BE49-F238E27FC236}">
                  <a16:creationId xmlns:a16="http://schemas.microsoft.com/office/drawing/2014/main" id="{3E483999-BF7F-A26B-845E-8C65CD948361}"/>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013"/>
            </a:p>
          </p:txBody>
        </p:sp>
        <p:sp>
          <p:nvSpPr>
            <p:cNvPr id="10" name="Line">
              <a:extLst>
                <a:ext uri="{FF2B5EF4-FFF2-40B4-BE49-F238E27FC236}">
                  <a16:creationId xmlns:a16="http://schemas.microsoft.com/office/drawing/2014/main" id="{B9696663-8271-B1D6-1A2F-9E2DDAA3DD5E}"/>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013"/>
            </a:p>
          </p:txBody>
        </p:sp>
      </p:grpSp>
      <p:sp>
        <p:nvSpPr>
          <p:cNvPr id="11" name="textruta 3">
            <a:extLst>
              <a:ext uri="{FF2B5EF4-FFF2-40B4-BE49-F238E27FC236}">
                <a16:creationId xmlns:a16="http://schemas.microsoft.com/office/drawing/2014/main" id="{2DC00BBB-96D5-E144-A351-6386B4BABF32}"/>
              </a:ext>
            </a:extLst>
          </p:cNvPr>
          <p:cNvSpPr txBox="1"/>
          <p:nvPr userDrawn="1"/>
        </p:nvSpPr>
        <p:spPr>
          <a:xfrm>
            <a:off x="8030607" y="6260827"/>
            <a:ext cx="569835" cy="24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rIns="25717">
            <a:spAutoFit/>
          </a:bodyPr>
          <a:lstStyle>
            <a:lvl1pPr>
              <a:lnSpc>
                <a:spcPct val="90000"/>
              </a:lnSpc>
              <a:spcBef>
                <a:spcPts val="600"/>
              </a:spcBef>
              <a:defRPr sz="2000">
                <a:solidFill>
                  <a:srgbClr val="000000"/>
                </a:solidFill>
              </a:defRPr>
            </a:lvl1pPr>
          </a:lstStyle>
          <a:p>
            <a:r>
              <a:rPr sz="1125" dirty="0"/>
              <a:t>NEXT</a:t>
            </a:r>
          </a:p>
        </p:txBody>
      </p:sp>
    </p:spTree>
    <p:extLst>
      <p:ext uri="{BB962C8B-B14F-4D97-AF65-F5344CB8AC3E}">
        <p14:creationId xmlns:p14="http://schemas.microsoft.com/office/powerpoint/2010/main" val="22766439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9" r:id="rId7"/>
    <p:sldLayoutId id="2147483680" r:id="rId8"/>
    <p:sldLayoutId id="2147483681" r:id="rId9"/>
    <p:sldLayoutId id="2147483682" r:id="rId1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userDrawn="1">
          <p15:clr>
            <a:srgbClr val="F26B43"/>
          </p15:clr>
        </p15:guide>
        <p15:guide id="2" pos="294" userDrawn="1">
          <p15:clr>
            <a:srgbClr val="F26B43"/>
          </p15:clr>
        </p15:guide>
        <p15:guide id="3"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openai.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chatgpt.com/" TargetMode="External"/><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chatgpt.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chatgpt.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chatgpt.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chatgpt.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chatgpt.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chatgpt.com/" TargetMode="External"/><Relationship Id="rId3" Type="http://schemas.openxmlformats.org/officeDocument/2006/relationships/hyperlink" Target="https://aclanthology.org/2024.naacl-long.102.pdf" TargetMode="External"/><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ar5iv.org/html/2307.02477v3" TargetMode="External"/><Relationship Id="rId5" Type="http://schemas.openxmlformats.org/officeDocument/2006/relationships/hyperlink" Target="https://aclanthology.org/2024.naacl-long.102/" TargetMode="External"/><Relationship Id="rId4" Type="http://schemas.openxmlformats.org/officeDocument/2006/relationships/hyperlink" Target="https://ar5iv.org/abs/2307.0247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chatgpt.com/" TargetMode="External"/><Relationship Id="rId4" Type="http://schemas.openxmlformats.org/officeDocument/2006/relationships/hyperlink" Target="https://platform.openai.com/playground/chat?models=gpt-4o"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chatgpt.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chatgpt.com/"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chatgpt.com/"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chatgpt.com/"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8" Type="http://schemas.openxmlformats.org/officeDocument/2006/relationships/hyperlink" Target="https://chatgpt.com/"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x.com/skirano/status/1751092906964787406"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chatgpt.com/" TargetMode="Externa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tableau.com/solutions/gallery/visual-vocabulary"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chatgpt.com/"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chatgpt.com/"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www.kaggle.com/datasets/ruchi798/data-science-job-salarie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hyperlink" Target="https://chatgpt.com/" TargetMode="External"/><Relationship Id="rId4" Type="http://schemas.openxmlformats.org/officeDocument/2006/relationships/image" Target="../media/image39.jpe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8.xml.rels><?xml version="1.0" encoding="UTF-8" standalone="yes"?>
<Relationships xmlns="http://schemas.openxmlformats.org/package/2006/relationships"><Relationship Id="rId8" Type="http://schemas.openxmlformats.org/officeDocument/2006/relationships/hyperlink" Target="https://chatgpt.com/" TargetMode="Externa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9.xml.rels><?xml version="1.0" encoding="UTF-8" standalone="yes"?>
<Relationships xmlns="http://schemas.openxmlformats.org/package/2006/relationships"><Relationship Id="rId8" Type="http://schemas.openxmlformats.org/officeDocument/2006/relationships/hyperlink" Target="https://chatgpt.com/" TargetMode="External"/><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chatgpt.com/" TargetMode="External"/><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1.xml.rels><?xml version="1.0" encoding="UTF-8" standalone="yes"?>
<Relationships xmlns="http://schemas.openxmlformats.org/package/2006/relationships"><Relationship Id="rId8" Type="http://schemas.openxmlformats.org/officeDocument/2006/relationships/hyperlink" Target="https://chatgpt.com/" TargetMode="External"/><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hyperlink" Target="https://chatgpt.com/" TargetMode="Externa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chatgpt.com/" TargetMode="External"/><Relationship Id="rId4" Type="http://schemas.openxmlformats.org/officeDocument/2006/relationships/hyperlink" Target="https://arxiv.org/abs/2305.10601"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chatgpt.com/"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chatgpt.com/" TargetMode="External"/><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9.xml.rels><?xml version="1.0" encoding="UTF-8" standalone="yes"?>
<Relationships xmlns="http://schemas.openxmlformats.org/package/2006/relationships"><Relationship Id="rId8" Type="http://schemas.openxmlformats.org/officeDocument/2006/relationships/hyperlink" Target="https://chatgpt.com/" TargetMode="External"/><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chatgpt.com/" TargetMode="External"/><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1.xml.rels><?xml version="1.0" encoding="UTF-8" standalone="yes"?>
<Relationships xmlns="http://schemas.openxmlformats.org/package/2006/relationships"><Relationship Id="rId8" Type="http://schemas.openxmlformats.org/officeDocument/2006/relationships/hyperlink" Target="https://chatgpt.com/" TargetMode="External"/><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2.xml.rels><?xml version="1.0" encoding="UTF-8" standalone="yes"?>
<Relationships xmlns="http://schemas.openxmlformats.org/package/2006/relationships"><Relationship Id="rId8" Type="http://schemas.openxmlformats.org/officeDocument/2006/relationships/hyperlink" Target="https://chatgpt.com/"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67.xml.rels><?xml version="1.0" encoding="UTF-8" standalone="yes"?>
<Relationships xmlns="http://schemas.openxmlformats.org/package/2006/relationships"><Relationship Id="rId3" Type="http://schemas.openxmlformats.org/officeDocument/2006/relationships/hyperlink" Target="https://genai.umich.edu/"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learnelectronicswithme.com/2023/01/types-of-machine-learning-for-data.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2"/>
            <a:ext cx="8249304"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43000" y="1293338"/>
            <a:ext cx="6858000" cy="3274592"/>
          </a:xfrm>
        </p:spPr>
        <p:txBody>
          <a:bodyPr anchor="ctr">
            <a:normAutofit/>
          </a:bodyPr>
          <a:lstStyle/>
          <a:p>
            <a:r>
              <a:rPr lang="en-US" sz="6300" dirty="0">
                <a:solidFill>
                  <a:schemeClr val="accent4">
                    <a:lumMod val="50000"/>
                  </a:schemeClr>
                </a:solidFill>
              </a:rPr>
              <a:t>Generative AI for Practitioners</a:t>
            </a:r>
          </a:p>
        </p:txBody>
      </p:sp>
      <p:sp>
        <p:nvSpPr>
          <p:cNvPr id="3" name="Subtitle 2"/>
          <p:cNvSpPr>
            <a:spLocks noGrp="1"/>
          </p:cNvSpPr>
          <p:nvPr>
            <p:ph type="subTitle" idx="1"/>
          </p:nvPr>
        </p:nvSpPr>
        <p:spPr>
          <a:xfrm>
            <a:off x="1143000" y="5514052"/>
            <a:ext cx="6858000" cy="651910"/>
          </a:xfrm>
        </p:spPr>
        <p:txBody>
          <a:bodyPr anchor="ctr">
            <a:normAutofit/>
          </a:bodyPr>
          <a:lstStyle/>
          <a:p>
            <a:pPr>
              <a:lnSpc>
                <a:spcPct val="90000"/>
              </a:lnSpc>
            </a:pPr>
            <a:r>
              <a:rPr lang="en-US" sz="1000" dirty="0"/>
              <a:t>Presented by Alexis Castellanos </a:t>
            </a:r>
          </a:p>
          <a:p>
            <a:pPr>
              <a:lnSpc>
                <a:spcPct val="90000"/>
              </a:lnSpc>
            </a:pPr>
            <a:r>
              <a:rPr lang="en-US" sz="1000" dirty="0"/>
              <a:t>Date: 08/23/2024</a:t>
            </a:r>
          </a:p>
          <a:p>
            <a:pPr>
              <a:lnSpc>
                <a:spcPct val="90000"/>
              </a:lnSpc>
            </a:pPr>
            <a:r>
              <a:rPr lang="en-US" sz="1000" dirty="0"/>
              <a:t>University of Michigan</a:t>
            </a:r>
          </a:p>
        </p:txBody>
      </p:sp>
      <p:cxnSp>
        <p:nvCxnSpPr>
          <p:cNvPr id="26" name="Straight Connector 2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48" y="6354708"/>
            <a:ext cx="8250174"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629757" cy="1554480"/>
          </a:xfrm>
        </p:spPr>
        <p:txBody>
          <a:bodyPr anchor="ctr">
            <a:normAutofit/>
          </a:bodyPr>
          <a:lstStyle/>
          <a:p>
            <a:r>
              <a:rPr lang="en-US" sz="4000" dirty="0">
                <a:solidFill>
                  <a:schemeClr val="accent4">
                    <a:lumMod val="50000"/>
                  </a:schemeClr>
                </a:solidFill>
              </a:rPr>
              <a:t>Types of AI </a:t>
            </a:r>
            <a:br>
              <a:rPr lang="en-US" sz="4200" dirty="0">
                <a:solidFill>
                  <a:schemeClr val="accent4">
                    <a:lumMod val="50000"/>
                  </a:schemeClr>
                </a:solidFill>
              </a:rPr>
            </a:br>
            <a:r>
              <a:rPr lang="en-US" sz="2000" b="1" dirty="0">
                <a:solidFill>
                  <a:schemeClr val="accent4">
                    <a:lumMod val="50000"/>
                  </a:schemeClr>
                </a:solidFill>
              </a:rPr>
              <a:t>[Summary] </a:t>
            </a:r>
          </a:p>
        </p:txBody>
      </p:sp>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p:cNvSpPr>
          <p:nvPr/>
        </p:nvSpPr>
        <p:spPr>
          <a:xfrm>
            <a:off x="4783877" y="3017520"/>
            <a:ext cx="3669731" cy="3209901"/>
          </a:xfrm>
          <a:prstGeom prst="rect">
            <a:avLst/>
          </a:prstGeom>
        </p:spPr>
        <p:txBody>
          <a:bodyPr>
            <a:normAutofit fontScale="92500" lnSpcReduction="10000"/>
          </a:bodyPr>
          <a:lstStyle/>
          <a:p>
            <a:pPr defTabSz="320040">
              <a:lnSpc>
                <a:spcPct val="90000"/>
              </a:lnSpc>
              <a:spcAft>
                <a:spcPts val="600"/>
              </a:spcAft>
            </a:pPr>
            <a:r>
              <a:rPr lang="en-US" sz="1000" b="1" kern="1200" dirty="0">
                <a:solidFill>
                  <a:schemeClr val="accent4">
                    <a:lumMod val="50000"/>
                  </a:schemeClr>
                </a:solidFill>
                <a:latin typeface="+mn-lt"/>
                <a:ea typeface="+mn-ea"/>
                <a:cs typeface="+mn-cs"/>
              </a:rPr>
              <a:t>Generative AI:</a:t>
            </a:r>
          </a:p>
          <a:p>
            <a:pPr defTabSz="320040">
              <a:lnSpc>
                <a:spcPct val="90000"/>
              </a:lnSpc>
              <a:spcAft>
                <a:spcPts val="600"/>
              </a:spcAft>
              <a:buFont typeface="Arial" panose="020B0604020202020204" pitchFamily="34" charset="0"/>
              <a:buChar char="•"/>
            </a:pPr>
            <a:r>
              <a:rPr lang="en-US" sz="1000" b="1" kern="1200" dirty="0">
                <a:solidFill>
                  <a:schemeClr val="accent4">
                    <a:lumMod val="50000"/>
                  </a:schemeClr>
                </a:solidFill>
                <a:latin typeface="+mn-lt"/>
                <a:ea typeface="+mn-ea"/>
                <a:cs typeface="+mn-cs"/>
              </a:rPr>
              <a:t>Purpose</a:t>
            </a:r>
            <a:r>
              <a:rPr lang="en-US" sz="1000" kern="1200" dirty="0">
                <a:solidFill>
                  <a:schemeClr val="accent4">
                    <a:lumMod val="50000"/>
                  </a:schemeClr>
                </a:solidFill>
                <a:latin typeface="+mn-lt"/>
                <a:ea typeface="+mn-ea"/>
                <a:cs typeface="+mn-cs"/>
              </a:rPr>
              <a:t>: Create new data similar to existing data</a:t>
            </a:r>
          </a:p>
          <a:p>
            <a:pPr defTabSz="320040">
              <a:lnSpc>
                <a:spcPct val="90000"/>
              </a:lnSpc>
              <a:spcAft>
                <a:spcPts val="600"/>
              </a:spcAft>
              <a:buFont typeface="Arial" panose="020B0604020202020204" pitchFamily="34" charset="0"/>
              <a:buChar char="•"/>
            </a:pPr>
            <a:r>
              <a:rPr lang="en-US" sz="1000" b="1" kern="1200" dirty="0">
                <a:solidFill>
                  <a:schemeClr val="accent4">
                    <a:lumMod val="50000"/>
                  </a:schemeClr>
                </a:solidFill>
                <a:latin typeface="+mn-lt"/>
                <a:ea typeface="+mn-ea"/>
                <a:cs typeface="+mn-cs"/>
              </a:rPr>
              <a:t>Functionality</a:t>
            </a:r>
            <a:r>
              <a:rPr lang="en-US" sz="1000" kern="1200" dirty="0">
                <a:solidFill>
                  <a:schemeClr val="accent4">
                    <a:lumMod val="50000"/>
                  </a:schemeClr>
                </a:solidFill>
                <a:latin typeface="+mn-lt"/>
                <a:ea typeface="+mn-ea"/>
                <a:cs typeface="+mn-cs"/>
              </a:rPr>
              <a:t>: Generates text, images, music, and more</a:t>
            </a:r>
          </a:p>
          <a:p>
            <a:pPr defTabSz="320040">
              <a:lnSpc>
                <a:spcPct val="90000"/>
              </a:lnSpc>
              <a:spcAft>
                <a:spcPts val="600"/>
              </a:spcAft>
              <a:buFont typeface="Arial" panose="020B0604020202020204" pitchFamily="34" charset="0"/>
              <a:buChar char="•"/>
            </a:pPr>
            <a:r>
              <a:rPr lang="en-US" sz="1000" b="1" kern="1200" dirty="0">
                <a:solidFill>
                  <a:schemeClr val="accent4">
                    <a:lumMod val="50000"/>
                  </a:schemeClr>
                </a:solidFill>
                <a:latin typeface="+mn-lt"/>
                <a:ea typeface="+mn-ea"/>
                <a:cs typeface="+mn-cs"/>
              </a:rPr>
              <a:t>Examples</a:t>
            </a:r>
            <a:r>
              <a:rPr lang="en-US" sz="1000" kern="1200" dirty="0">
                <a:solidFill>
                  <a:schemeClr val="accent4">
                    <a:lumMod val="50000"/>
                  </a:schemeClr>
                </a:solidFill>
                <a:latin typeface="+mn-lt"/>
                <a:ea typeface="+mn-ea"/>
                <a:cs typeface="+mn-cs"/>
              </a:rPr>
              <a:t>:</a:t>
            </a:r>
          </a:p>
          <a:p>
            <a:pPr marL="520065" lvl="1" indent="-200025" defTabSz="320040">
              <a:lnSpc>
                <a:spcPct val="90000"/>
              </a:lnSpc>
              <a:spcAft>
                <a:spcPts val="600"/>
              </a:spcAft>
              <a:buFont typeface="Arial" panose="020B0604020202020204" pitchFamily="34" charset="0"/>
              <a:buChar char="•"/>
            </a:pPr>
            <a:r>
              <a:rPr lang="en-US" sz="1000" b="1" kern="1200" dirty="0">
                <a:solidFill>
                  <a:schemeClr val="accent4">
                    <a:lumMod val="50000"/>
                  </a:schemeClr>
                </a:solidFill>
                <a:latin typeface="+mn-lt"/>
                <a:ea typeface="+mn-ea"/>
                <a:cs typeface="+mn-cs"/>
              </a:rPr>
              <a:t>Text</a:t>
            </a:r>
            <a:r>
              <a:rPr lang="en-US" sz="1000" kern="1200" dirty="0">
                <a:solidFill>
                  <a:schemeClr val="accent4">
                    <a:lumMod val="50000"/>
                  </a:schemeClr>
                </a:solidFill>
                <a:latin typeface="+mn-lt"/>
                <a:ea typeface="+mn-ea"/>
                <a:cs typeface="+mn-cs"/>
              </a:rPr>
              <a:t>: GPT-4 (ChatGPT)</a:t>
            </a:r>
          </a:p>
          <a:p>
            <a:pPr marL="520065" lvl="1" indent="-200025" defTabSz="320040">
              <a:lnSpc>
                <a:spcPct val="90000"/>
              </a:lnSpc>
              <a:spcAft>
                <a:spcPts val="600"/>
              </a:spcAft>
              <a:buFont typeface="Arial" panose="020B0604020202020204" pitchFamily="34" charset="0"/>
              <a:buChar char="•"/>
            </a:pPr>
            <a:r>
              <a:rPr lang="en-US" sz="1000" b="1" kern="1200" dirty="0">
                <a:solidFill>
                  <a:schemeClr val="accent4">
                    <a:lumMod val="50000"/>
                  </a:schemeClr>
                </a:solidFill>
                <a:latin typeface="+mn-lt"/>
                <a:ea typeface="+mn-ea"/>
                <a:cs typeface="+mn-cs"/>
              </a:rPr>
              <a:t>Images</a:t>
            </a:r>
            <a:r>
              <a:rPr lang="en-US" sz="1000" kern="1200" dirty="0">
                <a:solidFill>
                  <a:schemeClr val="accent4">
                    <a:lumMod val="50000"/>
                  </a:schemeClr>
                </a:solidFill>
                <a:latin typeface="+mn-lt"/>
                <a:ea typeface="+mn-ea"/>
                <a:cs typeface="+mn-cs"/>
              </a:rPr>
              <a:t>: DALL-E</a:t>
            </a:r>
          </a:p>
          <a:p>
            <a:pPr marL="520065" lvl="1" indent="-200025" defTabSz="320040">
              <a:lnSpc>
                <a:spcPct val="90000"/>
              </a:lnSpc>
              <a:spcAft>
                <a:spcPts val="600"/>
              </a:spcAft>
              <a:buFont typeface="Arial" panose="020B0604020202020204" pitchFamily="34" charset="0"/>
              <a:buChar char="•"/>
            </a:pPr>
            <a:r>
              <a:rPr lang="en-US" sz="1000" b="1" kern="1200" dirty="0">
                <a:solidFill>
                  <a:schemeClr val="accent4">
                    <a:lumMod val="50000"/>
                  </a:schemeClr>
                </a:solidFill>
                <a:latin typeface="+mn-lt"/>
                <a:ea typeface="+mn-ea"/>
                <a:cs typeface="+mn-cs"/>
              </a:rPr>
              <a:t>Music</a:t>
            </a:r>
            <a:r>
              <a:rPr lang="en-US" sz="1000" kern="1200" dirty="0">
                <a:solidFill>
                  <a:schemeClr val="accent4">
                    <a:lumMod val="50000"/>
                  </a:schemeClr>
                </a:solidFill>
                <a:latin typeface="+mn-lt"/>
                <a:ea typeface="+mn-ea"/>
                <a:cs typeface="+mn-cs"/>
              </a:rPr>
              <a:t>: </a:t>
            </a:r>
            <a:r>
              <a:rPr lang="en-US" sz="1000" kern="1200" dirty="0" err="1">
                <a:solidFill>
                  <a:schemeClr val="accent4">
                    <a:lumMod val="50000"/>
                  </a:schemeClr>
                </a:solidFill>
                <a:latin typeface="+mn-lt"/>
                <a:ea typeface="+mn-ea"/>
                <a:cs typeface="+mn-cs"/>
              </a:rPr>
              <a:t>MuseNet</a:t>
            </a:r>
            <a:endParaRPr lang="en-US" sz="1000" kern="1200" dirty="0">
              <a:solidFill>
                <a:schemeClr val="accent4">
                  <a:lumMod val="50000"/>
                </a:schemeClr>
              </a:solidFill>
              <a:latin typeface="+mn-lt"/>
              <a:ea typeface="+mn-ea"/>
              <a:cs typeface="+mn-cs"/>
            </a:endParaRPr>
          </a:p>
          <a:p>
            <a:pPr defTabSz="320040">
              <a:lnSpc>
                <a:spcPct val="90000"/>
              </a:lnSpc>
              <a:spcAft>
                <a:spcPts val="600"/>
              </a:spcAft>
              <a:buFont typeface="Arial" panose="020B0604020202020204" pitchFamily="34" charset="0"/>
              <a:buChar char="•"/>
            </a:pPr>
            <a:r>
              <a:rPr lang="en-US" sz="1000" b="1" kern="1200" dirty="0">
                <a:solidFill>
                  <a:schemeClr val="accent4">
                    <a:lumMod val="50000"/>
                  </a:schemeClr>
                </a:solidFill>
                <a:latin typeface="+mn-lt"/>
                <a:ea typeface="+mn-ea"/>
                <a:cs typeface="+mn-cs"/>
              </a:rPr>
              <a:t>Applications</a:t>
            </a:r>
            <a:r>
              <a:rPr lang="en-US" sz="1000" kern="1200" dirty="0">
                <a:solidFill>
                  <a:schemeClr val="accent4">
                    <a:lumMod val="50000"/>
                  </a:schemeClr>
                </a:solidFill>
                <a:latin typeface="+mn-lt"/>
                <a:ea typeface="+mn-ea"/>
                <a:cs typeface="+mn-cs"/>
              </a:rPr>
              <a:t>: Content creation, design, entertainment, drug discovery</a:t>
            </a:r>
          </a:p>
          <a:p>
            <a:pPr defTabSz="320040">
              <a:lnSpc>
                <a:spcPct val="90000"/>
              </a:lnSpc>
              <a:spcAft>
                <a:spcPts val="600"/>
              </a:spcAft>
              <a:buFont typeface="Arial" panose="020B0604020202020204" pitchFamily="34" charset="0"/>
              <a:buChar char="•"/>
            </a:pPr>
            <a:endParaRPr lang="en-US" sz="1000" kern="1200" dirty="0">
              <a:solidFill>
                <a:schemeClr val="accent4">
                  <a:lumMod val="50000"/>
                </a:schemeClr>
              </a:solidFill>
              <a:latin typeface="+mn-lt"/>
              <a:ea typeface="+mn-ea"/>
              <a:cs typeface="+mn-cs"/>
            </a:endParaRPr>
          </a:p>
          <a:p>
            <a:pPr defTabSz="320040">
              <a:lnSpc>
                <a:spcPct val="90000"/>
              </a:lnSpc>
              <a:spcAft>
                <a:spcPts val="600"/>
              </a:spcAft>
            </a:pPr>
            <a:r>
              <a:rPr lang="en-US" sz="1000" b="1" kern="1200" dirty="0">
                <a:solidFill>
                  <a:schemeClr val="accent4">
                    <a:lumMod val="50000"/>
                  </a:schemeClr>
                </a:solidFill>
                <a:latin typeface="+mn-lt"/>
                <a:ea typeface="+mn-ea"/>
                <a:cs typeface="+mn-cs"/>
              </a:rPr>
              <a:t>Key Differences:</a:t>
            </a:r>
          </a:p>
          <a:p>
            <a:pPr defTabSz="320040">
              <a:lnSpc>
                <a:spcPct val="90000"/>
              </a:lnSpc>
              <a:spcAft>
                <a:spcPts val="600"/>
              </a:spcAft>
              <a:buFont typeface="Arial" panose="020B0604020202020204" pitchFamily="34" charset="0"/>
              <a:buChar char="•"/>
            </a:pPr>
            <a:r>
              <a:rPr lang="en-US" sz="1000" b="1" kern="1200" dirty="0">
                <a:solidFill>
                  <a:schemeClr val="accent4">
                    <a:lumMod val="50000"/>
                  </a:schemeClr>
                </a:solidFill>
                <a:latin typeface="+mn-lt"/>
                <a:ea typeface="+mn-ea"/>
                <a:cs typeface="+mn-cs"/>
              </a:rPr>
              <a:t>Output</a:t>
            </a:r>
            <a:r>
              <a:rPr lang="en-US" sz="1000" kern="1200" dirty="0">
                <a:solidFill>
                  <a:schemeClr val="accent4">
                    <a:lumMod val="50000"/>
                  </a:schemeClr>
                </a:solidFill>
                <a:latin typeface="+mn-lt"/>
                <a:ea typeface="+mn-ea"/>
                <a:cs typeface="+mn-cs"/>
              </a:rPr>
              <a:t>:</a:t>
            </a:r>
          </a:p>
          <a:p>
            <a:pPr marL="520065" lvl="1" indent="-200025" defTabSz="320040">
              <a:lnSpc>
                <a:spcPct val="90000"/>
              </a:lnSpc>
              <a:spcAft>
                <a:spcPts val="600"/>
              </a:spcAft>
              <a:buFont typeface="Arial" panose="020B0604020202020204" pitchFamily="34" charset="0"/>
              <a:buChar char="•"/>
            </a:pPr>
            <a:r>
              <a:rPr lang="en-US" sz="1000" b="1" kern="1200" dirty="0">
                <a:solidFill>
                  <a:schemeClr val="accent4">
                    <a:lumMod val="50000"/>
                  </a:schemeClr>
                </a:solidFill>
                <a:latin typeface="+mn-lt"/>
                <a:ea typeface="+mn-ea"/>
                <a:cs typeface="+mn-cs"/>
              </a:rPr>
              <a:t>Generative AI</a:t>
            </a:r>
            <a:r>
              <a:rPr lang="en-US" sz="1000" kern="1200" dirty="0">
                <a:solidFill>
                  <a:schemeClr val="accent4">
                    <a:lumMod val="50000"/>
                  </a:schemeClr>
                </a:solidFill>
                <a:latin typeface="+mn-lt"/>
                <a:ea typeface="+mn-ea"/>
                <a:cs typeface="+mn-cs"/>
              </a:rPr>
              <a:t>: Creates new, original content</a:t>
            </a:r>
          </a:p>
          <a:p>
            <a:pPr marL="520065" lvl="1" indent="-200025" defTabSz="320040">
              <a:lnSpc>
                <a:spcPct val="90000"/>
              </a:lnSpc>
              <a:spcAft>
                <a:spcPts val="600"/>
              </a:spcAft>
              <a:buFont typeface="Arial" panose="020B0604020202020204" pitchFamily="34" charset="0"/>
              <a:buChar char="•"/>
            </a:pPr>
            <a:r>
              <a:rPr lang="en-US" sz="1000" b="1" kern="1200" dirty="0">
                <a:solidFill>
                  <a:schemeClr val="accent4">
                    <a:lumMod val="50000"/>
                  </a:schemeClr>
                </a:solidFill>
                <a:latin typeface="+mn-lt"/>
                <a:ea typeface="+mn-ea"/>
                <a:cs typeface="+mn-cs"/>
              </a:rPr>
              <a:t>Other AI</a:t>
            </a:r>
            <a:r>
              <a:rPr lang="en-US" sz="1000" kern="1200" dirty="0">
                <a:solidFill>
                  <a:schemeClr val="accent4">
                    <a:lumMod val="50000"/>
                  </a:schemeClr>
                </a:solidFill>
                <a:latin typeface="+mn-lt"/>
                <a:ea typeface="+mn-ea"/>
                <a:cs typeface="+mn-cs"/>
              </a:rPr>
              <a:t>: Analyzes and interprets existing data</a:t>
            </a:r>
          </a:p>
          <a:p>
            <a:pPr defTabSz="320040">
              <a:lnSpc>
                <a:spcPct val="90000"/>
              </a:lnSpc>
              <a:spcAft>
                <a:spcPts val="600"/>
              </a:spcAft>
              <a:buFont typeface="Arial" panose="020B0604020202020204" pitchFamily="34" charset="0"/>
              <a:buChar char="•"/>
            </a:pPr>
            <a:r>
              <a:rPr lang="en-US" sz="1000" b="1" kern="1200" dirty="0">
                <a:solidFill>
                  <a:schemeClr val="accent4">
                    <a:lumMod val="50000"/>
                  </a:schemeClr>
                </a:solidFill>
                <a:latin typeface="+mn-lt"/>
                <a:ea typeface="+mn-ea"/>
                <a:cs typeface="+mn-cs"/>
              </a:rPr>
              <a:t>Focus</a:t>
            </a:r>
            <a:r>
              <a:rPr lang="en-US" sz="1000" kern="1200" dirty="0">
                <a:solidFill>
                  <a:schemeClr val="accent4">
                    <a:lumMod val="50000"/>
                  </a:schemeClr>
                </a:solidFill>
                <a:latin typeface="+mn-lt"/>
                <a:ea typeface="+mn-ea"/>
                <a:cs typeface="+mn-cs"/>
              </a:rPr>
              <a:t>:</a:t>
            </a:r>
          </a:p>
          <a:p>
            <a:pPr marL="520065" lvl="1" indent="-200025" defTabSz="320040">
              <a:lnSpc>
                <a:spcPct val="90000"/>
              </a:lnSpc>
              <a:spcAft>
                <a:spcPts val="600"/>
              </a:spcAft>
              <a:buFont typeface="Arial" panose="020B0604020202020204" pitchFamily="34" charset="0"/>
              <a:buChar char="•"/>
            </a:pPr>
            <a:r>
              <a:rPr lang="en-US" sz="1000" b="1" kern="1200" dirty="0">
                <a:solidFill>
                  <a:schemeClr val="accent4">
                    <a:lumMod val="50000"/>
                  </a:schemeClr>
                </a:solidFill>
                <a:latin typeface="+mn-lt"/>
                <a:ea typeface="+mn-ea"/>
                <a:cs typeface="+mn-cs"/>
              </a:rPr>
              <a:t>Generative AI</a:t>
            </a:r>
            <a:r>
              <a:rPr lang="en-US" sz="1000" kern="1200" dirty="0">
                <a:solidFill>
                  <a:schemeClr val="accent4">
                    <a:lumMod val="50000"/>
                  </a:schemeClr>
                </a:solidFill>
                <a:latin typeface="+mn-lt"/>
                <a:ea typeface="+mn-ea"/>
                <a:cs typeface="+mn-cs"/>
              </a:rPr>
              <a:t>: Innovation and creativity</a:t>
            </a:r>
          </a:p>
          <a:p>
            <a:pPr marL="520065" lvl="1" indent="-200025" defTabSz="320040">
              <a:lnSpc>
                <a:spcPct val="90000"/>
              </a:lnSpc>
              <a:spcAft>
                <a:spcPts val="600"/>
              </a:spcAft>
              <a:buFont typeface="Arial" panose="020B0604020202020204" pitchFamily="34" charset="0"/>
              <a:buChar char="•"/>
            </a:pPr>
            <a:r>
              <a:rPr lang="en-US" sz="1000" b="1" kern="1200" dirty="0">
                <a:solidFill>
                  <a:schemeClr val="accent4">
                    <a:lumMod val="50000"/>
                  </a:schemeClr>
                </a:solidFill>
                <a:latin typeface="+mn-lt"/>
                <a:ea typeface="+mn-ea"/>
                <a:cs typeface="+mn-cs"/>
              </a:rPr>
              <a:t>Other AI</a:t>
            </a:r>
            <a:r>
              <a:rPr lang="en-US" sz="1000" kern="1200" dirty="0">
                <a:solidFill>
                  <a:schemeClr val="accent4">
                    <a:lumMod val="50000"/>
                  </a:schemeClr>
                </a:solidFill>
                <a:latin typeface="+mn-lt"/>
                <a:ea typeface="+mn-ea"/>
                <a:cs typeface="+mn-cs"/>
              </a:rPr>
              <a:t>: Efficiency and accuracy</a:t>
            </a:r>
          </a:p>
          <a:p>
            <a:pPr defTabSz="320040">
              <a:lnSpc>
                <a:spcPct val="90000"/>
              </a:lnSpc>
              <a:spcAft>
                <a:spcPts val="600"/>
              </a:spcAft>
              <a:buFont typeface="Arial" panose="020B0604020202020204" pitchFamily="34" charset="0"/>
              <a:buChar char="•"/>
            </a:pPr>
            <a:endParaRPr lang="en-US" sz="1000" kern="1200" dirty="0">
              <a:solidFill>
                <a:schemeClr val="accent4">
                  <a:lumMod val="50000"/>
                </a:schemeClr>
              </a:solidFill>
              <a:latin typeface="+mn-lt"/>
              <a:ea typeface="+mn-ea"/>
              <a:cs typeface="+mn-cs"/>
            </a:endParaRPr>
          </a:p>
          <a:p>
            <a:pPr marL="0" indent="0">
              <a:lnSpc>
                <a:spcPct val="90000"/>
              </a:lnSpc>
              <a:spcAft>
                <a:spcPts val="600"/>
              </a:spcAft>
              <a:buNone/>
            </a:pPr>
            <a:endParaRPr lang="en-US" sz="1000" dirty="0">
              <a:solidFill>
                <a:schemeClr val="accent4">
                  <a:lumMod val="50000"/>
                </a:schemeClr>
              </a:solidFill>
            </a:endParaRPr>
          </a:p>
        </p:txBody>
      </p:sp>
      <p:sp>
        <p:nvSpPr>
          <p:cNvPr id="4" name="Content Placeholder 2">
            <a:extLst>
              <a:ext uri="{FF2B5EF4-FFF2-40B4-BE49-F238E27FC236}">
                <a16:creationId xmlns:a16="http://schemas.microsoft.com/office/drawing/2014/main" id="{BAB99067-A3DC-34D2-E85F-8E6A91FCFCCB}"/>
              </a:ext>
            </a:extLst>
          </p:cNvPr>
          <p:cNvSpPr txBox="1">
            <a:spLocks/>
          </p:cNvSpPr>
          <p:nvPr/>
        </p:nvSpPr>
        <p:spPr>
          <a:xfrm>
            <a:off x="628650" y="3017519"/>
            <a:ext cx="3669731" cy="320990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40030" indent="-240030" defTabSz="320040"/>
            <a:r>
              <a:rPr lang="en-US" sz="980" b="1" kern="1200" dirty="0">
                <a:solidFill>
                  <a:schemeClr val="accent4">
                    <a:lumMod val="50000"/>
                  </a:schemeClr>
                </a:solidFill>
                <a:latin typeface="+mn-lt"/>
                <a:ea typeface="+mn-ea"/>
                <a:cs typeface="+mn-cs"/>
              </a:rPr>
              <a:t>Other Types of AI:</a:t>
            </a:r>
          </a:p>
          <a:p>
            <a:pPr marL="240030" indent="-240030" defTabSz="320040">
              <a:buFont typeface="Arial" panose="020B0604020202020204" pitchFamily="34" charset="0"/>
              <a:buChar char="•"/>
            </a:pPr>
            <a:r>
              <a:rPr lang="en-US" sz="980" b="1" kern="1200" dirty="0">
                <a:solidFill>
                  <a:schemeClr val="accent4">
                    <a:lumMod val="50000"/>
                  </a:schemeClr>
                </a:solidFill>
                <a:latin typeface="+mn-lt"/>
                <a:ea typeface="+mn-ea"/>
                <a:cs typeface="+mn-cs"/>
              </a:rPr>
              <a:t>Purpose</a:t>
            </a:r>
            <a:r>
              <a:rPr lang="en-US" sz="980" kern="1200" dirty="0">
                <a:solidFill>
                  <a:schemeClr val="accent4">
                    <a:lumMod val="50000"/>
                  </a:schemeClr>
                </a:solidFill>
                <a:latin typeface="+mn-lt"/>
                <a:ea typeface="+mn-ea"/>
                <a:cs typeface="+mn-cs"/>
              </a:rPr>
              <a:t>: Analyze data, make decisions, automate tasks</a:t>
            </a:r>
          </a:p>
          <a:p>
            <a:pPr marL="240030" indent="-240030" defTabSz="320040">
              <a:buFont typeface="Arial" panose="020B0604020202020204" pitchFamily="34" charset="0"/>
              <a:buChar char="•"/>
            </a:pPr>
            <a:r>
              <a:rPr lang="en-US" sz="980" b="1" kern="1200" dirty="0">
                <a:solidFill>
                  <a:schemeClr val="accent4">
                    <a:lumMod val="50000"/>
                  </a:schemeClr>
                </a:solidFill>
                <a:latin typeface="+mn-lt"/>
                <a:ea typeface="+mn-ea"/>
                <a:cs typeface="+mn-cs"/>
              </a:rPr>
              <a:t>Functionality</a:t>
            </a:r>
            <a:r>
              <a:rPr lang="en-US" sz="980" kern="1200" dirty="0">
                <a:solidFill>
                  <a:schemeClr val="accent4">
                    <a:lumMod val="50000"/>
                  </a:schemeClr>
                </a:solidFill>
                <a:latin typeface="+mn-lt"/>
                <a:ea typeface="+mn-ea"/>
                <a:cs typeface="+mn-cs"/>
              </a:rPr>
              <a:t>: Recognizes patterns, predicts outcomes, optimizes processes</a:t>
            </a:r>
          </a:p>
          <a:p>
            <a:pPr marL="240030" indent="-240030" defTabSz="320040">
              <a:buFont typeface="Arial" panose="020B0604020202020204" pitchFamily="34" charset="0"/>
              <a:buChar char="•"/>
            </a:pPr>
            <a:r>
              <a:rPr lang="en-US" sz="980" b="1" kern="1200" dirty="0">
                <a:solidFill>
                  <a:schemeClr val="accent4">
                    <a:lumMod val="50000"/>
                  </a:schemeClr>
                </a:solidFill>
                <a:latin typeface="+mn-lt"/>
                <a:ea typeface="+mn-ea"/>
                <a:cs typeface="+mn-cs"/>
              </a:rPr>
              <a:t>Examples</a:t>
            </a:r>
            <a:r>
              <a:rPr lang="en-US" sz="980" kern="1200" dirty="0">
                <a:solidFill>
                  <a:schemeClr val="accent4">
                    <a:lumMod val="50000"/>
                  </a:schemeClr>
                </a:solidFill>
                <a:latin typeface="+mn-lt"/>
                <a:ea typeface="+mn-ea"/>
                <a:cs typeface="+mn-cs"/>
              </a:rPr>
              <a:t>:</a:t>
            </a:r>
          </a:p>
          <a:p>
            <a:pPr marL="520065" lvl="1" indent="-200025" defTabSz="320040">
              <a:buFont typeface="Arial" panose="020B0604020202020204" pitchFamily="34" charset="0"/>
              <a:buChar char="•"/>
            </a:pPr>
            <a:r>
              <a:rPr lang="en-US" sz="980" b="1" kern="1200" dirty="0">
                <a:solidFill>
                  <a:schemeClr val="accent4">
                    <a:lumMod val="50000"/>
                  </a:schemeClr>
                </a:solidFill>
                <a:latin typeface="+mn-lt"/>
                <a:ea typeface="+mn-ea"/>
                <a:cs typeface="+mn-cs"/>
              </a:rPr>
              <a:t>Predictive AI</a:t>
            </a:r>
            <a:r>
              <a:rPr lang="en-US" sz="980" kern="1200" dirty="0">
                <a:solidFill>
                  <a:schemeClr val="accent4">
                    <a:lumMod val="50000"/>
                  </a:schemeClr>
                </a:solidFill>
                <a:latin typeface="+mn-lt"/>
                <a:ea typeface="+mn-ea"/>
                <a:cs typeface="+mn-cs"/>
              </a:rPr>
              <a:t>: Forecasting sales, weather predictions</a:t>
            </a:r>
          </a:p>
          <a:p>
            <a:pPr marL="520065" lvl="1" indent="-200025" defTabSz="320040">
              <a:buFont typeface="Arial" panose="020B0604020202020204" pitchFamily="34" charset="0"/>
              <a:buChar char="•"/>
            </a:pPr>
            <a:r>
              <a:rPr lang="en-US" sz="980" b="1" kern="1200" dirty="0">
                <a:solidFill>
                  <a:schemeClr val="accent4">
                    <a:lumMod val="50000"/>
                  </a:schemeClr>
                </a:solidFill>
                <a:latin typeface="+mn-lt"/>
                <a:ea typeface="+mn-ea"/>
                <a:cs typeface="+mn-cs"/>
              </a:rPr>
              <a:t>Analytical AI</a:t>
            </a:r>
            <a:r>
              <a:rPr lang="en-US" sz="980" kern="1200" dirty="0">
                <a:solidFill>
                  <a:schemeClr val="accent4">
                    <a:lumMod val="50000"/>
                  </a:schemeClr>
                </a:solidFill>
                <a:latin typeface="+mn-lt"/>
                <a:ea typeface="+mn-ea"/>
                <a:cs typeface="+mn-cs"/>
              </a:rPr>
              <a:t>: Image recognition, speech-to-text</a:t>
            </a:r>
          </a:p>
          <a:p>
            <a:pPr marL="520065" lvl="1" indent="-200025" defTabSz="320040">
              <a:buFont typeface="Arial" panose="020B0604020202020204" pitchFamily="34" charset="0"/>
              <a:buChar char="•"/>
            </a:pPr>
            <a:r>
              <a:rPr lang="en-US" sz="980" b="1" kern="1200" dirty="0">
                <a:solidFill>
                  <a:schemeClr val="accent4">
                    <a:lumMod val="50000"/>
                  </a:schemeClr>
                </a:solidFill>
                <a:latin typeface="+mn-lt"/>
                <a:ea typeface="+mn-ea"/>
                <a:cs typeface="+mn-cs"/>
              </a:rPr>
              <a:t>Reactive AI</a:t>
            </a:r>
            <a:r>
              <a:rPr lang="en-US" sz="980" kern="1200" dirty="0">
                <a:solidFill>
                  <a:schemeClr val="accent4">
                    <a:lumMod val="50000"/>
                  </a:schemeClr>
                </a:solidFill>
                <a:latin typeface="+mn-lt"/>
                <a:ea typeface="+mn-ea"/>
                <a:cs typeface="+mn-cs"/>
              </a:rPr>
              <a:t>: Self-driving cars, recommendation systems</a:t>
            </a:r>
          </a:p>
          <a:p>
            <a:pPr marL="240030" indent="-240030" defTabSz="320040">
              <a:buFont typeface="Arial" panose="020B0604020202020204" pitchFamily="34" charset="0"/>
              <a:buChar char="•"/>
            </a:pPr>
            <a:r>
              <a:rPr lang="en-US" sz="980" b="1" kern="1200" dirty="0">
                <a:solidFill>
                  <a:schemeClr val="accent4">
                    <a:lumMod val="50000"/>
                  </a:schemeClr>
                </a:solidFill>
                <a:latin typeface="+mn-lt"/>
                <a:ea typeface="+mn-ea"/>
                <a:cs typeface="+mn-cs"/>
              </a:rPr>
              <a:t>Applications</a:t>
            </a:r>
            <a:r>
              <a:rPr lang="en-US" sz="980" kern="1200" dirty="0">
                <a:solidFill>
                  <a:schemeClr val="accent4">
                    <a:lumMod val="50000"/>
                  </a:schemeClr>
                </a:solidFill>
                <a:latin typeface="+mn-lt"/>
                <a:ea typeface="+mn-ea"/>
                <a:cs typeface="+mn-cs"/>
              </a:rPr>
              <a:t>: Healthcare diagnostics, financial modeling, customer service</a:t>
            </a:r>
            <a:endParaRPr lang="en-US" sz="1400" b="0" i="0" u="none" strike="noStrike" dirty="0">
              <a:solidFill>
                <a:schemeClr val="accent4">
                  <a:lumMod val="50000"/>
                </a:schemeClr>
              </a:solidFill>
              <a:effectLst/>
            </a:endParaRPr>
          </a:p>
        </p:txBody>
      </p:sp>
    </p:spTree>
    <p:extLst>
      <p:ext uri="{BB962C8B-B14F-4D97-AF65-F5344CB8AC3E}">
        <p14:creationId xmlns:p14="http://schemas.microsoft.com/office/powerpoint/2010/main" val="1309197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pPr>
              <a:lnSpc>
                <a:spcPct val="90000"/>
              </a:lnSpc>
            </a:pPr>
            <a:r>
              <a:rPr lang="en-US" sz="3200" dirty="0">
                <a:solidFill>
                  <a:srgbClr val="FFFFFF"/>
                </a:solidFill>
              </a:rPr>
              <a:t>Applications of Generative AI </a:t>
            </a:r>
          </a:p>
        </p:txBody>
      </p:sp>
      <p:graphicFrame>
        <p:nvGraphicFramePr>
          <p:cNvPr id="5" name="Content Placeholder 2">
            <a:extLst>
              <a:ext uri="{FF2B5EF4-FFF2-40B4-BE49-F238E27FC236}">
                <a16:creationId xmlns:a16="http://schemas.microsoft.com/office/drawing/2014/main" id="{53EA052A-466D-30DA-6402-6EC053F7F821}"/>
              </a:ext>
            </a:extLst>
          </p:cNvPr>
          <p:cNvGraphicFramePr>
            <a:graphicFrameLocks noGrp="1"/>
          </p:cNvGraphicFramePr>
          <p:nvPr>
            <p:ph idx="1"/>
            <p:extLst>
              <p:ext uri="{D42A27DB-BD31-4B8C-83A1-F6EECF244321}">
                <p14:modId xmlns:p14="http://schemas.microsoft.com/office/powerpoint/2010/main" val="210644555"/>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315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997" y="685331"/>
            <a:ext cx="6927525" cy="1188950"/>
          </a:xfrm>
        </p:spPr>
        <p:txBody>
          <a:bodyPr anchor="b">
            <a:normAutofit fontScale="90000"/>
          </a:bodyPr>
          <a:lstStyle/>
          <a:p>
            <a:pPr>
              <a:lnSpc>
                <a:spcPct val="90000"/>
              </a:lnSpc>
            </a:pPr>
            <a:r>
              <a:rPr lang="en-US" sz="4000" dirty="0">
                <a:solidFill>
                  <a:schemeClr val="accent4">
                    <a:lumMod val="50000"/>
                  </a:schemeClr>
                </a:solidFill>
              </a:rPr>
              <a:t>Generative AI- Large Language Models </a:t>
            </a:r>
            <a:br>
              <a:rPr lang="en-US" sz="2600" dirty="0">
                <a:solidFill>
                  <a:schemeClr val="accent4">
                    <a:lumMod val="50000"/>
                  </a:schemeClr>
                </a:solidFill>
              </a:rPr>
            </a:br>
            <a:r>
              <a:rPr lang="en-US" sz="1600" dirty="0">
                <a:solidFill>
                  <a:schemeClr val="accent4">
                    <a:lumMod val="50000"/>
                  </a:schemeClr>
                </a:solidFill>
              </a:rPr>
              <a:t>[General Interactions]</a:t>
            </a:r>
            <a:br>
              <a:rPr lang="en-US" sz="2600" dirty="0">
                <a:solidFill>
                  <a:schemeClr val="accent4">
                    <a:lumMod val="50000"/>
                  </a:schemeClr>
                </a:solidFill>
              </a:rPr>
            </a:br>
            <a:endParaRPr lang="en-US" sz="2600" dirty="0">
              <a:solidFill>
                <a:schemeClr val="accent4">
                  <a:lumMod val="50000"/>
                </a:schemeClr>
              </a:solidFill>
            </a:endParaRPr>
          </a:p>
        </p:txBody>
      </p:sp>
      <p:grpSp>
        <p:nvGrpSpPr>
          <p:cNvPr id="24" name="Group 23">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25" name="Rectangle 2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D7C3D19-D284-F57D-0149-755307C95C7F}"/>
              </a:ext>
            </a:extLst>
          </p:cNvPr>
          <p:cNvPicPr>
            <a:picLocks noGrp="1" noChangeAspect="1"/>
          </p:cNvPicPr>
          <p:nvPr>
            <p:ph idx="1"/>
          </p:nvPr>
        </p:nvPicPr>
        <p:blipFill>
          <a:blip r:embed="rId3"/>
          <a:stretch>
            <a:fillRect/>
          </a:stretch>
        </p:blipFill>
        <p:spPr>
          <a:xfrm>
            <a:off x="595313" y="2734432"/>
            <a:ext cx="7607300" cy="3165549"/>
          </a:xfrm>
          <a:prstGeom prst="rect">
            <a:avLst/>
          </a:prstGeom>
        </p:spPr>
      </p:pic>
    </p:spTree>
    <p:extLst>
      <p:ext uri="{BB962C8B-B14F-4D97-AF65-F5344CB8AC3E}">
        <p14:creationId xmlns:p14="http://schemas.microsoft.com/office/powerpoint/2010/main" val="2642850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6478" y="386930"/>
            <a:ext cx="6927525" cy="1188950"/>
          </a:xfrm>
        </p:spPr>
        <p:txBody>
          <a:bodyPr anchor="b">
            <a:normAutofit/>
          </a:bodyPr>
          <a:lstStyle/>
          <a:p>
            <a:pPr>
              <a:lnSpc>
                <a:spcPct val="90000"/>
              </a:lnSpc>
            </a:pPr>
            <a:r>
              <a:rPr lang="en-US" sz="4000" dirty="0">
                <a:solidFill>
                  <a:schemeClr val="accent4">
                    <a:lumMod val="50000"/>
                  </a:schemeClr>
                </a:solidFill>
              </a:rPr>
              <a:t>Introduction to ChatGPT</a:t>
            </a:r>
            <a:br>
              <a:rPr lang="en-US" sz="4000" dirty="0">
                <a:solidFill>
                  <a:schemeClr val="accent4">
                    <a:lumMod val="50000"/>
                  </a:schemeClr>
                </a:solidFill>
              </a:rPr>
            </a:br>
            <a:r>
              <a:rPr lang="en-US" sz="1400" dirty="0">
                <a:solidFill>
                  <a:schemeClr val="accent4">
                    <a:lumMod val="50000"/>
                  </a:schemeClr>
                </a:solidFill>
              </a:rPr>
              <a:t>[Overview]</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p:cNvSpPr>
          <p:nvPr/>
        </p:nvSpPr>
        <p:spPr>
          <a:xfrm>
            <a:off x="439271" y="2203079"/>
            <a:ext cx="3630969" cy="3438144"/>
          </a:xfrm>
          <a:prstGeom prst="rect">
            <a:avLst/>
          </a:prstGeom>
        </p:spPr>
        <p:txBody>
          <a:bodyPr>
            <a:noAutofit/>
          </a:bodyPr>
          <a:lstStyle/>
          <a:p>
            <a:pPr defTabSz="342900">
              <a:spcAft>
                <a:spcPts val="600"/>
              </a:spcAft>
            </a:pPr>
            <a:r>
              <a:rPr lang="en-US" sz="1200" b="1" kern="1200" dirty="0">
                <a:solidFill>
                  <a:schemeClr val="accent4">
                    <a:lumMod val="50000"/>
                  </a:schemeClr>
                </a:solidFill>
                <a:latin typeface="+mn-lt"/>
                <a:ea typeface="+mn-ea"/>
                <a:cs typeface="+mn-cs"/>
              </a:rPr>
              <a:t>What is ChatGPT?</a:t>
            </a:r>
          </a:p>
          <a:p>
            <a:pPr defTabSz="342900">
              <a:spcAft>
                <a:spcPts val="600"/>
              </a:spcAft>
              <a:buFont typeface="Arial" panose="020B0604020202020204" pitchFamily="34" charset="0"/>
              <a:buChar char="•"/>
            </a:pPr>
            <a:r>
              <a:rPr lang="en-US" sz="1200" b="1" kern="1200" dirty="0">
                <a:solidFill>
                  <a:schemeClr val="accent4">
                    <a:lumMod val="50000"/>
                  </a:schemeClr>
                </a:solidFill>
                <a:latin typeface="+mn-lt"/>
                <a:ea typeface="+mn-ea"/>
                <a:cs typeface="+mn-cs"/>
              </a:rPr>
              <a:t>Full Name</a:t>
            </a:r>
            <a:r>
              <a:rPr lang="en-US" sz="1200" kern="1200" dirty="0">
                <a:solidFill>
                  <a:schemeClr val="accent4">
                    <a:lumMod val="50000"/>
                  </a:schemeClr>
                </a:solidFill>
                <a:latin typeface="+mn-lt"/>
                <a:ea typeface="+mn-ea"/>
                <a:cs typeface="+mn-cs"/>
              </a:rPr>
              <a:t>: Chat Generative Pre-trained Transformer</a:t>
            </a:r>
          </a:p>
          <a:p>
            <a:pPr defTabSz="342900">
              <a:spcAft>
                <a:spcPts val="600"/>
              </a:spcAft>
              <a:buFont typeface="Arial" panose="020B0604020202020204" pitchFamily="34" charset="0"/>
              <a:buChar char="•"/>
            </a:pPr>
            <a:r>
              <a:rPr lang="en-US" sz="1200" b="1" kern="1200" dirty="0">
                <a:solidFill>
                  <a:schemeClr val="accent4">
                    <a:lumMod val="50000"/>
                  </a:schemeClr>
                </a:solidFill>
                <a:latin typeface="+mn-lt"/>
                <a:ea typeface="+mn-ea"/>
                <a:cs typeface="+mn-cs"/>
              </a:rPr>
              <a:t>Developed by</a:t>
            </a:r>
            <a:r>
              <a:rPr lang="en-US" sz="1200" kern="1200" dirty="0">
                <a:solidFill>
                  <a:schemeClr val="accent4">
                    <a:lumMod val="50000"/>
                  </a:schemeClr>
                </a:solidFill>
                <a:latin typeface="+mn-lt"/>
                <a:ea typeface="+mn-ea"/>
                <a:cs typeface="+mn-cs"/>
              </a:rPr>
              <a:t>: OpenAI</a:t>
            </a:r>
          </a:p>
          <a:p>
            <a:pPr defTabSz="342900">
              <a:spcAft>
                <a:spcPts val="600"/>
              </a:spcAft>
              <a:buFont typeface="Arial" panose="020B0604020202020204" pitchFamily="34" charset="0"/>
              <a:buChar char="•"/>
            </a:pPr>
            <a:r>
              <a:rPr lang="en-US" sz="1200" b="1" kern="1200" dirty="0">
                <a:solidFill>
                  <a:schemeClr val="accent4">
                    <a:lumMod val="50000"/>
                  </a:schemeClr>
                </a:solidFill>
                <a:latin typeface="+mn-lt"/>
                <a:ea typeface="+mn-ea"/>
                <a:cs typeface="+mn-cs"/>
              </a:rPr>
              <a:t>Architecture</a:t>
            </a:r>
            <a:r>
              <a:rPr lang="en-US" sz="1200" kern="1200" dirty="0">
                <a:solidFill>
                  <a:schemeClr val="accent4">
                    <a:lumMod val="50000"/>
                  </a:schemeClr>
                </a:solidFill>
                <a:latin typeface="+mn-lt"/>
                <a:ea typeface="+mn-ea"/>
                <a:cs typeface="+mn-cs"/>
              </a:rPr>
              <a:t>: Based on GPT-4</a:t>
            </a:r>
          </a:p>
          <a:p>
            <a:pPr defTabSz="342900">
              <a:spcAft>
                <a:spcPts val="600"/>
              </a:spcAft>
              <a:buFont typeface="Arial" panose="020B0604020202020204" pitchFamily="34" charset="0"/>
              <a:buChar char="•"/>
            </a:pPr>
            <a:r>
              <a:rPr lang="en-US" sz="1200" b="1" kern="1200" dirty="0">
                <a:solidFill>
                  <a:schemeClr val="accent4">
                    <a:lumMod val="50000"/>
                  </a:schemeClr>
                </a:solidFill>
                <a:latin typeface="+mn-lt"/>
                <a:ea typeface="+mn-ea"/>
                <a:cs typeface="+mn-cs"/>
              </a:rPr>
              <a:t>Functionality</a:t>
            </a:r>
            <a:r>
              <a:rPr lang="en-US" sz="1200" kern="1200" dirty="0">
                <a:solidFill>
                  <a:schemeClr val="accent4">
                    <a:lumMod val="50000"/>
                  </a:schemeClr>
                </a:solidFill>
                <a:latin typeface="+mn-lt"/>
                <a:ea typeface="+mn-ea"/>
                <a:cs typeface="+mn-cs"/>
              </a:rPr>
              <a:t>: Generates human-like text from </a:t>
            </a:r>
            <a:r>
              <a:rPr lang="en-US" sz="1200" b="1" u="sng" kern="1200" dirty="0">
                <a:solidFill>
                  <a:schemeClr val="accent4">
                    <a:lumMod val="50000"/>
                  </a:schemeClr>
                </a:solidFill>
                <a:latin typeface="+mn-lt"/>
                <a:ea typeface="+mn-ea"/>
                <a:cs typeface="+mn-cs"/>
              </a:rPr>
              <a:t>input prompts</a:t>
            </a:r>
          </a:p>
          <a:p>
            <a:pPr defTabSz="342900">
              <a:spcAft>
                <a:spcPts val="600"/>
              </a:spcAft>
              <a:buFont typeface="Arial" panose="020B0604020202020204" pitchFamily="34" charset="0"/>
              <a:buChar char="•"/>
            </a:pPr>
            <a:r>
              <a:rPr lang="en-US" sz="1200" b="1" kern="1200" dirty="0">
                <a:solidFill>
                  <a:schemeClr val="accent4">
                    <a:lumMod val="50000"/>
                  </a:schemeClr>
                </a:solidFill>
                <a:latin typeface="+mn-lt"/>
                <a:ea typeface="+mn-ea"/>
                <a:cs typeface="+mn-cs"/>
              </a:rPr>
              <a:t>Accessibility: </a:t>
            </a:r>
            <a:r>
              <a:rPr lang="en-US" sz="1200" kern="1200" dirty="0">
                <a:solidFill>
                  <a:schemeClr val="accent4">
                    <a:lumMod val="50000"/>
                  </a:schemeClr>
                </a:solidFill>
                <a:latin typeface="+mn-lt"/>
                <a:ea typeface="+mn-ea"/>
                <a:cs typeface="+mn-cs"/>
              </a:rPr>
              <a:t>Web UI, Mobile &amp; Desktop Applications, API [Paid] </a:t>
            </a:r>
          </a:p>
          <a:p>
            <a:pPr defTabSz="342900">
              <a:spcAft>
                <a:spcPts val="600"/>
              </a:spcAft>
            </a:pPr>
            <a:endParaRPr lang="en-US" sz="1200" kern="1200" dirty="0">
              <a:solidFill>
                <a:schemeClr val="accent4">
                  <a:lumMod val="50000"/>
                </a:schemeClr>
              </a:solidFill>
              <a:latin typeface="+mn-lt"/>
              <a:ea typeface="+mn-ea"/>
              <a:cs typeface="+mn-cs"/>
            </a:endParaRPr>
          </a:p>
          <a:p>
            <a:pPr defTabSz="342900">
              <a:spcAft>
                <a:spcPts val="600"/>
              </a:spcAft>
            </a:pPr>
            <a:r>
              <a:rPr lang="en-US" sz="1200" b="1" kern="1200" dirty="0">
                <a:solidFill>
                  <a:schemeClr val="accent4">
                    <a:lumMod val="50000"/>
                  </a:schemeClr>
                </a:solidFill>
                <a:latin typeface="+mn-lt"/>
                <a:ea typeface="+mn-ea"/>
                <a:cs typeface="+mn-cs"/>
              </a:rPr>
              <a:t>How ChatGPT Works:</a:t>
            </a:r>
          </a:p>
          <a:p>
            <a:pPr defTabSz="342900">
              <a:spcAft>
                <a:spcPts val="600"/>
              </a:spcAft>
              <a:buFont typeface="+mj-lt"/>
              <a:buAutoNum type="arabicPeriod"/>
            </a:pPr>
            <a:r>
              <a:rPr lang="en-US" sz="1200" b="1" kern="1200" dirty="0">
                <a:solidFill>
                  <a:schemeClr val="accent4">
                    <a:lumMod val="50000"/>
                  </a:schemeClr>
                </a:solidFill>
                <a:latin typeface="+mn-lt"/>
                <a:ea typeface="+mn-ea"/>
                <a:cs typeface="+mn-cs"/>
              </a:rPr>
              <a:t>Pre-training</a:t>
            </a:r>
            <a:r>
              <a:rPr lang="en-US" sz="1200" kern="1200" dirty="0">
                <a:solidFill>
                  <a:schemeClr val="accent4">
                    <a:lumMod val="50000"/>
                  </a:schemeClr>
                </a:solidFill>
                <a:latin typeface="+mn-lt"/>
                <a:ea typeface="+mn-ea"/>
                <a:cs typeface="+mn-cs"/>
              </a:rPr>
              <a:t>: Trained on diverse internet text.</a:t>
            </a:r>
          </a:p>
          <a:p>
            <a:pPr defTabSz="342900">
              <a:spcAft>
                <a:spcPts val="600"/>
              </a:spcAft>
              <a:buFont typeface="+mj-lt"/>
              <a:buAutoNum type="arabicPeriod"/>
            </a:pPr>
            <a:r>
              <a:rPr lang="en-US" sz="1200" b="1" kern="1200" dirty="0">
                <a:solidFill>
                  <a:schemeClr val="accent4">
                    <a:lumMod val="50000"/>
                  </a:schemeClr>
                </a:solidFill>
                <a:latin typeface="+mn-lt"/>
                <a:ea typeface="+mn-ea"/>
                <a:cs typeface="+mn-cs"/>
              </a:rPr>
              <a:t>Fine-tuning</a:t>
            </a:r>
            <a:r>
              <a:rPr lang="en-US" sz="1200" kern="1200" dirty="0">
                <a:solidFill>
                  <a:schemeClr val="accent4">
                    <a:lumMod val="50000"/>
                  </a:schemeClr>
                </a:solidFill>
                <a:latin typeface="+mn-lt"/>
                <a:ea typeface="+mn-ea"/>
                <a:cs typeface="+mn-cs"/>
              </a:rPr>
              <a:t>: Refined with human-reviewed datasets.</a:t>
            </a:r>
          </a:p>
          <a:p>
            <a:pPr defTabSz="342900">
              <a:spcAft>
                <a:spcPts val="600"/>
              </a:spcAft>
              <a:buFont typeface="+mj-lt"/>
              <a:buAutoNum type="arabicPeriod"/>
            </a:pPr>
            <a:r>
              <a:rPr lang="en-US" sz="1200" b="1" kern="1200" dirty="0">
                <a:solidFill>
                  <a:schemeClr val="accent4">
                    <a:lumMod val="50000"/>
                  </a:schemeClr>
                </a:solidFill>
                <a:latin typeface="+mn-lt"/>
                <a:ea typeface="+mn-ea"/>
                <a:cs typeface="+mn-cs"/>
              </a:rPr>
              <a:t>Interaction</a:t>
            </a:r>
            <a:r>
              <a:rPr lang="en-US" sz="1200" kern="1200" dirty="0">
                <a:solidFill>
                  <a:schemeClr val="accent4">
                    <a:lumMod val="50000"/>
                  </a:schemeClr>
                </a:solidFill>
                <a:latin typeface="+mn-lt"/>
                <a:ea typeface="+mn-ea"/>
                <a:cs typeface="+mn-cs"/>
              </a:rPr>
              <a:t>: Generates context-aware text responses.</a:t>
            </a:r>
          </a:p>
          <a:p>
            <a:pPr marL="0" indent="0">
              <a:spcAft>
                <a:spcPts val="600"/>
              </a:spcAft>
              <a:buNone/>
            </a:pPr>
            <a:endParaRPr sz="1600" dirty="0">
              <a:solidFill>
                <a:schemeClr val="accent4">
                  <a:lumMod val="50000"/>
                </a:schemeClr>
              </a:solidFill>
            </a:endParaRPr>
          </a:p>
        </p:txBody>
      </p:sp>
      <p:sp>
        <p:nvSpPr>
          <p:cNvPr id="5" name="TextBox 4">
            <a:extLst>
              <a:ext uri="{FF2B5EF4-FFF2-40B4-BE49-F238E27FC236}">
                <a16:creationId xmlns:a16="http://schemas.microsoft.com/office/drawing/2014/main" id="{36D3C5E2-474B-B98F-3439-9DFAFED28D03}"/>
              </a:ext>
            </a:extLst>
          </p:cNvPr>
          <p:cNvSpPr txBox="1"/>
          <p:nvPr/>
        </p:nvSpPr>
        <p:spPr>
          <a:xfrm>
            <a:off x="4243341" y="2203079"/>
            <a:ext cx="4294179" cy="3154710"/>
          </a:xfrm>
          <a:prstGeom prst="rect">
            <a:avLst/>
          </a:prstGeom>
          <a:noFill/>
        </p:spPr>
        <p:txBody>
          <a:bodyPr wrap="square">
            <a:spAutoFit/>
          </a:bodyPr>
          <a:lstStyle/>
          <a:p>
            <a:pPr defTabSz="342900">
              <a:spcAft>
                <a:spcPts val="600"/>
              </a:spcAft>
            </a:pPr>
            <a:r>
              <a:rPr lang="en-US" sz="1200" b="1" kern="1200" dirty="0">
                <a:solidFill>
                  <a:schemeClr val="accent4">
                    <a:lumMod val="50000"/>
                  </a:schemeClr>
                </a:solidFill>
                <a:latin typeface="+mn-lt"/>
                <a:ea typeface="+mn-ea"/>
                <a:cs typeface="+mn-cs"/>
              </a:rPr>
              <a:t>Applications of ChatGPT:</a:t>
            </a:r>
          </a:p>
          <a:p>
            <a:pPr defTabSz="342900">
              <a:spcAft>
                <a:spcPts val="600"/>
              </a:spcAft>
              <a:buFont typeface="Arial" panose="020B0604020202020204" pitchFamily="34" charset="0"/>
              <a:buChar char="•"/>
            </a:pPr>
            <a:r>
              <a:rPr lang="en-US" sz="1200" b="1" kern="1200" dirty="0">
                <a:solidFill>
                  <a:schemeClr val="accent4">
                    <a:lumMod val="50000"/>
                  </a:schemeClr>
                </a:solidFill>
                <a:latin typeface="+mn-lt"/>
                <a:ea typeface="+mn-ea"/>
                <a:cs typeface="+mn-cs"/>
              </a:rPr>
              <a:t>Customer Support</a:t>
            </a:r>
            <a:r>
              <a:rPr lang="en-US" sz="1200" kern="1200" dirty="0">
                <a:solidFill>
                  <a:schemeClr val="accent4">
                    <a:lumMod val="50000"/>
                  </a:schemeClr>
                </a:solidFill>
                <a:latin typeface="+mn-lt"/>
                <a:ea typeface="+mn-ea"/>
                <a:cs typeface="+mn-cs"/>
              </a:rPr>
              <a:t>: Instant responses, automated help desks</a:t>
            </a:r>
          </a:p>
          <a:p>
            <a:pPr defTabSz="342900">
              <a:spcAft>
                <a:spcPts val="600"/>
              </a:spcAft>
              <a:buFont typeface="Arial" panose="020B0604020202020204" pitchFamily="34" charset="0"/>
              <a:buChar char="•"/>
            </a:pPr>
            <a:r>
              <a:rPr lang="en-US" sz="1200" b="1" kern="1200" dirty="0">
                <a:solidFill>
                  <a:schemeClr val="accent4">
                    <a:lumMod val="50000"/>
                  </a:schemeClr>
                </a:solidFill>
                <a:latin typeface="+mn-lt"/>
                <a:ea typeface="+mn-ea"/>
                <a:cs typeface="+mn-cs"/>
              </a:rPr>
              <a:t>Content Creation</a:t>
            </a:r>
            <a:r>
              <a:rPr lang="en-US" sz="1200" kern="1200" dirty="0">
                <a:solidFill>
                  <a:schemeClr val="accent4">
                    <a:lumMod val="50000"/>
                  </a:schemeClr>
                </a:solidFill>
                <a:latin typeface="+mn-lt"/>
                <a:ea typeface="+mn-ea"/>
                <a:cs typeface="+mn-cs"/>
              </a:rPr>
              <a:t>: Drafting emails, articles, creative writing</a:t>
            </a:r>
          </a:p>
          <a:p>
            <a:pPr defTabSz="342900">
              <a:spcAft>
                <a:spcPts val="600"/>
              </a:spcAft>
              <a:buFont typeface="Arial" panose="020B0604020202020204" pitchFamily="34" charset="0"/>
              <a:buChar char="•"/>
            </a:pPr>
            <a:r>
              <a:rPr lang="en-US" sz="1200" b="1" kern="1200" dirty="0">
                <a:solidFill>
                  <a:schemeClr val="accent4">
                    <a:lumMod val="50000"/>
                  </a:schemeClr>
                </a:solidFill>
                <a:latin typeface="+mn-lt"/>
                <a:ea typeface="+mn-ea"/>
                <a:cs typeface="+mn-cs"/>
              </a:rPr>
              <a:t>Entertainment</a:t>
            </a:r>
            <a:r>
              <a:rPr lang="en-US" sz="1200" kern="1200" dirty="0">
                <a:solidFill>
                  <a:schemeClr val="accent4">
                    <a:lumMod val="50000"/>
                  </a:schemeClr>
                </a:solidFill>
                <a:latin typeface="+mn-lt"/>
                <a:ea typeface="+mn-ea"/>
                <a:cs typeface="+mn-cs"/>
              </a:rPr>
              <a:t>: Game NPCs, interactive storytelling</a:t>
            </a:r>
          </a:p>
          <a:p>
            <a:pPr defTabSz="342900">
              <a:spcAft>
                <a:spcPts val="600"/>
              </a:spcAft>
              <a:buFont typeface="Arial" panose="020B0604020202020204" pitchFamily="34" charset="0"/>
              <a:buChar char="•"/>
            </a:pPr>
            <a:r>
              <a:rPr lang="en-US" sz="1200" b="1" kern="1200" dirty="0">
                <a:solidFill>
                  <a:schemeClr val="accent4">
                    <a:lumMod val="50000"/>
                  </a:schemeClr>
                </a:solidFill>
                <a:latin typeface="+mn-lt"/>
                <a:ea typeface="+mn-ea"/>
                <a:cs typeface="+mn-cs"/>
              </a:rPr>
              <a:t>Research</a:t>
            </a:r>
            <a:r>
              <a:rPr lang="en-US" sz="1200" kern="1200" dirty="0">
                <a:solidFill>
                  <a:schemeClr val="accent4">
                    <a:lumMod val="50000"/>
                  </a:schemeClr>
                </a:solidFill>
                <a:latin typeface="+mn-lt"/>
                <a:ea typeface="+mn-ea"/>
                <a:cs typeface="+mn-cs"/>
              </a:rPr>
              <a:t>: Data analysis, idea generation</a:t>
            </a:r>
          </a:p>
          <a:p>
            <a:pPr defTabSz="342900">
              <a:spcAft>
                <a:spcPts val="600"/>
              </a:spcAft>
              <a:buFont typeface="Arial" panose="020B0604020202020204" pitchFamily="34" charset="0"/>
              <a:buChar char="•"/>
            </a:pPr>
            <a:r>
              <a:rPr lang="en-US" sz="1200" b="1" kern="1200" dirty="0">
                <a:solidFill>
                  <a:schemeClr val="accent4">
                    <a:lumMod val="50000"/>
                  </a:schemeClr>
                </a:solidFill>
                <a:latin typeface="+mn-lt"/>
                <a:ea typeface="+mn-ea"/>
                <a:cs typeface="+mn-cs"/>
              </a:rPr>
              <a:t>Education</a:t>
            </a:r>
            <a:r>
              <a:rPr lang="en-US" sz="1200" kern="1200" dirty="0">
                <a:solidFill>
                  <a:schemeClr val="accent4">
                    <a:lumMod val="50000"/>
                  </a:schemeClr>
                </a:solidFill>
                <a:latin typeface="+mn-lt"/>
                <a:ea typeface="+mn-ea"/>
                <a:cs typeface="+mn-cs"/>
              </a:rPr>
              <a:t>: Tutoring, homework help</a:t>
            </a:r>
          </a:p>
          <a:p>
            <a:pPr defTabSz="342900">
              <a:spcAft>
                <a:spcPts val="600"/>
              </a:spcAft>
              <a:buFont typeface="Arial" panose="020B0604020202020204" pitchFamily="34" charset="0"/>
              <a:buChar char="•"/>
            </a:pPr>
            <a:r>
              <a:rPr lang="en-US" sz="1200" b="1" kern="1200" dirty="0">
                <a:solidFill>
                  <a:schemeClr val="accent4">
                    <a:lumMod val="50000"/>
                  </a:schemeClr>
                </a:solidFill>
                <a:latin typeface="+mn-lt"/>
                <a:ea typeface="+mn-ea"/>
                <a:cs typeface="+mn-cs"/>
              </a:rPr>
              <a:t>Business</a:t>
            </a:r>
            <a:r>
              <a:rPr lang="en-US" sz="1200" kern="1200" dirty="0">
                <a:solidFill>
                  <a:schemeClr val="accent4">
                    <a:lumMod val="50000"/>
                  </a:schemeClr>
                </a:solidFill>
                <a:latin typeface="+mn-lt"/>
                <a:ea typeface="+mn-ea"/>
                <a:cs typeface="+mn-cs"/>
              </a:rPr>
              <a:t>: Market research, internal communications</a:t>
            </a:r>
          </a:p>
          <a:p>
            <a:pPr defTabSz="342900">
              <a:spcAft>
                <a:spcPts val="600"/>
              </a:spcAft>
              <a:buFont typeface="Arial" panose="020B0604020202020204" pitchFamily="34" charset="0"/>
              <a:buChar char="•"/>
            </a:pPr>
            <a:endParaRPr lang="en-US" sz="1200" kern="1200" dirty="0">
              <a:solidFill>
                <a:schemeClr val="accent4">
                  <a:lumMod val="50000"/>
                </a:schemeClr>
              </a:solidFill>
              <a:latin typeface="+mn-lt"/>
              <a:ea typeface="+mn-ea"/>
              <a:cs typeface="+mn-cs"/>
            </a:endParaRPr>
          </a:p>
          <a:p>
            <a:pPr defTabSz="342900">
              <a:spcAft>
                <a:spcPts val="600"/>
              </a:spcAft>
            </a:pPr>
            <a:r>
              <a:rPr lang="en-US" sz="1200" b="1" kern="1200" dirty="0">
                <a:solidFill>
                  <a:schemeClr val="accent4">
                    <a:lumMod val="50000"/>
                  </a:schemeClr>
                </a:solidFill>
                <a:latin typeface="+mn-lt"/>
                <a:ea typeface="+mn-ea"/>
                <a:cs typeface="+mn-cs"/>
              </a:rPr>
              <a:t>Benefits of ChatGPT:</a:t>
            </a:r>
          </a:p>
          <a:p>
            <a:pPr defTabSz="342900">
              <a:spcAft>
                <a:spcPts val="600"/>
              </a:spcAft>
              <a:buFont typeface="Arial" panose="020B0604020202020204" pitchFamily="34" charset="0"/>
              <a:buChar char="•"/>
            </a:pPr>
            <a:r>
              <a:rPr lang="en-US" sz="1200" b="1" kern="1200" dirty="0">
                <a:solidFill>
                  <a:schemeClr val="accent4">
                    <a:lumMod val="50000"/>
                  </a:schemeClr>
                </a:solidFill>
                <a:latin typeface="+mn-lt"/>
                <a:ea typeface="+mn-ea"/>
                <a:cs typeface="+mn-cs"/>
              </a:rPr>
              <a:t>Efficiency</a:t>
            </a:r>
            <a:r>
              <a:rPr lang="en-US" sz="1200" kern="1200" dirty="0">
                <a:solidFill>
                  <a:schemeClr val="accent4">
                    <a:lumMod val="50000"/>
                  </a:schemeClr>
                </a:solidFill>
                <a:latin typeface="+mn-lt"/>
                <a:ea typeface="+mn-ea"/>
                <a:cs typeface="+mn-cs"/>
              </a:rPr>
              <a:t>: Automates tasks, enhances productivity</a:t>
            </a:r>
          </a:p>
          <a:p>
            <a:pPr defTabSz="342900">
              <a:spcAft>
                <a:spcPts val="600"/>
              </a:spcAft>
              <a:buFont typeface="Arial" panose="020B0604020202020204" pitchFamily="34" charset="0"/>
              <a:buChar char="•"/>
            </a:pPr>
            <a:r>
              <a:rPr lang="en-US" sz="1200" b="1" kern="1200" dirty="0">
                <a:solidFill>
                  <a:schemeClr val="accent4">
                    <a:lumMod val="50000"/>
                  </a:schemeClr>
                </a:solidFill>
                <a:latin typeface="+mn-lt"/>
                <a:ea typeface="+mn-ea"/>
                <a:cs typeface="+mn-cs"/>
              </a:rPr>
              <a:t>Scalability</a:t>
            </a:r>
            <a:r>
              <a:rPr lang="en-US" sz="1200" kern="1200" dirty="0">
                <a:solidFill>
                  <a:schemeClr val="accent4">
                    <a:lumMod val="50000"/>
                  </a:schemeClr>
                </a:solidFill>
                <a:latin typeface="+mn-lt"/>
                <a:ea typeface="+mn-ea"/>
                <a:cs typeface="+mn-cs"/>
              </a:rPr>
              <a:t>: Manages multiple interactions</a:t>
            </a:r>
          </a:p>
          <a:p>
            <a:pPr defTabSz="342900">
              <a:spcAft>
                <a:spcPts val="600"/>
              </a:spcAft>
              <a:buFont typeface="Arial" panose="020B0604020202020204" pitchFamily="34" charset="0"/>
              <a:buChar char="•"/>
            </a:pPr>
            <a:r>
              <a:rPr lang="en-US" sz="1200" b="1" kern="1200" dirty="0">
                <a:solidFill>
                  <a:schemeClr val="accent4">
                    <a:lumMod val="50000"/>
                  </a:schemeClr>
                </a:solidFill>
                <a:latin typeface="+mn-lt"/>
                <a:ea typeface="+mn-ea"/>
                <a:cs typeface="+mn-cs"/>
              </a:rPr>
              <a:t>Accessibility</a:t>
            </a:r>
            <a:r>
              <a:rPr lang="en-US" sz="1200" kern="1200" dirty="0">
                <a:solidFill>
                  <a:schemeClr val="accent4">
                    <a:lumMod val="50000"/>
                  </a:schemeClr>
                </a:solidFill>
                <a:latin typeface="+mn-lt"/>
                <a:ea typeface="+mn-ea"/>
                <a:cs typeface="+mn-cs"/>
              </a:rPr>
              <a:t>: Available anytime, anywhere</a:t>
            </a:r>
            <a:endParaRPr lang="en-US" sz="1600" b="0" i="0" u="none" strike="noStrike" dirty="0">
              <a:solidFill>
                <a:schemeClr val="accent4">
                  <a:lumMod val="50000"/>
                </a:schemeClr>
              </a:solidFill>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690" y="507688"/>
            <a:ext cx="6927525" cy="1188950"/>
          </a:xfrm>
        </p:spPr>
        <p:txBody>
          <a:bodyPr anchor="b">
            <a:normAutofit/>
          </a:bodyPr>
          <a:lstStyle/>
          <a:p>
            <a:pPr>
              <a:lnSpc>
                <a:spcPct val="90000"/>
              </a:lnSpc>
            </a:pPr>
            <a:r>
              <a:rPr lang="en-US" sz="4000" dirty="0">
                <a:solidFill>
                  <a:schemeClr val="accent4">
                    <a:lumMod val="50000"/>
                  </a:schemeClr>
                </a:solidFill>
              </a:rPr>
              <a:t>Getting Start with OpenAI’s GPT</a:t>
            </a:r>
            <a:br>
              <a:rPr lang="en-US" sz="2600" dirty="0">
                <a:solidFill>
                  <a:schemeClr val="accent4">
                    <a:lumMod val="50000"/>
                  </a:schemeClr>
                </a:solidFill>
              </a:rPr>
            </a:br>
            <a:r>
              <a:rPr lang="en-US" sz="1200" dirty="0">
                <a:solidFill>
                  <a:schemeClr val="accent4">
                    <a:lumMod val="50000"/>
                  </a:schemeClr>
                </a:solidFill>
              </a:rPr>
              <a:t>[Create an Account]</a:t>
            </a:r>
            <a:br>
              <a:rPr lang="en-US" sz="2600" dirty="0">
                <a:solidFill>
                  <a:schemeClr val="accent4">
                    <a:lumMod val="50000"/>
                  </a:schemeClr>
                </a:solidFill>
              </a:rPr>
            </a:br>
            <a:endParaRPr lang="en-US" sz="2600" dirty="0">
              <a:solidFill>
                <a:schemeClr val="accent4">
                  <a:lumMod val="50000"/>
                </a:schemeClr>
              </a:solidFill>
            </a:endParaRPr>
          </a:p>
        </p:txBody>
      </p:sp>
      <p:grpSp>
        <p:nvGrpSpPr>
          <p:cNvPr id="24" name="Group 23">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25" name="Rectangle 2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91317" y="2336439"/>
            <a:ext cx="7607751" cy="3435531"/>
          </a:xfrm>
        </p:spPr>
        <p:txBody>
          <a:bodyPr anchor="ctr">
            <a:normAutofit/>
          </a:bodyPr>
          <a:lstStyle/>
          <a:p>
            <a:pPr marL="0" indent="0">
              <a:lnSpc>
                <a:spcPct val="90000"/>
              </a:lnSpc>
              <a:buNone/>
            </a:pPr>
            <a:r>
              <a:rPr lang="en-US" sz="800" b="1" i="0" u="none" strike="noStrike" dirty="0">
                <a:solidFill>
                  <a:schemeClr val="accent4">
                    <a:lumMod val="50000"/>
                  </a:schemeClr>
                </a:solidFill>
                <a:effectLst/>
              </a:rPr>
              <a:t>Step 1: Visit the OpenAI Website</a:t>
            </a:r>
          </a:p>
          <a:p>
            <a:pPr marL="0" indent="0">
              <a:lnSpc>
                <a:spcPct val="90000"/>
              </a:lnSpc>
              <a:buNone/>
            </a:pPr>
            <a:r>
              <a:rPr lang="en-US" sz="800" b="0" i="0" u="none" strike="noStrike" dirty="0">
                <a:solidFill>
                  <a:schemeClr val="accent4">
                    <a:lumMod val="50000"/>
                  </a:schemeClr>
                </a:solidFill>
                <a:effectLst/>
              </a:rPr>
              <a:t>Open your web browser and navigate to the </a:t>
            </a:r>
            <a:r>
              <a:rPr lang="en-US" sz="800" b="0" i="0" u="none" strike="noStrike" dirty="0">
                <a:solidFill>
                  <a:schemeClr val="accent4">
                    <a:lumMod val="50000"/>
                  </a:schemeClr>
                </a:solidFill>
                <a:effectLst/>
                <a:hlinkClick r:id="rId3">
                  <a:extLst>
                    <a:ext uri="{A12FA001-AC4F-418D-AE19-62706E023703}">
                      <ahyp:hlinkClr xmlns:ahyp="http://schemas.microsoft.com/office/drawing/2018/hyperlinkcolor" val="tx"/>
                    </a:ext>
                  </a:extLst>
                </a:hlinkClick>
              </a:rPr>
              <a:t>OpenAI website</a:t>
            </a:r>
            <a:r>
              <a:rPr lang="en-US" sz="800" b="0" i="0" u="none" strike="noStrike" dirty="0">
                <a:solidFill>
                  <a:schemeClr val="accent4">
                    <a:lumMod val="50000"/>
                  </a:schemeClr>
                </a:solidFill>
                <a:effectLst/>
              </a:rPr>
              <a:t>.</a:t>
            </a:r>
          </a:p>
          <a:p>
            <a:pPr marL="0" indent="0">
              <a:lnSpc>
                <a:spcPct val="90000"/>
              </a:lnSpc>
              <a:buNone/>
            </a:pPr>
            <a:r>
              <a:rPr lang="en-US" sz="800" b="1" i="0" u="none" strike="noStrike" dirty="0">
                <a:solidFill>
                  <a:schemeClr val="accent4">
                    <a:lumMod val="50000"/>
                  </a:schemeClr>
                </a:solidFill>
                <a:effectLst/>
              </a:rPr>
              <a:t>Step 2: Sign Up</a:t>
            </a:r>
          </a:p>
          <a:p>
            <a:pPr marL="0" indent="0">
              <a:lnSpc>
                <a:spcPct val="90000"/>
              </a:lnSpc>
              <a:buNone/>
            </a:pPr>
            <a:r>
              <a:rPr lang="en-US" sz="800" b="0" i="0" u="none" strike="noStrike" dirty="0">
                <a:solidFill>
                  <a:schemeClr val="accent4">
                    <a:lumMod val="50000"/>
                  </a:schemeClr>
                </a:solidFill>
                <a:effectLst/>
              </a:rPr>
              <a:t>On the OpenAI homepage, look for the "Sign Up" or "Get Started" button and click on it.</a:t>
            </a:r>
          </a:p>
          <a:p>
            <a:pPr marL="0" indent="0">
              <a:lnSpc>
                <a:spcPct val="90000"/>
              </a:lnSpc>
              <a:buNone/>
            </a:pPr>
            <a:r>
              <a:rPr lang="en-US" sz="800" b="1" i="0" u="none" strike="noStrike" dirty="0">
                <a:solidFill>
                  <a:schemeClr val="accent4">
                    <a:lumMod val="50000"/>
                  </a:schemeClr>
                </a:solidFill>
                <a:effectLst/>
              </a:rPr>
              <a:t>Step 3: Provide Email and Create Password</a:t>
            </a:r>
          </a:p>
          <a:p>
            <a:pPr marL="0" indent="0">
              <a:lnSpc>
                <a:spcPct val="90000"/>
              </a:lnSpc>
              <a:buNone/>
            </a:pPr>
            <a:r>
              <a:rPr lang="en-US" sz="800" b="0" i="0" u="none" strike="noStrike" dirty="0">
                <a:solidFill>
                  <a:schemeClr val="accent4">
                    <a:lumMod val="50000"/>
                  </a:schemeClr>
                </a:solidFill>
                <a:effectLst/>
              </a:rPr>
              <a:t>Enter your email address and create a password for your account. Alternatively, you can sign up using your Google account if that option is available.</a:t>
            </a:r>
          </a:p>
          <a:p>
            <a:pPr marL="0" indent="0">
              <a:lnSpc>
                <a:spcPct val="90000"/>
              </a:lnSpc>
              <a:buNone/>
            </a:pPr>
            <a:r>
              <a:rPr lang="en-US" sz="800" b="1" i="0" u="none" strike="noStrike" dirty="0">
                <a:solidFill>
                  <a:schemeClr val="accent4">
                    <a:lumMod val="50000"/>
                  </a:schemeClr>
                </a:solidFill>
                <a:effectLst/>
              </a:rPr>
              <a:t>Step 4: Verify Email</a:t>
            </a:r>
          </a:p>
          <a:p>
            <a:pPr marL="0" indent="0">
              <a:lnSpc>
                <a:spcPct val="90000"/>
              </a:lnSpc>
              <a:buNone/>
            </a:pPr>
            <a:r>
              <a:rPr lang="en-US" sz="800" b="0" i="0" u="none" strike="noStrike" dirty="0">
                <a:solidFill>
                  <a:schemeClr val="accent4">
                    <a:lumMod val="50000"/>
                  </a:schemeClr>
                </a:solidFill>
                <a:effectLst/>
              </a:rPr>
              <a:t>Open the email account you used to sign up and look for a verification email from OpenAI. Click on the verification link in the email to confirm your account.</a:t>
            </a:r>
          </a:p>
          <a:p>
            <a:pPr marL="0" indent="0">
              <a:lnSpc>
                <a:spcPct val="90000"/>
              </a:lnSpc>
              <a:buNone/>
            </a:pPr>
            <a:r>
              <a:rPr lang="en-US" sz="800" b="1" i="0" u="none" strike="noStrike" dirty="0">
                <a:solidFill>
                  <a:schemeClr val="accent4">
                    <a:lumMod val="50000"/>
                  </a:schemeClr>
                </a:solidFill>
                <a:effectLst/>
              </a:rPr>
              <a:t>Step 5: Complete Profile</a:t>
            </a:r>
          </a:p>
          <a:p>
            <a:pPr marL="0" indent="0">
              <a:lnSpc>
                <a:spcPct val="90000"/>
              </a:lnSpc>
              <a:buNone/>
            </a:pPr>
            <a:r>
              <a:rPr lang="en-US" sz="800" b="0" i="0" u="none" strike="noStrike" dirty="0">
                <a:solidFill>
                  <a:schemeClr val="accent4">
                    <a:lumMod val="50000"/>
                  </a:schemeClr>
                </a:solidFill>
                <a:effectLst/>
              </a:rPr>
              <a:t>Return to the OpenAI website and log in with your new account. You may be prompted to complete your profile by providing additional information such as your name, organization, and contact details.</a:t>
            </a:r>
          </a:p>
          <a:p>
            <a:pPr marL="0" indent="0">
              <a:lnSpc>
                <a:spcPct val="90000"/>
              </a:lnSpc>
              <a:buNone/>
            </a:pPr>
            <a:r>
              <a:rPr lang="en-US" sz="800" b="1" i="0" u="none" strike="noStrike" dirty="0">
                <a:solidFill>
                  <a:schemeClr val="accent4">
                    <a:lumMod val="50000"/>
                  </a:schemeClr>
                </a:solidFill>
                <a:effectLst/>
              </a:rPr>
              <a:t>Step 6: Choose a Plan</a:t>
            </a:r>
          </a:p>
          <a:p>
            <a:pPr marL="0" indent="0">
              <a:lnSpc>
                <a:spcPct val="90000"/>
              </a:lnSpc>
              <a:buNone/>
            </a:pPr>
            <a:r>
              <a:rPr lang="en-US" sz="800" b="0" i="0" u="none" strike="noStrike" dirty="0">
                <a:solidFill>
                  <a:schemeClr val="accent4">
                    <a:lumMod val="50000"/>
                  </a:schemeClr>
                </a:solidFill>
                <a:effectLst/>
              </a:rPr>
              <a:t>Select a subscription plan that fits your needs. OpenAI offers different tiers of service, from free trials to various paid plans with different levels of access and usage limits.</a:t>
            </a:r>
          </a:p>
          <a:p>
            <a:pPr marL="0" indent="0">
              <a:lnSpc>
                <a:spcPct val="90000"/>
              </a:lnSpc>
              <a:buNone/>
            </a:pPr>
            <a:r>
              <a:rPr lang="en-US" sz="800" b="1" i="0" u="none" strike="noStrike" dirty="0">
                <a:solidFill>
                  <a:schemeClr val="accent4">
                    <a:lumMod val="50000"/>
                  </a:schemeClr>
                </a:solidFill>
                <a:effectLst/>
              </a:rPr>
              <a:t>Step 7: Enter Payment Information</a:t>
            </a:r>
          </a:p>
          <a:p>
            <a:pPr marL="0" indent="0">
              <a:lnSpc>
                <a:spcPct val="90000"/>
              </a:lnSpc>
              <a:buNone/>
            </a:pPr>
            <a:r>
              <a:rPr lang="en-US" sz="800" b="0" i="0" u="none" strike="noStrike" dirty="0">
                <a:solidFill>
                  <a:schemeClr val="accent4">
                    <a:lumMod val="50000"/>
                  </a:schemeClr>
                </a:solidFill>
                <a:effectLst/>
              </a:rPr>
              <a:t>If you choose a paid plan, you will need to enter your payment information. Follow the prompts to provide your credit card or other payment details.</a:t>
            </a:r>
          </a:p>
          <a:p>
            <a:pPr marL="0" indent="0">
              <a:lnSpc>
                <a:spcPct val="90000"/>
              </a:lnSpc>
              <a:buNone/>
            </a:pPr>
            <a:r>
              <a:rPr lang="en-US" sz="800" b="1" i="0" u="none" strike="noStrike" dirty="0">
                <a:solidFill>
                  <a:schemeClr val="accent4">
                    <a:lumMod val="50000"/>
                  </a:schemeClr>
                </a:solidFill>
                <a:effectLst/>
              </a:rPr>
              <a:t>Step 8: Read and Accept Terms</a:t>
            </a:r>
          </a:p>
          <a:p>
            <a:pPr marL="0" indent="0">
              <a:lnSpc>
                <a:spcPct val="90000"/>
              </a:lnSpc>
              <a:buNone/>
            </a:pPr>
            <a:r>
              <a:rPr lang="en-US" sz="800" b="0" i="0" u="none" strike="noStrike" dirty="0">
                <a:solidFill>
                  <a:schemeClr val="accent4">
                    <a:lumMod val="50000"/>
                  </a:schemeClr>
                </a:solidFill>
                <a:effectLst/>
              </a:rPr>
              <a:t>Read through the terms of service and privacy policy. Make sure you understand and agree to these terms, then accept them to proceed.</a:t>
            </a:r>
          </a:p>
          <a:p>
            <a:pPr marL="0" indent="0">
              <a:lnSpc>
                <a:spcPct val="90000"/>
              </a:lnSpc>
              <a:buNone/>
            </a:pPr>
            <a:r>
              <a:rPr lang="en-US" sz="800" b="1" i="0" u="none" strike="noStrike" dirty="0">
                <a:solidFill>
                  <a:schemeClr val="accent4">
                    <a:lumMod val="50000"/>
                  </a:schemeClr>
                </a:solidFill>
                <a:effectLst/>
              </a:rPr>
              <a:t>Step 9: Access the API</a:t>
            </a:r>
          </a:p>
          <a:p>
            <a:pPr marL="0" indent="0">
              <a:lnSpc>
                <a:spcPct val="90000"/>
              </a:lnSpc>
              <a:buNone/>
            </a:pPr>
            <a:r>
              <a:rPr lang="en-US" sz="800" b="0" i="0" u="none" strike="noStrike" dirty="0">
                <a:solidFill>
                  <a:schemeClr val="accent4">
                    <a:lumMod val="50000"/>
                  </a:schemeClr>
                </a:solidFill>
                <a:effectLst/>
              </a:rPr>
              <a:t>Once your account is set up and your plan is active, you can start using the GPT-3 API. You will find API keys and documentation in your account dashboard.</a:t>
            </a:r>
          </a:p>
          <a:p>
            <a:pPr marL="0" indent="0">
              <a:lnSpc>
                <a:spcPct val="90000"/>
              </a:lnSpc>
              <a:buNone/>
            </a:pPr>
            <a:r>
              <a:rPr lang="en-US" sz="800" b="1" i="0" u="none" strike="noStrike" dirty="0">
                <a:solidFill>
                  <a:schemeClr val="accent4">
                    <a:lumMod val="50000"/>
                  </a:schemeClr>
                </a:solidFill>
                <a:effectLst/>
              </a:rPr>
              <a:t>Step 10: Explore Documentation and Resources</a:t>
            </a:r>
          </a:p>
          <a:p>
            <a:pPr marL="0" indent="0">
              <a:lnSpc>
                <a:spcPct val="90000"/>
              </a:lnSpc>
              <a:buNone/>
            </a:pPr>
            <a:r>
              <a:rPr lang="en-US" sz="800" b="0" i="0" u="none" strike="noStrike" dirty="0">
                <a:solidFill>
                  <a:schemeClr val="accent4">
                    <a:lumMod val="50000"/>
                  </a:schemeClr>
                </a:solidFill>
                <a:effectLst/>
              </a:rPr>
              <a:t>Familiarize yourself with the API by exploring the documentation and other resources provided by OpenAI. This will help you understand how to integrate and use the GPT-3 capabilities in your applications.</a:t>
            </a:r>
          </a:p>
          <a:p>
            <a:pPr marL="0" indent="0">
              <a:lnSpc>
                <a:spcPct val="90000"/>
              </a:lnSpc>
              <a:buNone/>
            </a:pPr>
            <a:endParaRPr lang="en-US" sz="800" dirty="0">
              <a:solidFill>
                <a:schemeClr val="accent4">
                  <a:lumMod val="50000"/>
                </a:schemeClr>
              </a:solidFill>
            </a:endParaRPr>
          </a:p>
        </p:txBody>
      </p:sp>
    </p:spTree>
    <p:extLst>
      <p:ext uri="{BB962C8B-B14F-4D97-AF65-F5344CB8AC3E}">
        <p14:creationId xmlns:p14="http://schemas.microsoft.com/office/powerpoint/2010/main" val="401261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pPr>
              <a:lnSpc>
                <a:spcPct val="90000"/>
              </a:lnSpc>
            </a:pPr>
            <a:r>
              <a:rPr lang="en-US" sz="4000" dirty="0">
                <a:solidFill>
                  <a:schemeClr val="accent4">
                    <a:lumMod val="50000"/>
                  </a:schemeClr>
                </a:solidFill>
              </a:rPr>
              <a:t>GPT-4 Example </a:t>
            </a:r>
            <a:br>
              <a:rPr lang="en-US" sz="3300" dirty="0">
                <a:solidFill>
                  <a:schemeClr val="accent4">
                    <a:lumMod val="50000"/>
                  </a:schemeClr>
                </a:solidFill>
              </a:rPr>
            </a:br>
            <a:r>
              <a:rPr lang="en-US" sz="1400" dirty="0">
                <a:solidFill>
                  <a:schemeClr val="accent4">
                    <a:lumMod val="50000"/>
                  </a:schemeClr>
                </a:solidFill>
              </a:rPr>
              <a:t>[Interactive]</a:t>
            </a:r>
            <a:br>
              <a:rPr lang="en-US" sz="3300" dirty="0">
                <a:solidFill>
                  <a:schemeClr val="accent4">
                    <a:lumMod val="50000"/>
                  </a:schemeClr>
                </a:solidFill>
              </a:rPr>
            </a:br>
            <a:endParaRPr lang="en-US" sz="3300" dirty="0">
              <a:solidFill>
                <a:schemeClr val="accent4">
                  <a:lumMod val="50000"/>
                </a:schemeClr>
              </a:solidFill>
            </a:endParaRPr>
          </a:p>
        </p:txBody>
      </p:sp>
      <p:sp>
        <p:nvSpPr>
          <p:cNvPr id="3" name="Content Placeholder 2"/>
          <p:cNvSpPr>
            <a:spLocks noGrp="1"/>
          </p:cNvSpPr>
          <p:nvPr>
            <p:ph idx="1"/>
          </p:nvPr>
        </p:nvSpPr>
        <p:spPr>
          <a:xfrm>
            <a:off x="783771" y="3017522"/>
            <a:ext cx="7455989" cy="3124658"/>
          </a:xfrm>
        </p:spPr>
        <p:txBody>
          <a:bodyPr anchor="ctr">
            <a:normAutofit/>
          </a:bodyPr>
          <a:lstStyle/>
          <a:p>
            <a:pPr marL="0" indent="0">
              <a:buNone/>
            </a:pPr>
            <a:r>
              <a:rPr lang="en-US" sz="2100" dirty="0">
                <a:solidFill>
                  <a:schemeClr val="accent4">
                    <a:lumMod val="50000"/>
                  </a:schemeClr>
                </a:solidFill>
                <a:latin typeface="-webkit-standard"/>
              </a:rPr>
              <a:t>Using ChatGPT with the Whimsical Diagram plug-in, generate the following diagram: [</a:t>
            </a:r>
            <a:r>
              <a:rPr lang="en-US" sz="2100" dirty="0">
                <a:solidFill>
                  <a:srgbClr val="0000FF"/>
                </a:solidFill>
                <a:latin typeface="-webkit-standard"/>
                <a:hlinkClick r:id="rId3">
                  <a:extLst>
                    <a:ext uri="{A12FA001-AC4F-418D-AE19-62706E023703}">
                      <ahyp:hlinkClr xmlns:ahyp="http://schemas.microsoft.com/office/drawing/2018/hyperlinkcolor" val="tx"/>
                    </a:ext>
                  </a:extLst>
                </a:hlinkClick>
              </a:rPr>
              <a:t>https://</a:t>
            </a:r>
            <a:r>
              <a:rPr lang="en-US" sz="2100" dirty="0" err="1">
                <a:solidFill>
                  <a:schemeClr val="accent4">
                    <a:lumMod val="50000"/>
                  </a:schemeClr>
                </a:solidFill>
                <a:latin typeface="-webkit-standard"/>
                <a:hlinkClick r:id="rId3">
                  <a:extLst>
                    <a:ext uri="{A12FA001-AC4F-418D-AE19-62706E023703}">
                      <ahyp:hlinkClr xmlns:ahyp="http://schemas.microsoft.com/office/drawing/2018/hyperlinkcolor" val="tx"/>
                    </a:ext>
                  </a:extLst>
                </a:hlinkClick>
              </a:rPr>
              <a:t>chatgpt.com</a:t>
            </a:r>
            <a:r>
              <a:rPr lang="en-US" sz="2100" dirty="0">
                <a:solidFill>
                  <a:schemeClr val="accent4">
                    <a:lumMod val="50000"/>
                  </a:schemeClr>
                </a:solidFill>
                <a:latin typeface="-webkit-standard"/>
              </a:rPr>
              <a:t>]</a:t>
            </a:r>
            <a:br>
              <a:rPr lang="en-US" sz="2100" dirty="0">
                <a:solidFill>
                  <a:schemeClr val="accent4">
                    <a:lumMod val="50000"/>
                  </a:schemeClr>
                </a:solidFill>
                <a:latin typeface="-webkit-standard"/>
              </a:rPr>
            </a:br>
            <a:br>
              <a:rPr lang="en-US" sz="2100" b="0" i="0" u="none" strike="noStrike" dirty="0">
                <a:solidFill>
                  <a:schemeClr val="accent4">
                    <a:lumMod val="50000"/>
                  </a:schemeClr>
                </a:solidFill>
                <a:effectLst/>
                <a:latin typeface="-webkit-standard"/>
              </a:rPr>
            </a:br>
            <a:r>
              <a:rPr lang="en-US" sz="2100" b="0" i="0" u="none" strike="noStrike" dirty="0">
                <a:solidFill>
                  <a:schemeClr val="accent4">
                    <a:lumMod val="50000"/>
                  </a:schemeClr>
                </a:solidFill>
                <a:effectLst/>
                <a:latin typeface="-webkit-standard"/>
              </a:rPr>
              <a:t>Create a chart that outlines the field of AI. Include all possible sub fields and examples of models. </a:t>
            </a:r>
            <a:endParaRPr lang="en-US" sz="2100" dirty="0">
              <a:solidFill>
                <a:schemeClr val="accent4">
                  <a:lumMod val="50000"/>
                </a:schemeClr>
              </a:solidFill>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170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pPr>
              <a:lnSpc>
                <a:spcPct val="90000"/>
              </a:lnSpc>
            </a:pPr>
            <a:r>
              <a:rPr lang="en-US" sz="4000" dirty="0">
                <a:solidFill>
                  <a:schemeClr val="accent4">
                    <a:lumMod val="50000"/>
                  </a:schemeClr>
                </a:solidFill>
              </a:rPr>
              <a:t>Prompting Definition </a:t>
            </a:r>
            <a:br>
              <a:rPr lang="en-US" sz="3300" dirty="0">
                <a:solidFill>
                  <a:schemeClr val="accent4">
                    <a:lumMod val="50000"/>
                  </a:schemeClr>
                </a:solidFill>
              </a:rPr>
            </a:br>
            <a:r>
              <a:rPr lang="en-US" sz="1400" dirty="0">
                <a:solidFill>
                  <a:schemeClr val="accent4">
                    <a:lumMod val="50000"/>
                  </a:schemeClr>
                </a:solidFill>
              </a:rPr>
              <a:t>[Post-Interaction]</a:t>
            </a:r>
            <a:br>
              <a:rPr lang="en-US" sz="3300" dirty="0">
                <a:solidFill>
                  <a:schemeClr val="accent4">
                    <a:lumMod val="50000"/>
                  </a:schemeClr>
                </a:solidFill>
              </a:rPr>
            </a:br>
            <a:endParaRPr lang="en-US" sz="3300" dirty="0">
              <a:solidFill>
                <a:schemeClr val="accent4">
                  <a:lumMod val="50000"/>
                </a:schemeClr>
              </a:solidFill>
            </a:endParaRPr>
          </a:p>
        </p:txBody>
      </p:sp>
      <p:sp>
        <p:nvSpPr>
          <p:cNvPr id="3" name="Content Placeholder 2"/>
          <p:cNvSpPr>
            <a:spLocks noGrp="1"/>
          </p:cNvSpPr>
          <p:nvPr>
            <p:ph idx="1"/>
          </p:nvPr>
        </p:nvSpPr>
        <p:spPr>
          <a:xfrm>
            <a:off x="783771" y="3017522"/>
            <a:ext cx="7455989" cy="3124658"/>
          </a:xfrm>
        </p:spPr>
        <p:txBody>
          <a:bodyPr anchor="ctr">
            <a:noAutofit/>
          </a:bodyPr>
          <a:lstStyle/>
          <a:p>
            <a:pPr marL="0" indent="0">
              <a:lnSpc>
                <a:spcPct val="90000"/>
              </a:lnSpc>
              <a:buNone/>
            </a:pPr>
            <a:r>
              <a:rPr lang="en-US" sz="1200" dirty="0">
                <a:solidFill>
                  <a:schemeClr val="accent4">
                    <a:lumMod val="50000"/>
                  </a:schemeClr>
                </a:solidFill>
              </a:rPr>
              <a:t>What did we just do? We interacted with a generative model via a “Prompt”. </a:t>
            </a:r>
          </a:p>
          <a:p>
            <a:pPr marL="0" indent="0">
              <a:lnSpc>
                <a:spcPct val="90000"/>
              </a:lnSpc>
              <a:buNone/>
            </a:pPr>
            <a:endParaRPr lang="en-US" sz="1200" dirty="0">
              <a:solidFill>
                <a:schemeClr val="accent4">
                  <a:lumMod val="50000"/>
                </a:schemeClr>
              </a:solidFill>
            </a:endParaRPr>
          </a:p>
          <a:p>
            <a:pPr marL="0" indent="0">
              <a:lnSpc>
                <a:spcPct val="90000"/>
              </a:lnSpc>
              <a:buNone/>
            </a:pPr>
            <a:r>
              <a:rPr lang="en-US" sz="1200" b="0" i="0" u="none" strike="noStrike" dirty="0">
                <a:solidFill>
                  <a:schemeClr val="accent4">
                    <a:lumMod val="50000"/>
                  </a:schemeClr>
                </a:solidFill>
                <a:effectLst/>
              </a:rPr>
              <a:t>In the context of GPTs (Generative Pre-trained Transformers), a prompt is a piece of text input provided by the user to the model to generate a desired output. The prompt serves as the initial context or seed from which the model begins its text generation process. Here’s a detailed breakdown:</a:t>
            </a:r>
            <a:br>
              <a:rPr lang="en-US" sz="1200" b="0" i="0" u="none" strike="noStrike" dirty="0">
                <a:solidFill>
                  <a:schemeClr val="accent4">
                    <a:lumMod val="50000"/>
                  </a:schemeClr>
                </a:solidFill>
                <a:effectLst/>
              </a:rPr>
            </a:br>
            <a:endParaRPr lang="en-US" sz="1200" b="0" i="0" u="none" strike="noStrike" dirty="0">
              <a:solidFill>
                <a:schemeClr val="accent4">
                  <a:lumMod val="50000"/>
                </a:schemeClr>
              </a:solidFill>
              <a:effectLst/>
            </a:endParaRPr>
          </a:p>
          <a:p>
            <a:pPr>
              <a:lnSpc>
                <a:spcPct val="90000"/>
              </a:lnSpc>
              <a:buFont typeface="+mj-lt"/>
              <a:buAutoNum type="arabicPeriod"/>
            </a:pPr>
            <a:r>
              <a:rPr lang="en-US" sz="1200" b="1" i="0" u="none" strike="noStrike" dirty="0">
                <a:solidFill>
                  <a:schemeClr val="accent4">
                    <a:lumMod val="50000"/>
                  </a:schemeClr>
                </a:solidFill>
                <a:effectLst/>
              </a:rPr>
              <a:t>Input Text:</a:t>
            </a:r>
            <a:r>
              <a:rPr lang="en-US" sz="1200" b="0" i="0" u="none" strike="noStrike" dirty="0">
                <a:solidFill>
                  <a:schemeClr val="accent4">
                    <a:lumMod val="50000"/>
                  </a:schemeClr>
                </a:solidFill>
                <a:effectLst/>
              </a:rPr>
              <a:t> The prompt is the text that you type into the model to initiate the response. It can be a question, a statement, a set of instructions, or any other form of textual input.</a:t>
            </a:r>
          </a:p>
          <a:p>
            <a:pPr>
              <a:lnSpc>
                <a:spcPct val="90000"/>
              </a:lnSpc>
              <a:buFont typeface="+mj-lt"/>
              <a:buAutoNum type="arabicPeriod"/>
            </a:pPr>
            <a:r>
              <a:rPr lang="en-US" sz="1200" b="1" i="0" u="none" strike="noStrike" dirty="0">
                <a:solidFill>
                  <a:schemeClr val="accent4">
                    <a:lumMod val="50000"/>
                  </a:schemeClr>
                </a:solidFill>
                <a:effectLst/>
              </a:rPr>
              <a:t>Context Provider:</a:t>
            </a:r>
            <a:r>
              <a:rPr lang="en-US" sz="1200" b="0" i="0" u="none" strike="noStrike" dirty="0">
                <a:solidFill>
                  <a:schemeClr val="accent4">
                    <a:lumMod val="50000"/>
                  </a:schemeClr>
                </a:solidFill>
                <a:effectLst/>
              </a:rPr>
              <a:t> The prompt sets the context for the generated response. The model uses the prompt to understand the topic, tone, and style of the text it needs to generate. For example, a prompt asking for a summary of a scientific article will generate a different type of response than a prompt asking for a creative story.</a:t>
            </a:r>
          </a:p>
          <a:p>
            <a:pPr>
              <a:lnSpc>
                <a:spcPct val="90000"/>
              </a:lnSpc>
              <a:buFont typeface="+mj-lt"/>
              <a:buAutoNum type="arabicPeriod"/>
            </a:pPr>
            <a:r>
              <a:rPr lang="en-US" sz="1200" b="1" i="0" u="none" strike="noStrike" dirty="0">
                <a:solidFill>
                  <a:schemeClr val="accent4">
                    <a:lumMod val="50000"/>
                  </a:schemeClr>
                </a:solidFill>
                <a:effectLst/>
              </a:rPr>
              <a:t>Influence on Output:</a:t>
            </a:r>
            <a:r>
              <a:rPr lang="en-US" sz="1200" b="0" i="0" u="none" strike="noStrike" dirty="0">
                <a:solidFill>
                  <a:schemeClr val="accent4">
                    <a:lumMod val="50000"/>
                  </a:schemeClr>
                </a:solidFill>
                <a:effectLst/>
              </a:rPr>
              <a:t> The length and specificity of the prompt can significantly influence the quality and relevance of the generated output. A well-crafted prompt provides clear and concise information, guiding the model to produce more accurate and relevant responses.</a:t>
            </a:r>
          </a:p>
          <a:p>
            <a:pPr>
              <a:lnSpc>
                <a:spcPct val="90000"/>
              </a:lnSpc>
              <a:buFont typeface="+mj-lt"/>
              <a:buAutoNum type="arabicPeriod"/>
            </a:pPr>
            <a:r>
              <a:rPr lang="en-US" sz="1200" b="1" i="0" u="none" strike="noStrike" dirty="0">
                <a:solidFill>
                  <a:schemeClr val="accent4">
                    <a:lumMod val="50000"/>
                  </a:schemeClr>
                </a:solidFill>
                <a:effectLst/>
              </a:rPr>
              <a:t>Dynamic Interaction:</a:t>
            </a:r>
            <a:r>
              <a:rPr lang="en-US" sz="1200" b="0" i="0" u="none" strike="noStrike" dirty="0">
                <a:solidFill>
                  <a:schemeClr val="accent4">
                    <a:lumMod val="50000"/>
                  </a:schemeClr>
                </a:solidFill>
                <a:effectLst/>
              </a:rPr>
              <a:t> In interactive applications, users may refine prompts iteratively, using the model's responses to adjust their queries and get more targeted results. This interaction can help in fine-tuning the generated content to better meet user needs.</a:t>
            </a:r>
          </a:p>
          <a:p>
            <a:pPr marL="0" indent="0">
              <a:lnSpc>
                <a:spcPct val="90000"/>
              </a:lnSpc>
              <a:buNone/>
            </a:pPr>
            <a:endParaRPr lang="en-US" sz="1200" dirty="0">
              <a:solidFill>
                <a:schemeClr val="accent4">
                  <a:lumMod val="50000"/>
                </a:schemeClr>
              </a:solidFill>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335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9282A5-710D-A091-A8BA-6DF779A00F51}"/>
              </a:ext>
            </a:extLst>
          </p:cNvPr>
          <p:cNvSpPr>
            <a:spLocks noGrp="1"/>
          </p:cNvSpPr>
          <p:nvPr>
            <p:ph type="title"/>
          </p:nvPr>
        </p:nvSpPr>
        <p:spPr>
          <a:xfrm>
            <a:off x="606478" y="386930"/>
            <a:ext cx="6927525" cy="1188950"/>
          </a:xfrm>
        </p:spPr>
        <p:txBody>
          <a:bodyPr anchor="b">
            <a:normAutofit/>
          </a:bodyPr>
          <a:lstStyle/>
          <a:p>
            <a:pPr>
              <a:lnSpc>
                <a:spcPct val="90000"/>
              </a:lnSpc>
            </a:pPr>
            <a:r>
              <a:rPr lang="en-US" sz="4000" dirty="0">
                <a:solidFill>
                  <a:schemeClr val="accent4">
                    <a:lumMod val="50000"/>
                  </a:schemeClr>
                </a:solidFill>
              </a:rPr>
              <a:t>Intro to Prompting</a:t>
            </a:r>
            <a:br>
              <a:rPr lang="en-US" sz="2600" dirty="0">
                <a:solidFill>
                  <a:schemeClr val="accent4">
                    <a:lumMod val="50000"/>
                  </a:schemeClr>
                </a:solidFill>
              </a:rPr>
            </a:br>
            <a:r>
              <a:rPr lang="en-US" sz="1400" dirty="0">
                <a:solidFill>
                  <a:schemeClr val="accent4">
                    <a:lumMod val="50000"/>
                  </a:schemeClr>
                </a:solidFill>
              </a:rPr>
              <a:t>[Zero-Shot]</a:t>
            </a:r>
            <a:br>
              <a:rPr lang="en-US" sz="2600" dirty="0">
                <a:solidFill>
                  <a:schemeClr val="accent4">
                    <a:lumMod val="50000"/>
                  </a:schemeClr>
                </a:solidFill>
              </a:rPr>
            </a:br>
            <a:endParaRPr lang="en-US" sz="2600" dirty="0">
              <a:solidFill>
                <a:schemeClr val="accent4">
                  <a:lumMod val="50000"/>
                </a:schemeClr>
              </a:solidFill>
            </a:endParaRP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E44F6E-16B1-2EB0-ECAF-1FB3F6B4B39D}"/>
              </a:ext>
            </a:extLst>
          </p:cNvPr>
          <p:cNvSpPr>
            <a:spLocks noGrp="1"/>
          </p:cNvSpPr>
          <p:nvPr>
            <p:ph idx="1"/>
          </p:nvPr>
        </p:nvSpPr>
        <p:spPr>
          <a:xfrm>
            <a:off x="595245" y="2599509"/>
            <a:ext cx="7607751" cy="3435531"/>
          </a:xfrm>
        </p:spPr>
        <p:txBody>
          <a:bodyPr anchor="ctr">
            <a:normAutofit/>
          </a:bodyPr>
          <a:lstStyle/>
          <a:p>
            <a:pPr marL="0" indent="0">
              <a:lnSpc>
                <a:spcPct val="90000"/>
              </a:lnSpc>
              <a:buNone/>
            </a:pPr>
            <a:r>
              <a:rPr lang="en-US" sz="1200" b="1" i="0" u="none" strike="noStrike" dirty="0">
                <a:solidFill>
                  <a:schemeClr val="accent4">
                    <a:lumMod val="50000"/>
                  </a:schemeClr>
                </a:solidFill>
                <a:effectLst/>
              </a:rPr>
              <a:t>Zero-Shot Prompting</a:t>
            </a:r>
          </a:p>
          <a:p>
            <a:pPr marL="0" indent="0">
              <a:lnSpc>
                <a:spcPct val="90000"/>
              </a:lnSpc>
              <a:buNone/>
            </a:pPr>
            <a:r>
              <a:rPr lang="en-US" sz="1200" b="1" i="0" u="none" strike="noStrike" dirty="0">
                <a:solidFill>
                  <a:schemeClr val="accent4">
                    <a:lumMod val="50000"/>
                  </a:schemeClr>
                </a:solidFill>
                <a:effectLst/>
              </a:rPr>
              <a:t>Definition:</a:t>
            </a:r>
            <a:r>
              <a:rPr lang="en-US" sz="1200" b="0" i="0" u="none" strike="noStrike" dirty="0">
                <a:solidFill>
                  <a:schemeClr val="accent4">
                    <a:lumMod val="50000"/>
                  </a:schemeClr>
                </a:solidFill>
                <a:effectLst/>
              </a:rPr>
              <a:t> Zero-shot prompting is a technique in NLP where a model is given a task or query without any specific examples or training data for that task.</a:t>
            </a:r>
          </a:p>
          <a:p>
            <a:pPr marL="0" indent="0">
              <a:lnSpc>
                <a:spcPct val="90000"/>
              </a:lnSpc>
              <a:buNone/>
            </a:pPr>
            <a:r>
              <a:rPr lang="en-US" sz="1200" b="1" i="0" u="none" strike="noStrike" dirty="0">
                <a:solidFill>
                  <a:schemeClr val="accent4">
                    <a:lumMod val="50000"/>
                  </a:schemeClr>
                </a:solidFill>
                <a:effectLst/>
              </a:rPr>
              <a:t>Key Features:</a:t>
            </a:r>
            <a:endParaRPr lang="en-US" sz="1200" b="0" i="0" u="none" strike="noStrike" dirty="0">
              <a:solidFill>
                <a:schemeClr val="accent4">
                  <a:lumMod val="50000"/>
                </a:schemeClr>
              </a:solidFill>
              <a:effectLst/>
            </a:endParaRPr>
          </a:p>
          <a:p>
            <a:pPr>
              <a:lnSpc>
                <a:spcPct val="90000"/>
              </a:lnSpc>
              <a:buFont typeface="Arial" panose="020B0604020202020204" pitchFamily="34" charset="0"/>
              <a:buChar char="•"/>
            </a:pPr>
            <a:r>
              <a:rPr lang="en-US" sz="1200" b="1" i="0" u="none" strike="noStrike" dirty="0">
                <a:solidFill>
                  <a:schemeClr val="accent4">
                    <a:lumMod val="50000"/>
                  </a:schemeClr>
                </a:solidFill>
                <a:effectLst/>
              </a:rPr>
              <a:t>Relies on Pre-existing Knowledge:</a:t>
            </a:r>
            <a:r>
              <a:rPr lang="en-US" sz="1200" b="0" i="0" u="none" strike="noStrike" dirty="0">
                <a:solidFill>
                  <a:schemeClr val="accent4">
                    <a:lumMod val="50000"/>
                  </a:schemeClr>
                </a:solidFill>
                <a:effectLst/>
              </a:rPr>
              <a:t> Utilizes the model's broad knowledge base built from extensive training.</a:t>
            </a:r>
          </a:p>
          <a:p>
            <a:pPr>
              <a:lnSpc>
                <a:spcPct val="90000"/>
              </a:lnSpc>
              <a:buFont typeface="Arial" panose="020B0604020202020204" pitchFamily="34" charset="0"/>
              <a:buChar char="•"/>
            </a:pPr>
            <a:r>
              <a:rPr lang="en-US" sz="1200" b="1" i="0" u="none" strike="noStrike" dirty="0">
                <a:solidFill>
                  <a:schemeClr val="accent4">
                    <a:lumMod val="50000"/>
                  </a:schemeClr>
                </a:solidFill>
                <a:effectLst/>
              </a:rPr>
              <a:t>No Specific Training Examples:</a:t>
            </a:r>
            <a:r>
              <a:rPr lang="en-US" sz="1200" b="0" i="0" u="none" strike="noStrike" dirty="0">
                <a:solidFill>
                  <a:schemeClr val="accent4">
                    <a:lumMod val="50000"/>
                  </a:schemeClr>
                </a:solidFill>
                <a:effectLst/>
              </a:rPr>
              <a:t> Unlike few-shot or many-shot prompting, zero-shot requires no prior examples for the task.</a:t>
            </a:r>
          </a:p>
          <a:p>
            <a:pPr marL="0" indent="0">
              <a:lnSpc>
                <a:spcPct val="90000"/>
              </a:lnSpc>
              <a:buNone/>
            </a:pPr>
            <a:r>
              <a:rPr lang="en-US" sz="1200" b="1" i="0" u="none" strike="noStrike" dirty="0">
                <a:solidFill>
                  <a:schemeClr val="accent4">
                    <a:lumMod val="50000"/>
                  </a:schemeClr>
                </a:solidFill>
                <a:effectLst/>
              </a:rPr>
              <a:t>Applications:</a:t>
            </a:r>
            <a:endParaRPr lang="en-US" sz="1200" b="0" i="0" u="none" strike="noStrike" dirty="0">
              <a:solidFill>
                <a:schemeClr val="accent4">
                  <a:lumMod val="50000"/>
                </a:schemeClr>
              </a:solidFill>
              <a:effectLst/>
            </a:endParaRPr>
          </a:p>
          <a:p>
            <a:pPr>
              <a:lnSpc>
                <a:spcPct val="90000"/>
              </a:lnSpc>
              <a:buFont typeface="+mj-lt"/>
              <a:buAutoNum type="arabicPeriod"/>
            </a:pPr>
            <a:r>
              <a:rPr lang="en-US" sz="1200" b="1" i="0" u="none" strike="noStrike" dirty="0">
                <a:solidFill>
                  <a:schemeClr val="accent4">
                    <a:lumMod val="50000"/>
                  </a:schemeClr>
                </a:solidFill>
                <a:effectLst/>
              </a:rPr>
              <a:t>Question Answering:</a:t>
            </a:r>
            <a:r>
              <a:rPr lang="en-US" sz="1200" b="0" i="0" u="none" strike="noStrike" dirty="0">
                <a:solidFill>
                  <a:schemeClr val="accent4">
                    <a:lumMod val="50000"/>
                  </a:schemeClr>
                </a:solidFill>
                <a:effectLst/>
              </a:rPr>
              <a:t> Answering questions about topics without specific training, e.g., "What is the capital of France?" (Answer: Paris).</a:t>
            </a:r>
          </a:p>
          <a:p>
            <a:pPr>
              <a:lnSpc>
                <a:spcPct val="90000"/>
              </a:lnSpc>
              <a:buFont typeface="+mj-lt"/>
              <a:buAutoNum type="arabicPeriod"/>
            </a:pPr>
            <a:r>
              <a:rPr lang="en-US" sz="1200" b="1" i="0" u="none" strike="noStrike" dirty="0">
                <a:solidFill>
                  <a:schemeClr val="accent4">
                    <a:lumMod val="50000"/>
                  </a:schemeClr>
                </a:solidFill>
                <a:effectLst/>
              </a:rPr>
              <a:t>Text Generation:</a:t>
            </a:r>
            <a:r>
              <a:rPr lang="en-US" sz="1200" b="0" i="0" u="none" strike="noStrike" dirty="0">
                <a:solidFill>
                  <a:schemeClr val="accent4">
                    <a:lumMod val="50000"/>
                  </a:schemeClr>
                </a:solidFill>
                <a:effectLst/>
              </a:rPr>
              <a:t> Creating stories or articles on given topics without examples.</a:t>
            </a:r>
          </a:p>
          <a:p>
            <a:pPr>
              <a:lnSpc>
                <a:spcPct val="90000"/>
              </a:lnSpc>
              <a:buFont typeface="+mj-lt"/>
              <a:buAutoNum type="arabicPeriod"/>
            </a:pPr>
            <a:r>
              <a:rPr lang="en-US" sz="1200" b="1" i="0" u="none" strike="noStrike" dirty="0">
                <a:solidFill>
                  <a:schemeClr val="accent4">
                    <a:lumMod val="50000"/>
                  </a:schemeClr>
                </a:solidFill>
                <a:effectLst/>
              </a:rPr>
              <a:t>Translation:</a:t>
            </a:r>
            <a:r>
              <a:rPr lang="en-US" sz="1200" b="0" i="0" u="none" strike="noStrike" dirty="0">
                <a:solidFill>
                  <a:schemeClr val="accent4">
                    <a:lumMod val="50000"/>
                  </a:schemeClr>
                </a:solidFill>
                <a:effectLst/>
              </a:rPr>
              <a:t> Translating sentences between languages without explicit training on that language pair.</a:t>
            </a:r>
          </a:p>
          <a:p>
            <a:pPr>
              <a:lnSpc>
                <a:spcPct val="90000"/>
              </a:lnSpc>
              <a:buFont typeface="+mj-lt"/>
              <a:buAutoNum type="arabicPeriod"/>
            </a:pPr>
            <a:r>
              <a:rPr lang="en-US" sz="1200" b="1" i="0" u="none" strike="noStrike" dirty="0">
                <a:solidFill>
                  <a:schemeClr val="accent4">
                    <a:lumMod val="50000"/>
                  </a:schemeClr>
                </a:solidFill>
                <a:effectLst/>
              </a:rPr>
              <a:t>Classification:</a:t>
            </a:r>
            <a:r>
              <a:rPr lang="en-US" sz="1200" b="0" i="0" u="none" strike="noStrike" dirty="0">
                <a:solidFill>
                  <a:schemeClr val="accent4">
                    <a:lumMod val="50000"/>
                  </a:schemeClr>
                </a:solidFill>
                <a:effectLst/>
              </a:rPr>
              <a:t> Categorizing text into predefined categories without specific training data, e.g., sentiment analysis of movie reviews.</a:t>
            </a:r>
          </a:p>
          <a:p>
            <a:pPr marL="0" indent="0">
              <a:lnSpc>
                <a:spcPct val="90000"/>
              </a:lnSpc>
              <a:buNone/>
            </a:pPr>
            <a:r>
              <a:rPr lang="en-US" sz="1200" b="1" i="0" u="none" strike="noStrike" dirty="0">
                <a:solidFill>
                  <a:schemeClr val="accent4">
                    <a:lumMod val="50000"/>
                  </a:schemeClr>
                </a:solidFill>
                <a:effectLst/>
              </a:rPr>
              <a:t>Benefits:</a:t>
            </a:r>
            <a:endParaRPr lang="en-US" sz="1200" b="0" i="0" u="none" strike="noStrike" dirty="0">
              <a:solidFill>
                <a:schemeClr val="accent4">
                  <a:lumMod val="50000"/>
                </a:schemeClr>
              </a:solidFill>
              <a:effectLst/>
            </a:endParaRPr>
          </a:p>
          <a:p>
            <a:pPr>
              <a:lnSpc>
                <a:spcPct val="90000"/>
              </a:lnSpc>
              <a:buFont typeface="Arial" panose="020B0604020202020204" pitchFamily="34" charset="0"/>
              <a:buChar char="•"/>
            </a:pPr>
            <a:r>
              <a:rPr lang="en-US" sz="1200" b="1" i="0" u="none" strike="noStrike" dirty="0">
                <a:solidFill>
                  <a:schemeClr val="accent4">
                    <a:lumMod val="50000"/>
                  </a:schemeClr>
                </a:solidFill>
                <a:effectLst/>
              </a:rPr>
              <a:t>Flexibility:</a:t>
            </a:r>
            <a:r>
              <a:rPr lang="en-US" sz="1200" b="0" i="0" u="none" strike="noStrike" dirty="0">
                <a:solidFill>
                  <a:schemeClr val="accent4">
                    <a:lumMod val="50000"/>
                  </a:schemeClr>
                </a:solidFill>
                <a:effectLst/>
              </a:rPr>
              <a:t> Capable of handling a wide range of tasks.</a:t>
            </a:r>
          </a:p>
          <a:p>
            <a:pPr>
              <a:lnSpc>
                <a:spcPct val="90000"/>
              </a:lnSpc>
              <a:buFont typeface="Arial" panose="020B0604020202020204" pitchFamily="34" charset="0"/>
              <a:buChar char="•"/>
            </a:pPr>
            <a:r>
              <a:rPr lang="en-US" sz="1200" b="1" i="0" u="none" strike="noStrike" dirty="0">
                <a:solidFill>
                  <a:schemeClr val="accent4">
                    <a:lumMod val="50000"/>
                  </a:schemeClr>
                </a:solidFill>
                <a:effectLst/>
              </a:rPr>
              <a:t>Adaptability:</a:t>
            </a:r>
            <a:r>
              <a:rPr lang="en-US" sz="1200" b="0" i="0" u="none" strike="noStrike" dirty="0">
                <a:solidFill>
                  <a:schemeClr val="accent4">
                    <a:lumMod val="50000"/>
                  </a:schemeClr>
                </a:solidFill>
                <a:effectLst/>
              </a:rPr>
              <a:t> Performs well even in new, unseen situations.</a:t>
            </a:r>
          </a:p>
          <a:p>
            <a:pPr>
              <a:lnSpc>
                <a:spcPct val="90000"/>
              </a:lnSpc>
            </a:pPr>
            <a:endParaRPr lang="en-US" sz="1200" dirty="0">
              <a:solidFill>
                <a:schemeClr val="accent4">
                  <a:lumMod val="50000"/>
                </a:schemeClr>
              </a:solidFill>
            </a:endParaRPr>
          </a:p>
        </p:txBody>
      </p:sp>
      <p:sp>
        <p:nvSpPr>
          <p:cNvPr id="4" name="TextBox 3">
            <a:extLst>
              <a:ext uri="{FF2B5EF4-FFF2-40B4-BE49-F238E27FC236}">
                <a16:creationId xmlns:a16="http://schemas.microsoft.com/office/drawing/2014/main" id="{C8C5D599-AA07-51C3-0567-3F7C1C8DB13E}"/>
              </a:ext>
            </a:extLst>
          </p:cNvPr>
          <p:cNvSpPr txBox="1"/>
          <p:nvPr/>
        </p:nvSpPr>
        <p:spPr>
          <a:xfrm>
            <a:off x="7787794" y="6488668"/>
            <a:ext cx="1356205" cy="369332"/>
          </a:xfrm>
          <a:prstGeom prst="rect">
            <a:avLst/>
          </a:prstGeom>
          <a:noFill/>
        </p:spPr>
        <p:txBody>
          <a:bodyPr wrap="none" rtlCol="0">
            <a:spAutoFit/>
          </a:bodyPr>
          <a:lstStyle/>
          <a:p>
            <a:r>
              <a:rPr lang="en-US" dirty="0" err="1">
                <a:hlinkClick r:id="rId3"/>
              </a:rPr>
              <a:t>chatgpt.com</a:t>
            </a:r>
            <a:endParaRPr lang="en-US" dirty="0"/>
          </a:p>
        </p:txBody>
      </p:sp>
    </p:spTree>
    <p:extLst>
      <p:ext uri="{BB962C8B-B14F-4D97-AF65-F5344CB8AC3E}">
        <p14:creationId xmlns:p14="http://schemas.microsoft.com/office/powerpoint/2010/main" val="2652989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03441" y="-1"/>
            <a:ext cx="5737117"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318045"/>
            <a:ext cx="8249304"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B4C49-1FE6-41F8-E0F1-8489632C0C14}"/>
              </a:ext>
            </a:extLst>
          </p:cNvPr>
          <p:cNvSpPr>
            <a:spLocks noGrp="1"/>
          </p:cNvSpPr>
          <p:nvPr>
            <p:ph type="title"/>
          </p:nvPr>
        </p:nvSpPr>
        <p:spPr>
          <a:xfrm>
            <a:off x="817715" y="422678"/>
            <a:ext cx="7553652" cy="929750"/>
          </a:xfrm>
        </p:spPr>
        <p:txBody>
          <a:bodyPr vert="horz" lIns="91440" tIns="45720" rIns="91440" bIns="45720" rtlCol="0" anchor="b">
            <a:normAutofit/>
          </a:bodyPr>
          <a:lstStyle/>
          <a:p>
            <a:pPr defTabSz="914400">
              <a:lnSpc>
                <a:spcPct val="90000"/>
              </a:lnSpc>
            </a:pPr>
            <a:r>
              <a:rPr lang="en-US" sz="4000" dirty="0">
                <a:solidFill>
                  <a:schemeClr val="accent4">
                    <a:lumMod val="50000"/>
                  </a:schemeClr>
                </a:solidFill>
              </a:rPr>
              <a:t>Improve Your Prompts</a:t>
            </a:r>
            <a:br>
              <a:rPr lang="en-US" sz="2800" dirty="0">
                <a:solidFill>
                  <a:schemeClr val="accent4">
                    <a:lumMod val="50000"/>
                  </a:schemeClr>
                </a:solidFill>
              </a:rPr>
            </a:br>
            <a:r>
              <a:rPr lang="en-US" sz="1400" dirty="0">
                <a:solidFill>
                  <a:schemeClr val="accent4">
                    <a:lumMod val="50000"/>
                  </a:schemeClr>
                </a:solidFill>
              </a:rPr>
              <a:t>[Be Specific]</a:t>
            </a:r>
          </a:p>
        </p:txBody>
      </p:sp>
      <p:sp>
        <p:nvSpPr>
          <p:cNvPr id="5" name="TextBox 4">
            <a:extLst>
              <a:ext uri="{FF2B5EF4-FFF2-40B4-BE49-F238E27FC236}">
                <a16:creationId xmlns:a16="http://schemas.microsoft.com/office/drawing/2014/main" id="{2C63653E-8E5E-37FE-28F1-8AB8D8648CF3}"/>
              </a:ext>
            </a:extLst>
          </p:cNvPr>
          <p:cNvSpPr txBox="1"/>
          <p:nvPr/>
        </p:nvSpPr>
        <p:spPr>
          <a:xfrm>
            <a:off x="3094076" y="2074339"/>
            <a:ext cx="2422208" cy="2846933"/>
          </a:xfrm>
          <a:prstGeom prst="rect">
            <a:avLst/>
          </a:prstGeom>
        </p:spPr>
        <p:txBody>
          <a:bodyPr vert="horz" lIns="91440" tIns="45720" rIns="91440" bIns="45720" rtlCol="0" anchor="t">
            <a:noAutofit/>
          </a:bodyPr>
          <a:lstStyle/>
          <a:p>
            <a:pPr algn="ctr" defTabSz="914400">
              <a:lnSpc>
                <a:spcPct val="90000"/>
              </a:lnSpc>
              <a:spcBef>
                <a:spcPts val="1000"/>
              </a:spcBef>
            </a:pPr>
            <a:r>
              <a:rPr lang="en-US" sz="2000" b="1" dirty="0">
                <a:solidFill>
                  <a:schemeClr val="accent4">
                    <a:lumMod val="50000"/>
                  </a:schemeClr>
                </a:solidFill>
              </a:rPr>
              <a:t>Format</a:t>
            </a:r>
          </a:p>
          <a:p>
            <a:pPr marL="342900" indent="-342900" defTabSz="914400">
              <a:lnSpc>
                <a:spcPct val="90000"/>
              </a:lnSpc>
              <a:spcBef>
                <a:spcPts val="1000"/>
              </a:spcBef>
              <a:buFont typeface="Arial" panose="020B0604020202020204" pitchFamily="34" charset="0"/>
              <a:buChar char="•"/>
            </a:pPr>
            <a:r>
              <a:rPr lang="en-US" sz="2000" dirty="0">
                <a:solidFill>
                  <a:schemeClr val="accent4">
                    <a:lumMod val="50000"/>
                  </a:schemeClr>
                </a:solidFill>
              </a:rPr>
              <a:t>Summary </a:t>
            </a:r>
          </a:p>
          <a:p>
            <a:pPr marL="342900" indent="-342900" defTabSz="914400">
              <a:lnSpc>
                <a:spcPct val="90000"/>
              </a:lnSpc>
              <a:spcBef>
                <a:spcPts val="1000"/>
              </a:spcBef>
              <a:buFont typeface="Arial" panose="020B0604020202020204" pitchFamily="34" charset="0"/>
              <a:buChar char="•"/>
            </a:pPr>
            <a:r>
              <a:rPr lang="en-US" sz="2000" dirty="0">
                <a:solidFill>
                  <a:schemeClr val="accent4">
                    <a:lumMod val="50000"/>
                  </a:schemeClr>
                </a:solidFill>
              </a:rPr>
              <a:t>Bullet Points</a:t>
            </a:r>
          </a:p>
          <a:p>
            <a:pPr marL="342900" indent="-342900" defTabSz="914400">
              <a:lnSpc>
                <a:spcPct val="90000"/>
              </a:lnSpc>
              <a:spcBef>
                <a:spcPts val="1000"/>
              </a:spcBef>
              <a:buFont typeface="Arial" panose="020B0604020202020204" pitchFamily="34" charset="0"/>
              <a:buChar char="•"/>
            </a:pPr>
            <a:r>
              <a:rPr lang="en-US" sz="2000" dirty="0">
                <a:solidFill>
                  <a:schemeClr val="accent4">
                    <a:lumMod val="50000"/>
                  </a:schemeClr>
                </a:solidFill>
              </a:rPr>
              <a:t>Headings &amp; Subheadings  </a:t>
            </a:r>
          </a:p>
          <a:p>
            <a:pPr marL="342900" indent="-342900" defTabSz="914400">
              <a:lnSpc>
                <a:spcPct val="90000"/>
              </a:lnSpc>
              <a:spcBef>
                <a:spcPts val="1000"/>
              </a:spcBef>
              <a:buFont typeface="Arial" panose="020B0604020202020204" pitchFamily="34" charset="0"/>
              <a:buChar char="•"/>
            </a:pPr>
            <a:r>
              <a:rPr lang="en-US" sz="2000" dirty="0">
                <a:solidFill>
                  <a:schemeClr val="accent4">
                    <a:lumMod val="50000"/>
                  </a:schemeClr>
                </a:solidFill>
              </a:rPr>
              <a:t>Table(s)</a:t>
            </a:r>
          </a:p>
          <a:p>
            <a:pPr marL="342900" indent="-342900" defTabSz="914400">
              <a:lnSpc>
                <a:spcPct val="90000"/>
              </a:lnSpc>
              <a:spcBef>
                <a:spcPts val="1000"/>
              </a:spcBef>
              <a:buFont typeface="Arial" panose="020B0604020202020204" pitchFamily="34" charset="0"/>
              <a:buChar char="•"/>
            </a:pPr>
            <a:r>
              <a:rPr lang="en-US" sz="2000" dirty="0">
                <a:solidFill>
                  <a:schemeClr val="accent4">
                    <a:lumMod val="50000"/>
                  </a:schemeClr>
                </a:solidFill>
              </a:rPr>
              <a:t>Text File</a:t>
            </a:r>
          </a:p>
          <a:p>
            <a:pPr algn="ctr" defTabSz="914400">
              <a:lnSpc>
                <a:spcPct val="90000"/>
              </a:lnSpc>
              <a:spcBef>
                <a:spcPts val="1000"/>
              </a:spcBef>
            </a:pPr>
            <a:endParaRPr lang="en-US" sz="2000" dirty="0">
              <a:solidFill>
                <a:schemeClr val="accent4">
                  <a:lumMod val="50000"/>
                </a:schemeClr>
              </a:solidFill>
            </a:endParaRPr>
          </a:p>
        </p:txBody>
      </p:sp>
      <p:sp>
        <p:nvSpPr>
          <p:cNvPr id="4" name="TextBox 3">
            <a:extLst>
              <a:ext uri="{FF2B5EF4-FFF2-40B4-BE49-F238E27FC236}">
                <a16:creationId xmlns:a16="http://schemas.microsoft.com/office/drawing/2014/main" id="{3C41C6AA-BF58-1D26-34D9-B75CC036D6C1}"/>
              </a:ext>
            </a:extLst>
          </p:cNvPr>
          <p:cNvSpPr txBox="1"/>
          <p:nvPr/>
        </p:nvSpPr>
        <p:spPr>
          <a:xfrm>
            <a:off x="1059679" y="2074339"/>
            <a:ext cx="1513941" cy="2846933"/>
          </a:xfrm>
          <a:prstGeom prst="rect">
            <a:avLst/>
          </a:prstGeom>
          <a:noFill/>
        </p:spPr>
        <p:txBody>
          <a:bodyPr wrap="none" rtlCol="0">
            <a:spAutoFit/>
          </a:bodyPr>
          <a:lstStyle/>
          <a:p>
            <a:pPr algn="ctr">
              <a:spcAft>
                <a:spcPts val="600"/>
              </a:spcAft>
            </a:pPr>
            <a:r>
              <a:rPr lang="en-US" b="1" dirty="0">
                <a:solidFill>
                  <a:schemeClr val="accent4">
                    <a:lumMod val="50000"/>
                  </a:schemeClr>
                </a:solidFill>
              </a:rPr>
              <a:t>Stylize</a:t>
            </a:r>
            <a:r>
              <a:rPr lang="en-US" dirty="0">
                <a:solidFill>
                  <a:schemeClr val="accent4">
                    <a:lumMod val="50000"/>
                  </a:schemeClr>
                </a:solidFill>
              </a:rPr>
              <a:t> </a:t>
            </a:r>
          </a:p>
          <a:p>
            <a:pPr marL="285750" indent="-285750">
              <a:spcAft>
                <a:spcPts val="600"/>
              </a:spcAft>
              <a:buFont typeface="Arial" panose="020B0604020202020204" pitchFamily="34" charset="0"/>
              <a:buChar char="•"/>
            </a:pPr>
            <a:r>
              <a:rPr lang="en-US" dirty="0">
                <a:solidFill>
                  <a:schemeClr val="accent4">
                    <a:lumMod val="50000"/>
                  </a:schemeClr>
                </a:solidFill>
              </a:rPr>
              <a:t>Simple</a:t>
            </a:r>
          </a:p>
          <a:p>
            <a:pPr marL="285750" indent="-285750">
              <a:spcAft>
                <a:spcPts val="600"/>
              </a:spcAft>
              <a:buFont typeface="Arial" panose="020B0604020202020204" pitchFamily="34" charset="0"/>
              <a:buChar char="•"/>
            </a:pPr>
            <a:r>
              <a:rPr lang="en-US" dirty="0">
                <a:solidFill>
                  <a:schemeClr val="accent4">
                    <a:lumMod val="50000"/>
                  </a:schemeClr>
                </a:solidFill>
              </a:rPr>
              <a:t>Technical </a:t>
            </a:r>
          </a:p>
          <a:p>
            <a:pPr marL="285750" indent="-285750">
              <a:spcAft>
                <a:spcPts val="600"/>
              </a:spcAft>
              <a:buFont typeface="Arial" panose="020B0604020202020204" pitchFamily="34" charset="0"/>
              <a:buChar char="•"/>
            </a:pPr>
            <a:r>
              <a:rPr lang="en-US" dirty="0">
                <a:solidFill>
                  <a:schemeClr val="accent4">
                    <a:lumMod val="50000"/>
                  </a:schemeClr>
                </a:solidFill>
              </a:rPr>
              <a:t>Formal </a:t>
            </a:r>
          </a:p>
          <a:p>
            <a:pPr marL="285750" indent="-285750">
              <a:spcAft>
                <a:spcPts val="600"/>
              </a:spcAft>
              <a:buFont typeface="Arial" panose="020B0604020202020204" pitchFamily="34" charset="0"/>
              <a:buChar char="•"/>
            </a:pPr>
            <a:r>
              <a:rPr lang="en-US" dirty="0">
                <a:solidFill>
                  <a:schemeClr val="accent4">
                    <a:lumMod val="50000"/>
                  </a:schemeClr>
                </a:solidFill>
              </a:rPr>
              <a:t>Informal</a:t>
            </a:r>
          </a:p>
          <a:p>
            <a:pPr marL="285750" indent="-285750">
              <a:spcAft>
                <a:spcPts val="600"/>
              </a:spcAft>
              <a:buFont typeface="Arial" panose="020B0604020202020204" pitchFamily="34" charset="0"/>
              <a:buChar char="•"/>
            </a:pPr>
            <a:r>
              <a:rPr lang="en-US" dirty="0">
                <a:solidFill>
                  <a:schemeClr val="accent4">
                    <a:lumMod val="50000"/>
                  </a:schemeClr>
                </a:solidFill>
              </a:rPr>
              <a:t>Persuasive </a:t>
            </a:r>
          </a:p>
          <a:p>
            <a:pPr marL="285750" indent="-285750">
              <a:spcAft>
                <a:spcPts val="600"/>
              </a:spcAft>
              <a:buFont typeface="Arial" panose="020B0604020202020204" pitchFamily="34" charset="0"/>
              <a:buChar char="•"/>
            </a:pPr>
            <a:r>
              <a:rPr lang="en-US" dirty="0">
                <a:solidFill>
                  <a:schemeClr val="accent4">
                    <a:lumMod val="50000"/>
                  </a:schemeClr>
                </a:solidFill>
              </a:rPr>
              <a:t>Creative</a:t>
            </a:r>
          </a:p>
          <a:p>
            <a:pPr>
              <a:spcAft>
                <a:spcPts val="600"/>
              </a:spcAft>
            </a:pPr>
            <a:endParaRPr lang="en-US" dirty="0">
              <a:solidFill>
                <a:schemeClr val="accent4">
                  <a:lumMod val="50000"/>
                </a:schemeClr>
              </a:solidFill>
            </a:endParaRPr>
          </a:p>
        </p:txBody>
      </p:sp>
      <p:sp>
        <p:nvSpPr>
          <p:cNvPr id="6" name="TextBox 5">
            <a:extLst>
              <a:ext uri="{FF2B5EF4-FFF2-40B4-BE49-F238E27FC236}">
                <a16:creationId xmlns:a16="http://schemas.microsoft.com/office/drawing/2014/main" id="{8989DA3E-C725-F4EA-1143-7A4C956A16C3}"/>
              </a:ext>
            </a:extLst>
          </p:cNvPr>
          <p:cNvSpPr txBox="1"/>
          <p:nvPr/>
        </p:nvSpPr>
        <p:spPr>
          <a:xfrm>
            <a:off x="6036740" y="2074339"/>
            <a:ext cx="2289544" cy="3477875"/>
          </a:xfrm>
          <a:prstGeom prst="rect">
            <a:avLst/>
          </a:prstGeom>
          <a:noFill/>
        </p:spPr>
        <p:txBody>
          <a:bodyPr wrap="square" rtlCol="0">
            <a:spAutoFit/>
          </a:bodyPr>
          <a:lstStyle/>
          <a:p>
            <a:pPr algn="ctr">
              <a:spcAft>
                <a:spcPts val="600"/>
              </a:spcAft>
            </a:pPr>
            <a:r>
              <a:rPr lang="en-US" b="1" dirty="0">
                <a:solidFill>
                  <a:schemeClr val="accent4">
                    <a:lumMod val="50000"/>
                  </a:schemeClr>
                </a:solidFill>
              </a:rPr>
              <a:t>Restrict</a:t>
            </a:r>
            <a:r>
              <a:rPr lang="en-US" dirty="0">
                <a:solidFill>
                  <a:schemeClr val="accent4">
                    <a:lumMod val="50000"/>
                  </a:schemeClr>
                </a:solidFill>
              </a:rPr>
              <a:t> </a:t>
            </a:r>
          </a:p>
          <a:p>
            <a:pPr marL="285750" indent="-285750">
              <a:spcAft>
                <a:spcPts val="600"/>
              </a:spcAft>
              <a:buFont typeface="Arial" panose="020B0604020202020204" pitchFamily="34" charset="0"/>
              <a:buChar char="•"/>
            </a:pPr>
            <a:r>
              <a:rPr lang="en-US" dirty="0">
                <a:solidFill>
                  <a:schemeClr val="accent4">
                    <a:lumMod val="50000"/>
                  </a:schemeClr>
                </a:solidFill>
              </a:rPr>
              <a:t>One Sentence</a:t>
            </a:r>
          </a:p>
          <a:p>
            <a:pPr marL="285750" indent="-285750">
              <a:spcAft>
                <a:spcPts val="600"/>
              </a:spcAft>
              <a:buFont typeface="Arial" panose="020B0604020202020204" pitchFamily="34" charset="0"/>
              <a:buChar char="•"/>
            </a:pPr>
            <a:r>
              <a:rPr lang="en-US" dirty="0">
                <a:solidFill>
                  <a:schemeClr val="accent4">
                    <a:lumMod val="50000"/>
                  </a:schemeClr>
                </a:solidFill>
              </a:rPr>
              <a:t>One Paragraph </a:t>
            </a:r>
          </a:p>
          <a:p>
            <a:pPr marL="285750" indent="-285750">
              <a:spcAft>
                <a:spcPts val="600"/>
              </a:spcAft>
              <a:buFont typeface="Arial" panose="020B0604020202020204" pitchFamily="34" charset="0"/>
              <a:buChar char="•"/>
            </a:pPr>
            <a:r>
              <a:rPr lang="en-US" dirty="0">
                <a:solidFill>
                  <a:schemeClr val="accent4">
                    <a:lumMod val="50000"/>
                  </a:schemeClr>
                </a:solidFill>
              </a:rPr>
              <a:t>Extremely Detailed </a:t>
            </a:r>
          </a:p>
          <a:p>
            <a:pPr marL="285750" indent="-285750">
              <a:spcAft>
                <a:spcPts val="600"/>
              </a:spcAft>
              <a:buFont typeface="Arial" panose="020B0604020202020204" pitchFamily="34" charset="0"/>
              <a:buChar char="•"/>
            </a:pPr>
            <a:r>
              <a:rPr lang="en-US" dirty="0">
                <a:solidFill>
                  <a:schemeClr val="accent4">
                    <a:lumMod val="50000"/>
                  </a:schemeClr>
                </a:solidFill>
              </a:rPr>
              <a:t>Use the Open Web</a:t>
            </a:r>
          </a:p>
          <a:p>
            <a:pPr marL="285750" indent="-285750">
              <a:spcAft>
                <a:spcPts val="600"/>
              </a:spcAft>
              <a:buFont typeface="Arial" panose="020B0604020202020204" pitchFamily="34" charset="0"/>
              <a:buChar char="•"/>
            </a:pPr>
            <a:r>
              <a:rPr lang="en-US" dirty="0">
                <a:solidFill>
                  <a:schemeClr val="accent4">
                    <a:lumMod val="50000"/>
                  </a:schemeClr>
                </a:solidFill>
              </a:rPr>
              <a:t>Sources between 2020-2022</a:t>
            </a:r>
          </a:p>
          <a:p>
            <a:pPr>
              <a:spcAft>
                <a:spcPts val="600"/>
              </a:spcAft>
            </a:pPr>
            <a:endParaRPr lang="en-US" dirty="0">
              <a:solidFill>
                <a:schemeClr val="accent4">
                  <a:lumMod val="50000"/>
                </a:schemeClr>
              </a:solidFill>
            </a:endParaRPr>
          </a:p>
          <a:p>
            <a:pPr>
              <a:spcAft>
                <a:spcPts val="600"/>
              </a:spcAft>
            </a:pPr>
            <a:r>
              <a:rPr lang="en-US" dirty="0">
                <a:solidFill>
                  <a:schemeClr val="accent4">
                    <a:lumMod val="50000"/>
                  </a:schemeClr>
                </a:solidFill>
              </a:rPr>
              <a:t> </a:t>
            </a:r>
          </a:p>
          <a:p>
            <a:pPr>
              <a:spcAft>
                <a:spcPts val="600"/>
              </a:spcAft>
            </a:pPr>
            <a:endParaRPr lang="en-US" dirty="0">
              <a:solidFill>
                <a:schemeClr val="accent4">
                  <a:lumMod val="50000"/>
                </a:schemeClr>
              </a:solidFill>
            </a:endParaRPr>
          </a:p>
        </p:txBody>
      </p:sp>
      <p:pic>
        <p:nvPicPr>
          <p:cNvPr id="10" name="Graphic 9" descr="Open Quotation Mark">
            <a:extLst>
              <a:ext uri="{FF2B5EF4-FFF2-40B4-BE49-F238E27FC236}">
                <a16:creationId xmlns:a16="http://schemas.microsoft.com/office/drawing/2014/main" id="{03365376-F5D4-4312-B999-130DE44AB9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685800" cy="914400"/>
          </a:xfrm>
          <a:prstGeom prst="rect">
            <a:avLst/>
          </a:prstGeom>
        </p:spPr>
      </p:pic>
      <p:sp>
        <p:nvSpPr>
          <p:cNvPr id="7" name="TextBox 6">
            <a:extLst>
              <a:ext uri="{FF2B5EF4-FFF2-40B4-BE49-F238E27FC236}">
                <a16:creationId xmlns:a16="http://schemas.microsoft.com/office/drawing/2014/main" id="{4B2A8A57-1B58-17BA-1DB6-4CC8F4867A63}"/>
              </a:ext>
            </a:extLst>
          </p:cNvPr>
          <p:cNvSpPr txBox="1"/>
          <p:nvPr/>
        </p:nvSpPr>
        <p:spPr>
          <a:xfrm>
            <a:off x="7787795" y="6430087"/>
            <a:ext cx="1356205" cy="369332"/>
          </a:xfrm>
          <a:prstGeom prst="rect">
            <a:avLst/>
          </a:prstGeom>
          <a:noFill/>
        </p:spPr>
        <p:txBody>
          <a:bodyPr wrap="none" rtlCol="0">
            <a:spAutoFit/>
          </a:bodyPr>
          <a:lstStyle/>
          <a:p>
            <a:r>
              <a:rPr lang="en-US" dirty="0" err="1">
                <a:hlinkClick r:id="rId5"/>
              </a:rPr>
              <a:t>chatgpt.com</a:t>
            </a:r>
            <a:endParaRPr lang="en-US" dirty="0"/>
          </a:p>
        </p:txBody>
      </p:sp>
    </p:spTree>
    <p:extLst>
      <p:ext uri="{BB962C8B-B14F-4D97-AF65-F5344CB8AC3E}">
        <p14:creationId xmlns:p14="http://schemas.microsoft.com/office/powerpoint/2010/main" val="2373830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B33354-5302-409E-90BF-4E7A98AFB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9BF38D-E70A-7EBF-F1E3-451E4C2EFB28}"/>
              </a:ext>
            </a:extLst>
          </p:cNvPr>
          <p:cNvSpPr>
            <a:spLocks noGrp="1"/>
          </p:cNvSpPr>
          <p:nvPr>
            <p:ph type="title"/>
          </p:nvPr>
        </p:nvSpPr>
        <p:spPr>
          <a:xfrm>
            <a:off x="501525" y="587829"/>
            <a:ext cx="2847230" cy="4666206"/>
          </a:xfrm>
        </p:spPr>
        <p:txBody>
          <a:bodyPr anchor="ctr">
            <a:normAutofit/>
          </a:bodyPr>
          <a:lstStyle/>
          <a:p>
            <a:r>
              <a:rPr lang="en-US" sz="2800" dirty="0">
                <a:solidFill>
                  <a:schemeClr val="accent4">
                    <a:lumMod val="50000"/>
                  </a:schemeClr>
                </a:solidFill>
              </a:rPr>
              <a:t>Stylization</a:t>
            </a:r>
            <a:br>
              <a:rPr lang="en-US" sz="4000" dirty="0">
                <a:solidFill>
                  <a:schemeClr val="accent4">
                    <a:lumMod val="50000"/>
                  </a:schemeClr>
                </a:solidFill>
              </a:rPr>
            </a:br>
            <a:r>
              <a:rPr lang="en-US" sz="1200" dirty="0">
                <a:solidFill>
                  <a:schemeClr val="accent4">
                    <a:lumMod val="50000"/>
                  </a:schemeClr>
                </a:solidFill>
              </a:rPr>
              <a:t>  [Role Prompting]</a:t>
            </a:r>
          </a:p>
        </p:txBody>
      </p:sp>
      <p:grpSp>
        <p:nvGrpSpPr>
          <p:cNvPr id="10" name="Group 9">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932" y="5945955"/>
            <a:ext cx="9082028" cy="525780"/>
            <a:chOff x="82576" y="5945955"/>
            <a:chExt cx="12109423" cy="525780"/>
          </a:xfrm>
        </p:grpSpPr>
        <p:sp>
          <p:nvSpPr>
            <p:cNvPr id="11" name="Rectangle 10">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50279" y="587829"/>
            <a:ext cx="4878975"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43CF4F-D80E-B1BD-5396-BC041B48E7D0}"/>
              </a:ext>
            </a:extLst>
          </p:cNvPr>
          <p:cNvSpPr>
            <a:spLocks noGrp="1"/>
          </p:cNvSpPr>
          <p:nvPr>
            <p:ph idx="1"/>
          </p:nvPr>
        </p:nvSpPr>
        <p:spPr>
          <a:xfrm>
            <a:off x="4183380" y="1165014"/>
            <a:ext cx="4218939" cy="4666206"/>
          </a:xfrm>
        </p:spPr>
        <p:txBody>
          <a:bodyPr anchor="ctr">
            <a:normAutofit/>
          </a:bodyPr>
          <a:lstStyle/>
          <a:p>
            <a:pPr marL="0" indent="0">
              <a:lnSpc>
                <a:spcPct val="90000"/>
              </a:lnSpc>
              <a:buNone/>
            </a:pPr>
            <a:r>
              <a:rPr lang="en-US" sz="700" b="1" i="0" u="none" strike="noStrike" dirty="0">
                <a:solidFill>
                  <a:schemeClr val="accent4">
                    <a:lumMod val="50000"/>
                  </a:schemeClr>
                </a:solidFill>
                <a:effectLst/>
              </a:rPr>
              <a:t>Role Prompting</a:t>
            </a:r>
          </a:p>
          <a:p>
            <a:pPr marL="0" indent="0">
              <a:lnSpc>
                <a:spcPct val="90000"/>
              </a:lnSpc>
              <a:buNone/>
            </a:pPr>
            <a:r>
              <a:rPr lang="en-US" sz="700" b="1" i="0" u="none" strike="noStrike" dirty="0">
                <a:solidFill>
                  <a:schemeClr val="accent4">
                    <a:lumMod val="50000"/>
                  </a:schemeClr>
                </a:solidFill>
                <a:effectLst/>
              </a:rPr>
              <a:t>Definition:</a:t>
            </a:r>
            <a:r>
              <a:rPr lang="en-US" sz="700" b="0" i="0" u="none" strike="noStrike" dirty="0">
                <a:solidFill>
                  <a:schemeClr val="accent4">
                    <a:lumMod val="50000"/>
                  </a:schemeClr>
                </a:solidFill>
                <a:effectLst/>
              </a:rPr>
              <a:t> Role prompting is a technique where a model is assigned a specific role or persona to guide its responses, ensuring they are contextually relevant and appropriate.</a:t>
            </a:r>
          </a:p>
          <a:p>
            <a:pPr marL="0" indent="0">
              <a:lnSpc>
                <a:spcPct val="90000"/>
              </a:lnSpc>
              <a:buNone/>
            </a:pPr>
            <a:r>
              <a:rPr lang="en-US" sz="700" b="1" i="0" u="none" strike="noStrike" dirty="0">
                <a:solidFill>
                  <a:schemeClr val="accent4">
                    <a:lumMod val="50000"/>
                  </a:schemeClr>
                </a:solidFill>
                <a:effectLst/>
              </a:rPr>
              <a:t>Key Features:</a:t>
            </a:r>
            <a:endParaRPr lang="en-US" sz="700" b="0" i="0" u="none" strike="noStrike" dirty="0">
              <a:solidFill>
                <a:schemeClr val="accent4">
                  <a:lumMod val="50000"/>
                </a:schemeClr>
              </a:solidFill>
              <a:effectLst/>
            </a:endParaRPr>
          </a:p>
          <a:p>
            <a:pPr>
              <a:lnSpc>
                <a:spcPct val="90000"/>
              </a:lnSpc>
              <a:buFont typeface="Arial" panose="020B0604020202020204" pitchFamily="34" charset="0"/>
              <a:buChar char="•"/>
            </a:pPr>
            <a:r>
              <a:rPr lang="en-US" sz="700" b="1" i="0" u="none" strike="noStrike" dirty="0">
                <a:solidFill>
                  <a:schemeClr val="accent4">
                    <a:lumMod val="50000"/>
                  </a:schemeClr>
                </a:solidFill>
                <a:effectLst/>
              </a:rPr>
              <a:t>Assigned Role or Persona:</a:t>
            </a:r>
            <a:r>
              <a:rPr lang="en-US" sz="700" b="0" i="0" u="none" strike="noStrike" dirty="0">
                <a:solidFill>
                  <a:schemeClr val="accent4">
                    <a:lumMod val="50000"/>
                  </a:schemeClr>
                </a:solidFill>
                <a:effectLst/>
              </a:rPr>
              <a:t> Influences the model's responses.</a:t>
            </a:r>
          </a:p>
          <a:p>
            <a:pPr>
              <a:lnSpc>
                <a:spcPct val="90000"/>
              </a:lnSpc>
              <a:buFont typeface="Arial" panose="020B0604020202020204" pitchFamily="34" charset="0"/>
              <a:buChar char="•"/>
            </a:pPr>
            <a:r>
              <a:rPr lang="en-US" sz="700" b="1" i="0" u="none" strike="noStrike" dirty="0">
                <a:solidFill>
                  <a:schemeClr val="accent4">
                    <a:lumMod val="50000"/>
                  </a:schemeClr>
                </a:solidFill>
                <a:effectLst/>
              </a:rPr>
              <a:t>Guided Output:</a:t>
            </a:r>
            <a:r>
              <a:rPr lang="en-US" sz="700" b="0" i="0" u="none" strike="noStrike" dirty="0">
                <a:solidFill>
                  <a:schemeClr val="accent4">
                    <a:lumMod val="50000"/>
                  </a:schemeClr>
                </a:solidFill>
                <a:effectLst/>
              </a:rPr>
              <a:t> Provides context and direction.</a:t>
            </a:r>
          </a:p>
          <a:p>
            <a:pPr>
              <a:lnSpc>
                <a:spcPct val="90000"/>
              </a:lnSpc>
              <a:buFont typeface="Arial" panose="020B0604020202020204" pitchFamily="34" charset="0"/>
              <a:buChar char="•"/>
            </a:pPr>
            <a:r>
              <a:rPr lang="en-US" sz="700" b="1" i="0" u="none" strike="noStrike" dirty="0">
                <a:solidFill>
                  <a:schemeClr val="accent4">
                    <a:lumMod val="50000"/>
                  </a:schemeClr>
                </a:solidFill>
                <a:effectLst/>
              </a:rPr>
              <a:t>Enhanced Interaction:</a:t>
            </a:r>
            <a:r>
              <a:rPr lang="en-US" sz="700" b="0" i="0" u="none" strike="noStrike" dirty="0">
                <a:solidFill>
                  <a:schemeClr val="accent4">
                    <a:lumMod val="50000"/>
                  </a:schemeClr>
                </a:solidFill>
                <a:effectLst/>
              </a:rPr>
              <a:t> Makes interactions more engaging and accurate.</a:t>
            </a:r>
          </a:p>
          <a:p>
            <a:pPr marL="0" indent="0">
              <a:lnSpc>
                <a:spcPct val="90000"/>
              </a:lnSpc>
              <a:buNone/>
            </a:pPr>
            <a:r>
              <a:rPr lang="en-US" sz="700" b="1" i="0" u="none" strike="noStrike" dirty="0">
                <a:solidFill>
                  <a:schemeClr val="accent4">
                    <a:lumMod val="50000"/>
                  </a:schemeClr>
                </a:solidFill>
                <a:effectLst/>
              </a:rPr>
              <a:t>Applications:</a:t>
            </a:r>
            <a:endParaRPr lang="en-US" sz="700" b="0" i="0" u="none" strike="noStrike" dirty="0">
              <a:solidFill>
                <a:schemeClr val="accent4">
                  <a:lumMod val="50000"/>
                </a:schemeClr>
              </a:solidFill>
              <a:effectLst/>
            </a:endParaRPr>
          </a:p>
          <a:p>
            <a:pPr marL="0" indent="0">
              <a:lnSpc>
                <a:spcPct val="90000"/>
              </a:lnSpc>
              <a:buNone/>
            </a:pPr>
            <a:r>
              <a:rPr lang="en-US" sz="700" b="1" i="0" u="none" strike="noStrike" dirty="0">
                <a:solidFill>
                  <a:schemeClr val="accent4">
                    <a:lumMod val="50000"/>
                  </a:schemeClr>
                </a:solidFill>
                <a:effectLst/>
              </a:rPr>
              <a:t>Customer Support:</a:t>
            </a:r>
            <a:endParaRPr lang="en-US" sz="700" b="0" i="0" u="none" strike="noStrike" dirty="0">
              <a:solidFill>
                <a:schemeClr val="accent4">
                  <a:lumMod val="50000"/>
                </a:schemeClr>
              </a:solidFill>
              <a:effectLst/>
            </a:endParaRPr>
          </a:p>
          <a:p>
            <a:pPr marL="742950" lvl="1" indent="-285750">
              <a:lnSpc>
                <a:spcPct val="90000"/>
              </a:lnSpc>
              <a:buFont typeface="+mj-lt"/>
              <a:buAutoNum type="arabicPeriod"/>
            </a:pPr>
            <a:r>
              <a:rPr lang="en-US" sz="700" b="1" i="0" u="none" strike="noStrike" dirty="0">
                <a:solidFill>
                  <a:schemeClr val="accent4">
                    <a:lumMod val="50000"/>
                  </a:schemeClr>
                </a:solidFill>
                <a:effectLst/>
              </a:rPr>
              <a:t>Role:</a:t>
            </a:r>
            <a:r>
              <a:rPr lang="en-US" sz="700" b="0" i="0" u="none" strike="noStrike" dirty="0">
                <a:solidFill>
                  <a:schemeClr val="accent4">
                    <a:lumMod val="50000"/>
                  </a:schemeClr>
                </a:solidFill>
                <a:effectLst/>
              </a:rPr>
              <a:t> Customer Support Agent</a:t>
            </a:r>
          </a:p>
          <a:p>
            <a:pPr marL="742950" lvl="1" indent="-285750">
              <a:lnSpc>
                <a:spcPct val="90000"/>
              </a:lnSpc>
              <a:buFont typeface="+mj-lt"/>
              <a:buAutoNum type="arabicPeriod"/>
            </a:pPr>
            <a:r>
              <a:rPr lang="en-US" sz="700" b="1" i="0" u="none" strike="noStrike" dirty="0">
                <a:solidFill>
                  <a:schemeClr val="accent4">
                    <a:lumMod val="50000"/>
                  </a:schemeClr>
                </a:solidFill>
                <a:effectLst/>
              </a:rPr>
              <a:t>Prompt:</a:t>
            </a:r>
            <a:r>
              <a:rPr lang="en-US" sz="700" b="0" i="0" u="none" strike="noStrike" dirty="0">
                <a:solidFill>
                  <a:schemeClr val="accent4">
                    <a:lumMod val="50000"/>
                  </a:schemeClr>
                </a:solidFill>
                <a:effectLst/>
              </a:rPr>
              <a:t> "As a customer support agent, help the customer troubleshoot their internet connectivity issue."</a:t>
            </a:r>
          </a:p>
          <a:p>
            <a:pPr marL="742950" lvl="1" indent="-285750">
              <a:lnSpc>
                <a:spcPct val="90000"/>
              </a:lnSpc>
              <a:buFont typeface="+mj-lt"/>
              <a:buAutoNum type="arabicPeriod"/>
            </a:pPr>
            <a:r>
              <a:rPr lang="en-US" sz="700" b="1" i="0" u="none" strike="noStrike" dirty="0">
                <a:solidFill>
                  <a:schemeClr val="accent4">
                    <a:lumMod val="50000"/>
                  </a:schemeClr>
                </a:solidFill>
                <a:effectLst/>
              </a:rPr>
              <a:t>Response:</a:t>
            </a:r>
            <a:r>
              <a:rPr lang="en-US" sz="700" b="0" i="0" u="none" strike="noStrike" dirty="0">
                <a:solidFill>
                  <a:schemeClr val="accent4">
                    <a:lumMod val="50000"/>
                  </a:schemeClr>
                </a:solidFill>
                <a:effectLst/>
              </a:rPr>
              <a:t> "Hello! I'm here to help you with your internet connectivity issue. Can you please restart your router and let me know if the issue persists?"</a:t>
            </a:r>
          </a:p>
          <a:p>
            <a:pPr marL="0" indent="0">
              <a:lnSpc>
                <a:spcPct val="90000"/>
              </a:lnSpc>
              <a:buNone/>
            </a:pPr>
            <a:r>
              <a:rPr lang="en-US" sz="700" b="1" i="0" u="none" strike="noStrike" dirty="0">
                <a:solidFill>
                  <a:schemeClr val="accent4">
                    <a:lumMod val="50000"/>
                  </a:schemeClr>
                </a:solidFill>
                <a:effectLst/>
              </a:rPr>
              <a:t>Educational Tutor:</a:t>
            </a:r>
            <a:endParaRPr lang="en-US" sz="700" b="0" i="0" u="none" strike="noStrike" dirty="0">
              <a:solidFill>
                <a:schemeClr val="accent4">
                  <a:lumMod val="50000"/>
                </a:schemeClr>
              </a:solidFill>
              <a:effectLst/>
            </a:endParaRPr>
          </a:p>
          <a:p>
            <a:pPr marL="742950" lvl="1" indent="-285750">
              <a:lnSpc>
                <a:spcPct val="90000"/>
              </a:lnSpc>
              <a:buFont typeface="+mj-lt"/>
              <a:buAutoNum type="arabicPeriod"/>
            </a:pPr>
            <a:r>
              <a:rPr lang="en-US" sz="700" b="1" i="0" u="none" strike="noStrike" dirty="0">
                <a:solidFill>
                  <a:schemeClr val="accent4">
                    <a:lumMod val="50000"/>
                  </a:schemeClr>
                </a:solidFill>
                <a:effectLst/>
              </a:rPr>
              <a:t>Role:</a:t>
            </a:r>
            <a:r>
              <a:rPr lang="en-US" sz="700" b="0" i="0" u="none" strike="noStrike" dirty="0">
                <a:solidFill>
                  <a:schemeClr val="accent4">
                    <a:lumMod val="50000"/>
                  </a:schemeClr>
                </a:solidFill>
                <a:effectLst/>
              </a:rPr>
              <a:t> Math Tutor</a:t>
            </a:r>
          </a:p>
          <a:p>
            <a:pPr marL="742950" lvl="1" indent="-285750">
              <a:lnSpc>
                <a:spcPct val="90000"/>
              </a:lnSpc>
              <a:buFont typeface="+mj-lt"/>
              <a:buAutoNum type="arabicPeriod"/>
            </a:pPr>
            <a:r>
              <a:rPr lang="en-US" sz="700" b="1" i="0" u="none" strike="noStrike" dirty="0">
                <a:solidFill>
                  <a:schemeClr val="accent4">
                    <a:lumMod val="50000"/>
                  </a:schemeClr>
                </a:solidFill>
                <a:effectLst/>
              </a:rPr>
              <a:t>Prompt:</a:t>
            </a:r>
            <a:r>
              <a:rPr lang="en-US" sz="700" b="0" i="0" u="none" strike="noStrike" dirty="0">
                <a:solidFill>
                  <a:schemeClr val="accent4">
                    <a:lumMod val="50000"/>
                  </a:schemeClr>
                </a:solidFill>
                <a:effectLst/>
              </a:rPr>
              <a:t> "As a math tutor, explain the Pythagorean theorem to a high school student."</a:t>
            </a:r>
          </a:p>
          <a:p>
            <a:pPr marL="742950" lvl="1" indent="-285750">
              <a:lnSpc>
                <a:spcPct val="90000"/>
              </a:lnSpc>
              <a:buFont typeface="+mj-lt"/>
              <a:buAutoNum type="arabicPeriod"/>
            </a:pPr>
            <a:r>
              <a:rPr lang="en-US" sz="700" b="1" i="0" u="none" strike="noStrike" dirty="0">
                <a:solidFill>
                  <a:schemeClr val="accent4">
                    <a:lumMod val="50000"/>
                  </a:schemeClr>
                </a:solidFill>
                <a:effectLst/>
              </a:rPr>
              <a:t>Response:</a:t>
            </a:r>
            <a:r>
              <a:rPr lang="en-US" sz="700" b="0" i="0" u="none" strike="noStrike" dirty="0">
                <a:solidFill>
                  <a:schemeClr val="accent4">
                    <a:lumMod val="50000"/>
                  </a:schemeClr>
                </a:solidFill>
                <a:effectLst/>
              </a:rPr>
              <a:t> "Sure! The Pythagorean theorem states that in a right-angled triangle, the square of the length of the hypotenuse is equal to the sum of the squares of the lengths of the other two sides. This can be written as a^2+b^2=c^2."</a:t>
            </a:r>
          </a:p>
          <a:p>
            <a:pPr marL="0" indent="0">
              <a:lnSpc>
                <a:spcPct val="90000"/>
              </a:lnSpc>
              <a:buNone/>
            </a:pPr>
            <a:r>
              <a:rPr lang="en-US" sz="700" b="1" i="0" u="none" strike="noStrike" dirty="0">
                <a:solidFill>
                  <a:schemeClr val="accent4">
                    <a:lumMod val="50000"/>
                  </a:schemeClr>
                </a:solidFill>
                <a:effectLst/>
              </a:rPr>
              <a:t>Content Creator:</a:t>
            </a:r>
            <a:endParaRPr lang="en-US" sz="700" b="0" i="0" u="none" strike="noStrike" dirty="0">
              <a:solidFill>
                <a:schemeClr val="accent4">
                  <a:lumMod val="50000"/>
                </a:schemeClr>
              </a:solidFill>
              <a:effectLst/>
            </a:endParaRPr>
          </a:p>
          <a:p>
            <a:pPr marL="742950" lvl="1" indent="-285750">
              <a:lnSpc>
                <a:spcPct val="90000"/>
              </a:lnSpc>
              <a:buFont typeface="+mj-lt"/>
              <a:buAutoNum type="arabicPeriod"/>
            </a:pPr>
            <a:r>
              <a:rPr lang="en-US" sz="700" b="1" i="0" u="none" strike="noStrike" dirty="0">
                <a:solidFill>
                  <a:schemeClr val="accent4">
                    <a:lumMod val="50000"/>
                  </a:schemeClr>
                </a:solidFill>
                <a:effectLst/>
              </a:rPr>
              <a:t>Role:</a:t>
            </a:r>
            <a:r>
              <a:rPr lang="en-US" sz="700" b="0" i="0" u="none" strike="noStrike" dirty="0">
                <a:solidFill>
                  <a:schemeClr val="accent4">
                    <a:lumMod val="50000"/>
                  </a:schemeClr>
                </a:solidFill>
                <a:effectLst/>
              </a:rPr>
              <a:t> Travel Blogger</a:t>
            </a:r>
          </a:p>
          <a:p>
            <a:pPr marL="742950" lvl="1" indent="-285750">
              <a:lnSpc>
                <a:spcPct val="90000"/>
              </a:lnSpc>
              <a:buFont typeface="+mj-lt"/>
              <a:buAutoNum type="arabicPeriod"/>
            </a:pPr>
            <a:r>
              <a:rPr lang="en-US" sz="700" b="1" i="0" u="none" strike="noStrike" dirty="0">
                <a:solidFill>
                  <a:schemeClr val="accent4">
                    <a:lumMod val="50000"/>
                  </a:schemeClr>
                </a:solidFill>
                <a:effectLst/>
              </a:rPr>
              <a:t>Prompt:</a:t>
            </a:r>
            <a:r>
              <a:rPr lang="en-US" sz="700" b="0" i="0" u="none" strike="noStrike" dirty="0">
                <a:solidFill>
                  <a:schemeClr val="accent4">
                    <a:lumMod val="50000"/>
                  </a:schemeClr>
                </a:solidFill>
                <a:effectLst/>
              </a:rPr>
              <a:t> "As a travel blogger, write a short paragraph about your recent trip to Paris."</a:t>
            </a:r>
          </a:p>
          <a:p>
            <a:pPr marL="742950" lvl="1" indent="-285750">
              <a:lnSpc>
                <a:spcPct val="90000"/>
              </a:lnSpc>
              <a:buFont typeface="+mj-lt"/>
              <a:buAutoNum type="arabicPeriod"/>
            </a:pPr>
            <a:r>
              <a:rPr lang="en-US" sz="700" b="1" i="0" u="none" strike="noStrike" dirty="0">
                <a:solidFill>
                  <a:schemeClr val="accent4">
                    <a:lumMod val="50000"/>
                  </a:schemeClr>
                </a:solidFill>
                <a:effectLst/>
              </a:rPr>
              <a:t>Response:</a:t>
            </a:r>
            <a:r>
              <a:rPr lang="en-US" sz="700" b="0" i="0" u="none" strike="noStrike" dirty="0">
                <a:solidFill>
                  <a:schemeClr val="accent4">
                    <a:lumMod val="50000"/>
                  </a:schemeClr>
                </a:solidFill>
                <a:effectLst/>
              </a:rPr>
              <a:t> "Paris, the city of lights, never fails to enchant. From strolling along the Seine to marveling at the Eiffel Tower, every corner of the city is steeped in history and romance. The quaint cafes, the stunning architecture, and the vibrant art scene make Paris a dream destination for travelers."</a:t>
            </a:r>
          </a:p>
          <a:p>
            <a:pPr marL="0" indent="0">
              <a:lnSpc>
                <a:spcPct val="90000"/>
              </a:lnSpc>
              <a:buNone/>
            </a:pPr>
            <a:r>
              <a:rPr lang="en-US" sz="700" b="1" i="0" u="none" strike="noStrike" dirty="0">
                <a:solidFill>
                  <a:schemeClr val="accent4">
                    <a:lumMod val="50000"/>
                  </a:schemeClr>
                </a:solidFill>
                <a:effectLst/>
              </a:rPr>
              <a:t>Medical Professional:</a:t>
            </a:r>
            <a:endParaRPr lang="en-US" sz="700" b="0" i="0" u="none" strike="noStrike" dirty="0">
              <a:solidFill>
                <a:schemeClr val="accent4">
                  <a:lumMod val="50000"/>
                </a:schemeClr>
              </a:solidFill>
              <a:effectLst/>
            </a:endParaRPr>
          </a:p>
          <a:p>
            <a:pPr marL="742950" lvl="1" indent="-285750">
              <a:lnSpc>
                <a:spcPct val="90000"/>
              </a:lnSpc>
              <a:buFont typeface="+mj-lt"/>
              <a:buAutoNum type="arabicPeriod"/>
            </a:pPr>
            <a:r>
              <a:rPr lang="en-US" sz="700" b="1" i="0" u="none" strike="noStrike" dirty="0">
                <a:solidFill>
                  <a:schemeClr val="accent4">
                    <a:lumMod val="50000"/>
                  </a:schemeClr>
                </a:solidFill>
                <a:effectLst/>
              </a:rPr>
              <a:t>Role:</a:t>
            </a:r>
            <a:r>
              <a:rPr lang="en-US" sz="700" b="0" i="0" u="none" strike="noStrike" dirty="0">
                <a:solidFill>
                  <a:schemeClr val="accent4">
                    <a:lumMod val="50000"/>
                  </a:schemeClr>
                </a:solidFill>
                <a:effectLst/>
              </a:rPr>
              <a:t> Doctor</a:t>
            </a:r>
          </a:p>
          <a:p>
            <a:pPr marL="742950" lvl="1" indent="-285750">
              <a:lnSpc>
                <a:spcPct val="90000"/>
              </a:lnSpc>
              <a:buFont typeface="+mj-lt"/>
              <a:buAutoNum type="arabicPeriod"/>
            </a:pPr>
            <a:r>
              <a:rPr lang="en-US" sz="700" b="1" i="0" u="none" strike="noStrike" dirty="0">
                <a:solidFill>
                  <a:schemeClr val="accent4">
                    <a:lumMod val="50000"/>
                  </a:schemeClr>
                </a:solidFill>
                <a:effectLst/>
              </a:rPr>
              <a:t>Prompt:</a:t>
            </a:r>
            <a:r>
              <a:rPr lang="en-US" sz="700" b="0" i="0" u="none" strike="noStrike" dirty="0">
                <a:solidFill>
                  <a:schemeClr val="accent4">
                    <a:lumMod val="50000"/>
                  </a:schemeClr>
                </a:solidFill>
                <a:effectLst/>
              </a:rPr>
              <a:t> "As a doctor, explain the importance of vaccination to a concerned parent."</a:t>
            </a:r>
          </a:p>
          <a:p>
            <a:pPr marL="742950" lvl="1" indent="-285750">
              <a:lnSpc>
                <a:spcPct val="90000"/>
              </a:lnSpc>
              <a:buFont typeface="+mj-lt"/>
              <a:buAutoNum type="arabicPeriod"/>
            </a:pPr>
            <a:r>
              <a:rPr lang="en-US" sz="700" b="1" i="0" u="none" strike="noStrike" dirty="0">
                <a:solidFill>
                  <a:schemeClr val="accent4">
                    <a:lumMod val="50000"/>
                  </a:schemeClr>
                </a:solidFill>
                <a:effectLst/>
              </a:rPr>
              <a:t>Response:</a:t>
            </a:r>
            <a:r>
              <a:rPr lang="en-US" sz="700" b="0" i="0" u="none" strike="noStrike" dirty="0">
                <a:solidFill>
                  <a:schemeClr val="accent4">
                    <a:lumMod val="50000"/>
                  </a:schemeClr>
                </a:solidFill>
                <a:effectLst/>
              </a:rPr>
              <a:t> "Vaccinations are crucial for protecting your child and the community from serious diseases. They work by stimulating the immune system to recognize and fight specific infections, reducing the risk of illness and preventing the spread of contagious diseases. Vaccines are thoroughly tested for safety and effectiveness, and they play a key role in maintaining public health."</a:t>
            </a:r>
          </a:p>
          <a:p>
            <a:pPr>
              <a:lnSpc>
                <a:spcPct val="90000"/>
              </a:lnSpc>
            </a:pPr>
            <a:endParaRPr lang="en-US" sz="700" dirty="0">
              <a:solidFill>
                <a:schemeClr val="accent4">
                  <a:lumMod val="50000"/>
                </a:schemeClr>
              </a:solidFill>
            </a:endParaRPr>
          </a:p>
        </p:txBody>
      </p:sp>
      <p:sp>
        <p:nvSpPr>
          <p:cNvPr id="6" name="TextBox 5">
            <a:extLst>
              <a:ext uri="{FF2B5EF4-FFF2-40B4-BE49-F238E27FC236}">
                <a16:creationId xmlns:a16="http://schemas.microsoft.com/office/drawing/2014/main" id="{FF07F6A7-8BFB-D492-19AD-C27E367223D0}"/>
              </a:ext>
            </a:extLst>
          </p:cNvPr>
          <p:cNvSpPr txBox="1"/>
          <p:nvPr/>
        </p:nvSpPr>
        <p:spPr>
          <a:xfrm>
            <a:off x="7787755" y="6507682"/>
            <a:ext cx="1356205" cy="369332"/>
          </a:xfrm>
          <a:prstGeom prst="rect">
            <a:avLst/>
          </a:prstGeom>
          <a:noFill/>
        </p:spPr>
        <p:txBody>
          <a:bodyPr wrap="none" rtlCol="0">
            <a:spAutoFit/>
          </a:bodyPr>
          <a:lstStyle/>
          <a:p>
            <a:r>
              <a:rPr lang="en-US" dirty="0" err="1">
                <a:hlinkClick r:id="rId3"/>
              </a:rPr>
              <a:t>chatgpt.com</a:t>
            </a:r>
            <a:endParaRPr lang="en-US" dirty="0"/>
          </a:p>
        </p:txBody>
      </p:sp>
    </p:spTree>
    <p:extLst>
      <p:ext uri="{BB962C8B-B14F-4D97-AF65-F5344CB8AC3E}">
        <p14:creationId xmlns:p14="http://schemas.microsoft.com/office/powerpoint/2010/main" val="3602373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1463040"/>
            <a:ext cx="2847230" cy="2690949"/>
          </a:xfrm>
        </p:spPr>
        <p:txBody>
          <a:bodyPr anchor="t">
            <a:normAutofit/>
          </a:bodyPr>
          <a:lstStyle/>
          <a:p>
            <a:r>
              <a:rPr lang="en-US" sz="3600" dirty="0">
                <a:solidFill>
                  <a:schemeClr val="accent4">
                    <a:lumMod val="50000"/>
                  </a:schemeClr>
                </a:solidFill>
              </a:rPr>
              <a:t>Introductions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250" y="4415246"/>
            <a:ext cx="8986749"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50279" y="587829"/>
            <a:ext cx="4878975"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42163" y="1463039"/>
            <a:ext cx="4156790" cy="4300447"/>
          </a:xfrm>
        </p:spPr>
        <p:txBody>
          <a:bodyPr anchor="t">
            <a:normAutofit/>
          </a:bodyPr>
          <a:lstStyle/>
          <a:p>
            <a:pPr>
              <a:lnSpc>
                <a:spcPct val="90000"/>
              </a:lnSpc>
            </a:pPr>
            <a:r>
              <a:rPr lang="en-US" sz="1600" b="0" i="0" u="none" strike="noStrike" dirty="0">
                <a:solidFill>
                  <a:schemeClr val="accent4">
                    <a:lumMod val="50000"/>
                  </a:schemeClr>
                </a:solidFill>
                <a:effectLst/>
              </a:rPr>
              <a:t>Over the past couple of months, we have witnessed the remarkable evolution of Generative AI. From composing intricate pieces of music to generating sophisticated designs and automating customer service responses, these advancements mark a significant step forward in AI technology, showcasing its potential to create immense value across various domains.</a:t>
            </a:r>
          </a:p>
          <a:p>
            <a:pPr>
              <a:lnSpc>
                <a:spcPct val="90000"/>
              </a:lnSpc>
            </a:pPr>
            <a:r>
              <a:rPr lang="en-US" sz="1600" b="0" i="0" u="none" strike="noStrike" dirty="0">
                <a:solidFill>
                  <a:schemeClr val="accent4">
                    <a:lumMod val="50000"/>
                  </a:schemeClr>
                </a:solidFill>
                <a:effectLst/>
              </a:rPr>
              <a:t>My name is Alexis Castellanos, and I am the Program Manager of Data Science. Today, I will provide </a:t>
            </a:r>
            <a:r>
              <a:rPr lang="en-US" sz="1600" dirty="0">
                <a:solidFill>
                  <a:schemeClr val="accent4">
                    <a:lumMod val="50000"/>
                  </a:schemeClr>
                </a:solidFill>
              </a:rPr>
              <a:t>an </a:t>
            </a:r>
            <a:r>
              <a:rPr lang="en-US" sz="1600" b="0" i="0" u="none" strike="noStrike" dirty="0">
                <a:solidFill>
                  <a:schemeClr val="accent4">
                    <a:lumMod val="50000"/>
                  </a:schemeClr>
                </a:solidFill>
                <a:effectLst/>
              </a:rPr>
              <a:t>overview of Generative AI, specifically focusing on how this technology can be leveraged, common terminology and limitations . </a:t>
            </a:r>
          </a:p>
          <a:p>
            <a:pPr marL="0" indent="0">
              <a:lnSpc>
                <a:spcPct val="90000"/>
              </a:lnSpc>
              <a:buNone/>
            </a:pPr>
            <a:endParaRPr lang="en-US" sz="1600" dirty="0">
              <a:solidFill>
                <a:schemeClr val="accent4">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pPr>
              <a:lnSpc>
                <a:spcPct val="90000"/>
              </a:lnSpc>
            </a:pPr>
            <a:r>
              <a:rPr lang="en-US" sz="4000" dirty="0">
                <a:solidFill>
                  <a:schemeClr val="accent4">
                    <a:lumMod val="50000"/>
                  </a:schemeClr>
                </a:solidFill>
              </a:rPr>
              <a:t>ChatGPT Platform </a:t>
            </a:r>
            <a:br>
              <a:rPr lang="en-US" sz="3600" dirty="0">
                <a:solidFill>
                  <a:schemeClr val="accent4">
                    <a:lumMod val="50000"/>
                  </a:schemeClr>
                </a:solidFill>
              </a:rPr>
            </a:br>
            <a:r>
              <a:rPr lang="en-US" sz="1400" dirty="0">
                <a:solidFill>
                  <a:schemeClr val="accent4">
                    <a:lumMod val="50000"/>
                  </a:schemeClr>
                </a:solidFill>
              </a:rPr>
              <a:t>[Interface]</a:t>
            </a:r>
            <a:br>
              <a:rPr lang="en-US" sz="3600" dirty="0">
                <a:solidFill>
                  <a:schemeClr val="accent4">
                    <a:lumMod val="50000"/>
                  </a:schemeClr>
                </a:solidFill>
              </a:rPr>
            </a:br>
            <a:endParaRPr lang="en-US" sz="3300" dirty="0">
              <a:solidFill>
                <a:schemeClr val="accent4">
                  <a:lumMod val="50000"/>
                </a:schemeClr>
              </a:solidFill>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F0F0E21-D905-951A-2023-FEE4DC7925DC}"/>
              </a:ext>
            </a:extLst>
          </p:cNvPr>
          <p:cNvSpPr txBox="1"/>
          <p:nvPr/>
        </p:nvSpPr>
        <p:spPr>
          <a:xfrm>
            <a:off x="548639" y="2801337"/>
            <a:ext cx="3548440" cy="4170372"/>
          </a:xfrm>
          <a:prstGeom prst="rect">
            <a:avLst/>
          </a:prstGeom>
          <a:noFill/>
        </p:spPr>
        <p:txBody>
          <a:bodyPr wrap="square" rtlCol="0">
            <a:spAutoFit/>
          </a:bodyPr>
          <a:lstStyle/>
          <a:p>
            <a:r>
              <a:rPr lang="en-US" sz="1400" b="1" dirty="0">
                <a:solidFill>
                  <a:schemeClr val="accent4">
                    <a:lumMod val="50000"/>
                  </a:schemeClr>
                </a:solidFill>
              </a:rPr>
              <a:t>Choosing a Model:</a:t>
            </a:r>
          </a:p>
          <a:p>
            <a:endParaRPr lang="en-US" sz="900" dirty="0">
              <a:solidFill>
                <a:schemeClr val="accent4">
                  <a:lumMod val="50000"/>
                </a:schemeClr>
              </a:solidFill>
            </a:endParaRPr>
          </a:p>
          <a:p>
            <a:pPr marL="285750" indent="-285750">
              <a:buFont typeface="Arial" panose="020B0604020202020204" pitchFamily="34" charset="0"/>
              <a:buChar char="•"/>
            </a:pPr>
            <a:r>
              <a:rPr lang="en-US" sz="1200" dirty="0">
                <a:solidFill>
                  <a:schemeClr val="accent4">
                    <a:lumMod val="50000"/>
                  </a:schemeClr>
                </a:solidFill>
              </a:rPr>
              <a:t>GPT-4o: Complex Task </a:t>
            </a:r>
          </a:p>
          <a:p>
            <a:endParaRPr lang="en-US" sz="1200" dirty="0">
              <a:solidFill>
                <a:schemeClr val="accent4">
                  <a:lumMod val="50000"/>
                </a:schemeClr>
              </a:solidFill>
            </a:endParaRPr>
          </a:p>
          <a:p>
            <a:pPr marL="285750" indent="-285750">
              <a:buFont typeface="Arial" panose="020B0604020202020204" pitchFamily="34" charset="0"/>
              <a:buChar char="•"/>
            </a:pPr>
            <a:r>
              <a:rPr lang="en-US" sz="1200" dirty="0">
                <a:solidFill>
                  <a:schemeClr val="accent4">
                    <a:lumMod val="50000"/>
                  </a:schemeClr>
                </a:solidFill>
              </a:rPr>
              <a:t>GPT-4o mini: Quick response rate, lower complexity </a:t>
            </a:r>
          </a:p>
          <a:p>
            <a:pPr marL="285750" indent="-285750">
              <a:buFont typeface="Arial" panose="020B0604020202020204" pitchFamily="34" charset="0"/>
              <a:buChar char="•"/>
            </a:pPr>
            <a:endParaRPr lang="en-US" sz="1200" dirty="0">
              <a:solidFill>
                <a:schemeClr val="accent4">
                  <a:lumMod val="50000"/>
                </a:schemeClr>
              </a:solidFill>
            </a:endParaRPr>
          </a:p>
          <a:p>
            <a:pPr marL="285750" indent="-285750">
              <a:buFont typeface="Arial" panose="020B0604020202020204" pitchFamily="34" charset="0"/>
              <a:buChar char="•"/>
            </a:pPr>
            <a:r>
              <a:rPr lang="en-US" sz="1200" dirty="0">
                <a:solidFill>
                  <a:schemeClr val="accent4">
                    <a:lumMod val="50000"/>
                  </a:schemeClr>
                </a:solidFill>
              </a:rPr>
              <a:t>GPT-4: Legacy Model</a:t>
            </a:r>
          </a:p>
          <a:p>
            <a:pPr marL="285750" indent="-285750">
              <a:buFont typeface="Arial" panose="020B0604020202020204" pitchFamily="34" charset="0"/>
              <a:buChar char="•"/>
            </a:pPr>
            <a:endParaRPr lang="en-US" sz="900" dirty="0">
              <a:solidFill>
                <a:schemeClr val="accent4">
                  <a:lumMod val="50000"/>
                </a:schemeClr>
              </a:solidFill>
            </a:endParaRPr>
          </a:p>
          <a:p>
            <a:pPr marL="285750" indent="-285750">
              <a:buFont typeface="Arial" panose="020B0604020202020204" pitchFamily="34" charset="0"/>
              <a:buChar char="•"/>
            </a:pPr>
            <a:endParaRPr lang="en-US" sz="900" dirty="0">
              <a:solidFill>
                <a:schemeClr val="accent4">
                  <a:lumMod val="50000"/>
                </a:schemeClr>
              </a:solidFill>
            </a:endParaRPr>
          </a:p>
          <a:p>
            <a:r>
              <a:rPr lang="en-US" sz="1400" b="1" dirty="0">
                <a:solidFill>
                  <a:schemeClr val="accent4">
                    <a:lumMod val="50000"/>
                  </a:schemeClr>
                </a:solidFill>
              </a:rPr>
              <a:t>GPT Chats:</a:t>
            </a:r>
          </a:p>
          <a:p>
            <a:endParaRPr lang="en-US" sz="1400" b="1" dirty="0">
              <a:solidFill>
                <a:schemeClr val="accent4">
                  <a:lumMod val="50000"/>
                </a:schemeClr>
              </a:solidFill>
            </a:endParaRPr>
          </a:p>
          <a:p>
            <a:pPr marL="285750" indent="-285750">
              <a:buFont typeface="Arial" panose="020B0604020202020204" pitchFamily="34" charset="0"/>
              <a:buChar char="•"/>
            </a:pPr>
            <a:r>
              <a:rPr lang="en-US" sz="1200" dirty="0">
                <a:solidFill>
                  <a:schemeClr val="accent4">
                    <a:lumMod val="50000"/>
                  </a:schemeClr>
                </a:solidFill>
              </a:rPr>
              <a:t>Edit Prompt &amp; Compare </a:t>
            </a:r>
          </a:p>
          <a:p>
            <a:pPr marL="171450" indent="-171450">
              <a:buFont typeface="Arial" panose="020B0604020202020204" pitchFamily="34" charset="0"/>
              <a:buChar char="•"/>
            </a:pPr>
            <a:r>
              <a:rPr lang="en-US" sz="1200" dirty="0">
                <a:solidFill>
                  <a:schemeClr val="accent4">
                    <a:lumMod val="50000"/>
                  </a:schemeClr>
                </a:solidFill>
              </a:rPr>
              <a:t>   Rename</a:t>
            </a:r>
          </a:p>
          <a:p>
            <a:pPr marL="285750" indent="-285750">
              <a:buFont typeface="Arial" panose="020B0604020202020204" pitchFamily="34" charset="0"/>
              <a:buChar char="•"/>
            </a:pPr>
            <a:r>
              <a:rPr lang="en-US" sz="1200" dirty="0">
                <a:solidFill>
                  <a:schemeClr val="accent4">
                    <a:lumMod val="50000"/>
                  </a:schemeClr>
                </a:solidFill>
              </a:rPr>
              <a:t>Achieve</a:t>
            </a:r>
          </a:p>
          <a:p>
            <a:pPr marL="285750" indent="-285750">
              <a:buFont typeface="Arial" panose="020B0604020202020204" pitchFamily="34" charset="0"/>
              <a:buChar char="•"/>
            </a:pPr>
            <a:r>
              <a:rPr lang="en-US" sz="1200" dirty="0">
                <a:solidFill>
                  <a:schemeClr val="accent4">
                    <a:lumMod val="50000"/>
                  </a:schemeClr>
                </a:solidFill>
              </a:rPr>
              <a:t>Share </a:t>
            </a:r>
          </a:p>
          <a:p>
            <a:pPr marL="285750" indent="-285750">
              <a:buFont typeface="Arial" panose="020B0604020202020204" pitchFamily="34" charset="0"/>
              <a:buChar char="•"/>
            </a:pPr>
            <a:r>
              <a:rPr lang="en-US" sz="1200" dirty="0">
                <a:solidFill>
                  <a:schemeClr val="accent4">
                    <a:lumMod val="50000"/>
                  </a:schemeClr>
                </a:solidFill>
              </a:rPr>
              <a:t>Delete </a:t>
            </a:r>
          </a:p>
          <a:p>
            <a:r>
              <a:rPr lang="en-US" sz="1000" dirty="0">
                <a:solidFill>
                  <a:schemeClr val="accent4">
                    <a:lumMod val="50000"/>
                  </a:schemeClr>
                </a:solidFill>
              </a:rPr>
              <a:t> </a:t>
            </a:r>
          </a:p>
          <a:p>
            <a:endParaRPr lang="en-US" dirty="0">
              <a:solidFill>
                <a:schemeClr val="accent4">
                  <a:lumMod val="50000"/>
                </a:schemeClr>
              </a:solidFill>
            </a:endParaRPr>
          </a:p>
          <a:p>
            <a:br>
              <a:rPr lang="en-US" dirty="0">
                <a:solidFill>
                  <a:schemeClr val="accent4">
                    <a:lumMod val="50000"/>
                  </a:schemeClr>
                </a:solidFill>
              </a:rPr>
            </a:br>
            <a:endParaRPr lang="en-US" dirty="0">
              <a:solidFill>
                <a:schemeClr val="accent4">
                  <a:lumMod val="50000"/>
                </a:schemeClr>
              </a:solidFill>
            </a:endParaRPr>
          </a:p>
        </p:txBody>
      </p:sp>
      <p:pic>
        <p:nvPicPr>
          <p:cNvPr id="16" name="Picture 15">
            <a:extLst>
              <a:ext uri="{FF2B5EF4-FFF2-40B4-BE49-F238E27FC236}">
                <a16:creationId xmlns:a16="http://schemas.microsoft.com/office/drawing/2014/main" id="{27A93006-5097-B6BC-4941-65160ACB7A40}"/>
              </a:ext>
            </a:extLst>
          </p:cNvPr>
          <p:cNvPicPr>
            <a:picLocks noChangeAspect="1"/>
          </p:cNvPicPr>
          <p:nvPr/>
        </p:nvPicPr>
        <p:blipFill>
          <a:blip r:embed="rId3"/>
          <a:stretch>
            <a:fillRect/>
          </a:stretch>
        </p:blipFill>
        <p:spPr>
          <a:xfrm>
            <a:off x="4304857" y="2801337"/>
            <a:ext cx="4210493" cy="3081116"/>
          </a:xfrm>
          <a:prstGeom prst="rect">
            <a:avLst/>
          </a:prstGeom>
        </p:spPr>
      </p:pic>
      <p:sp>
        <p:nvSpPr>
          <p:cNvPr id="3" name="TextBox 2">
            <a:extLst>
              <a:ext uri="{FF2B5EF4-FFF2-40B4-BE49-F238E27FC236}">
                <a16:creationId xmlns:a16="http://schemas.microsoft.com/office/drawing/2014/main" id="{5C230AA3-A93F-9E76-53FA-C6E492288325}"/>
              </a:ext>
            </a:extLst>
          </p:cNvPr>
          <p:cNvSpPr txBox="1"/>
          <p:nvPr/>
        </p:nvSpPr>
        <p:spPr>
          <a:xfrm>
            <a:off x="7787795" y="6430087"/>
            <a:ext cx="1356205" cy="369332"/>
          </a:xfrm>
          <a:prstGeom prst="rect">
            <a:avLst/>
          </a:prstGeom>
          <a:noFill/>
        </p:spPr>
        <p:txBody>
          <a:bodyPr wrap="none" rtlCol="0">
            <a:spAutoFit/>
          </a:bodyPr>
          <a:lstStyle/>
          <a:p>
            <a:r>
              <a:rPr lang="en-US" dirty="0" err="1">
                <a:hlinkClick r:id="rId4"/>
              </a:rPr>
              <a:t>chatgpt.com</a:t>
            </a:r>
            <a:endParaRPr lang="en-US" dirty="0"/>
          </a:p>
        </p:txBody>
      </p:sp>
    </p:spTree>
    <p:extLst>
      <p:ext uri="{BB962C8B-B14F-4D97-AF65-F5344CB8AC3E}">
        <p14:creationId xmlns:p14="http://schemas.microsoft.com/office/powerpoint/2010/main" val="3716734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pPr>
              <a:lnSpc>
                <a:spcPct val="90000"/>
              </a:lnSpc>
            </a:pPr>
            <a:r>
              <a:rPr lang="en-US" sz="4000" dirty="0">
                <a:solidFill>
                  <a:schemeClr val="accent4">
                    <a:lumMod val="50000"/>
                  </a:schemeClr>
                </a:solidFill>
              </a:rPr>
              <a:t>ChatGPT Platform</a:t>
            </a:r>
            <a:br>
              <a:rPr lang="en-US" sz="3600" dirty="0">
                <a:solidFill>
                  <a:schemeClr val="accent4">
                    <a:lumMod val="50000"/>
                  </a:schemeClr>
                </a:solidFill>
              </a:rPr>
            </a:br>
            <a:r>
              <a:rPr lang="en-US" sz="1400" dirty="0">
                <a:solidFill>
                  <a:schemeClr val="accent4">
                    <a:lumMod val="50000"/>
                  </a:schemeClr>
                </a:solidFill>
              </a:rPr>
              <a:t>[Settings Overview] </a:t>
            </a:r>
            <a:br>
              <a:rPr lang="en-US" sz="3600" dirty="0">
                <a:solidFill>
                  <a:schemeClr val="accent4">
                    <a:lumMod val="50000"/>
                  </a:schemeClr>
                </a:solidFill>
              </a:rPr>
            </a:br>
            <a:endParaRPr lang="en-US" sz="3300" dirty="0">
              <a:solidFill>
                <a:schemeClr val="accent4">
                  <a:lumMod val="50000"/>
                </a:schemeClr>
              </a:solidFill>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A8C20EF-40FE-B203-6BA9-CCA6A77D5DA3}"/>
              </a:ext>
            </a:extLst>
          </p:cNvPr>
          <p:cNvPicPr>
            <a:picLocks noChangeAspect="1"/>
          </p:cNvPicPr>
          <p:nvPr/>
        </p:nvPicPr>
        <p:blipFill>
          <a:blip r:embed="rId3"/>
          <a:stretch>
            <a:fillRect/>
          </a:stretch>
        </p:blipFill>
        <p:spPr>
          <a:xfrm>
            <a:off x="628650" y="2704014"/>
            <a:ext cx="4914900" cy="3606800"/>
          </a:xfrm>
          <a:prstGeom prst="rect">
            <a:avLst/>
          </a:prstGeom>
        </p:spPr>
      </p:pic>
      <p:sp>
        <p:nvSpPr>
          <p:cNvPr id="5" name="TextBox 4">
            <a:extLst>
              <a:ext uri="{FF2B5EF4-FFF2-40B4-BE49-F238E27FC236}">
                <a16:creationId xmlns:a16="http://schemas.microsoft.com/office/drawing/2014/main" id="{D38EC42C-875A-78E2-B494-BE548CAD57C3}"/>
              </a:ext>
            </a:extLst>
          </p:cNvPr>
          <p:cNvSpPr txBox="1"/>
          <p:nvPr/>
        </p:nvSpPr>
        <p:spPr>
          <a:xfrm>
            <a:off x="5706140" y="2660359"/>
            <a:ext cx="2809210" cy="3970318"/>
          </a:xfrm>
          <a:prstGeom prst="rect">
            <a:avLst/>
          </a:prstGeom>
          <a:noFill/>
        </p:spPr>
        <p:txBody>
          <a:bodyPr wrap="square" rtlCol="0">
            <a:spAutoFit/>
          </a:bodyPr>
          <a:lstStyle/>
          <a:p>
            <a:pPr algn="ctr"/>
            <a:r>
              <a:rPr lang="en-US" b="1" dirty="0">
                <a:solidFill>
                  <a:schemeClr val="accent4">
                    <a:lumMod val="50000"/>
                  </a:schemeClr>
                </a:solidFill>
              </a:rPr>
              <a:t>Important Settings</a:t>
            </a:r>
          </a:p>
          <a:p>
            <a:endParaRPr lang="en-US" dirty="0">
              <a:solidFill>
                <a:schemeClr val="accent4">
                  <a:lumMod val="50000"/>
                </a:schemeClr>
              </a:solidFill>
            </a:endParaRPr>
          </a:p>
          <a:p>
            <a:r>
              <a:rPr lang="en-US" sz="1400" b="1" dirty="0">
                <a:solidFill>
                  <a:schemeClr val="accent4">
                    <a:lumMod val="50000"/>
                  </a:schemeClr>
                </a:solidFill>
              </a:rPr>
              <a:t>General</a:t>
            </a:r>
            <a:r>
              <a:rPr lang="en-US" sz="1400" dirty="0">
                <a:solidFill>
                  <a:schemeClr val="accent4">
                    <a:lumMod val="50000"/>
                  </a:schemeClr>
                </a:solidFill>
              </a:rPr>
              <a:t>- Manage your GPT Chats </a:t>
            </a:r>
            <a:br>
              <a:rPr lang="en-US" sz="1400" dirty="0">
                <a:solidFill>
                  <a:schemeClr val="accent4">
                    <a:lumMod val="50000"/>
                  </a:schemeClr>
                </a:solidFill>
              </a:rPr>
            </a:br>
            <a:br>
              <a:rPr lang="en-US" sz="1400" dirty="0">
                <a:solidFill>
                  <a:schemeClr val="accent4">
                    <a:lumMod val="50000"/>
                  </a:schemeClr>
                </a:solidFill>
              </a:rPr>
            </a:br>
            <a:r>
              <a:rPr lang="en-US" sz="1400" b="1" dirty="0">
                <a:solidFill>
                  <a:schemeClr val="accent4">
                    <a:lumMod val="50000"/>
                  </a:schemeClr>
                </a:solidFill>
              </a:rPr>
              <a:t>Data Controls- </a:t>
            </a:r>
            <a:r>
              <a:rPr lang="en-US" sz="1400" dirty="0">
                <a:solidFill>
                  <a:schemeClr val="accent4">
                    <a:lumMod val="50000"/>
                  </a:schemeClr>
                </a:solidFill>
              </a:rPr>
              <a:t>Improve the model for everyone </a:t>
            </a:r>
            <a:r>
              <a:rPr lang="en-US" sz="1400" i="1" u="sng" dirty="0">
                <a:solidFill>
                  <a:schemeClr val="accent4">
                    <a:lumMod val="50000"/>
                  </a:schemeClr>
                </a:solidFill>
              </a:rPr>
              <a:t>allows OpenAI to use your data</a:t>
            </a:r>
            <a:r>
              <a:rPr lang="en-US" sz="1400" i="1" dirty="0">
                <a:solidFill>
                  <a:schemeClr val="accent4">
                    <a:lumMod val="50000"/>
                  </a:schemeClr>
                </a:solidFill>
              </a:rPr>
              <a:t>. </a:t>
            </a:r>
          </a:p>
          <a:p>
            <a:endParaRPr lang="en-US" sz="1400" dirty="0">
              <a:solidFill>
                <a:schemeClr val="accent4">
                  <a:lumMod val="50000"/>
                </a:schemeClr>
              </a:solidFill>
            </a:endParaRPr>
          </a:p>
          <a:p>
            <a:r>
              <a:rPr lang="en-US" sz="1400" b="1" dirty="0">
                <a:solidFill>
                  <a:schemeClr val="accent4">
                    <a:lumMod val="50000"/>
                  </a:schemeClr>
                </a:solidFill>
              </a:rPr>
              <a:t>Connected Apps- </a:t>
            </a:r>
            <a:r>
              <a:rPr lang="en-US" sz="1400" dirty="0">
                <a:solidFill>
                  <a:schemeClr val="accent4">
                    <a:lumMod val="50000"/>
                  </a:schemeClr>
                </a:solidFill>
              </a:rPr>
              <a:t>Allows GPT to connect to Google Drive and Microsoft One Drive </a:t>
            </a:r>
          </a:p>
          <a:p>
            <a:endParaRPr lang="en-US" dirty="0">
              <a:solidFill>
                <a:schemeClr val="accent4">
                  <a:lumMod val="50000"/>
                </a:schemeClr>
              </a:solidFill>
            </a:endParaRPr>
          </a:p>
          <a:p>
            <a:r>
              <a:rPr lang="en-US" sz="1400" b="1" dirty="0">
                <a:solidFill>
                  <a:schemeClr val="accent4">
                    <a:lumMod val="50000"/>
                  </a:schemeClr>
                </a:solidFill>
              </a:rPr>
              <a:t>Personalization</a:t>
            </a:r>
            <a:r>
              <a:rPr lang="en-US" sz="1400" dirty="0">
                <a:solidFill>
                  <a:schemeClr val="accent4">
                    <a:lumMod val="50000"/>
                  </a:schemeClr>
                </a:solidFill>
              </a:rPr>
              <a:t>- Allows GPT to use custom instructions </a:t>
            </a:r>
          </a:p>
          <a:p>
            <a:endParaRPr lang="en-US" dirty="0">
              <a:solidFill>
                <a:schemeClr val="accent4">
                  <a:lumMod val="50000"/>
                </a:schemeClr>
              </a:solidFill>
            </a:endParaRPr>
          </a:p>
          <a:p>
            <a:endParaRPr lang="en-US" dirty="0">
              <a:solidFill>
                <a:schemeClr val="accent4">
                  <a:lumMod val="50000"/>
                </a:schemeClr>
              </a:solidFill>
            </a:endParaRPr>
          </a:p>
        </p:txBody>
      </p:sp>
      <p:sp>
        <p:nvSpPr>
          <p:cNvPr id="3" name="TextBox 2">
            <a:extLst>
              <a:ext uri="{FF2B5EF4-FFF2-40B4-BE49-F238E27FC236}">
                <a16:creationId xmlns:a16="http://schemas.microsoft.com/office/drawing/2014/main" id="{9C08DF99-532D-FEB2-AB88-62A6449D0AE5}"/>
              </a:ext>
            </a:extLst>
          </p:cNvPr>
          <p:cNvSpPr txBox="1"/>
          <p:nvPr/>
        </p:nvSpPr>
        <p:spPr>
          <a:xfrm>
            <a:off x="7787795" y="6430087"/>
            <a:ext cx="1356205" cy="369332"/>
          </a:xfrm>
          <a:prstGeom prst="rect">
            <a:avLst/>
          </a:prstGeom>
          <a:noFill/>
        </p:spPr>
        <p:txBody>
          <a:bodyPr wrap="none" rtlCol="0">
            <a:spAutoFit/>
          </a:bodyPr>
          <a:lstStyle/>
          <a:p>
            <a:r>
              <a:rPr lang="en-US" dirty="0" err="1">
                <a:hlinkClick r:id="rId4"/>
              </a:rPr>
              <a:t>chatgpt.com</a:t>
            </a:r>
            <a:endParaRPr lang="en-US" dirty="0"/>
          </a:p>
        </p:txBody>
      </p:sp>
    </p:spTree>
    <p:extLst>
      <p:ext uri="{BB962C8B-B14F-4D97-AF65-F5344CB8AC3E}">
        <p14:creationId xmlns:p14="http://schemas.microsoft.com/office/powerpoint/2010/main" val="1840552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pPr>
              <a:lnSpc>
                <a:spcPct val="90000"/>
              </a:lnSpc>
            </a:pPr>
            <a:r>
              <a:rPr lang="en-US" sz="4000" dirty="0">
                <a:solidFill>
                  <a:schemeClr val="accent4">
                    <a:lumMod val="50000"/>
                  </a:schemeClr>
                </a:solidFill>
              </a:rPr>
              <a:t>ChatGPT Platform</a:t>
            </a:r>
            <a:br>
              <a:rPr lang="en-US" sz="3600" dirty="0">
                <a:solidFill>
                  <a:schemeClr val="accent4">
                    <a:lumMod val="50000"/>
                  </a:schemeClr>
                </a:solidFill>
              </a:rPr>
            </a:br>
            <a:r>
              <a:rPr lang="en-US" sz="1400" dirty="0">
                <a:solidFill>
                  <a:schemeClr val="accent4">
                    <a:lumMod val="50000"/>
                  </a:schemeClr>
                </a:solidFill>
              </a:rPr>
              <a:t>[Customize ChatGPT] </a:t>
            </a:r>
            <a:br>
              <a:rPr lang="en-US" sz="3600" dirty="0">
                <a:solidFill>
                  <a:schemeClr val="accent4">
                    <a:lumMod val="50000"/>
                  </a:schemeClr>
                </a:solidFill>
              </a:rPr>
            </a:br>
            <a:endParaRPr lang="en-US" sz="3300" dirty="0">
              <a:solidFill>
                <a:schemeClr val="accent4">
                  <a:lumMod val="50000"/>
                </a:schemeClr>
              </a:solidFill>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8EC42C-875A-78E2-B494-BE548CAD57C3}"/>
              </a:ext>
            </a:extLst>
          </p:cNvPr>
          <p:cNvSpPr txBox="1"/>
          <p:nvPr/>
        </p:nvSpPr>
        <p:spPr>
          <a:xfrm>
            <a:off x="628650" y="2646183"/>
            <a:ext cx="4942810" cy="2862322"/>
          </a:xfrm>
          <a:prstGeom prst="rect">
            <a:avLst/>
          </a:prstGeom>
          <a:noFill/>
        </p:spPr>
        <p:txBody>
          <a:bodyPr wrap="square" rtlCol="0">
            <a:spAutoFit/>
          </a:bodyPr>
          <a:lstStyle/>
          <a:p>
            <a:pPr algn="ctr"/>
            <a:r>
              <a:rPr lang="en-US" b="1" dirty="0">
                <a:solidFill>
                  <a:schemeClr val="accent4">
                    <a:lumMod val="50000"/>
                  </a:schemeClr>
                </a:solidFill>
              </a:rPr>
              <a:t>Important Settings</a:t>
            </a:r>
          </a:p>
          <a:p>
            <a:endParaRPr lang="en-US" dirty="0">
              <a:solidFill>
                <a:schemeClr val="accent4">
                  <a:lumMod val="50000"/>
                </a:schemeClr>
              </a:solidFill>
            </a:endParaRPr>
          </a:p>
          <a:p>
            <a:r>
              <a:rPr lang="en-US" b="1" dirty="0">
                <a:solidFill>
                  <a:schemeClr val="accent4">
                    <a:lumMod val="50000"/>
                  </a:schemeClr>
                </a:solidFill>
              </a:rPr>
              <a:t>Custom Instruction Tips:</a:t>
            </a:r>
            <a:br>
              <a:rPr lang="en-US" dirty="0">
                <a:solidFill>
                  <a:schemeClr val="accent4">
                    <a:lumMod val="50000"/>
                  </a:schemeClr>
                </a:solidFill>
              </a:rPr>
            </a:br>
            <a:endParaRPr lang="en-US" dirty="0">
              <a:solidFill>
                <a:schemeClr val="accent4">
                  <a:lumMod val="50000"/>
                </a:schemeClr>
              </a:solidFill>
            </a:endParaRPr>
          </a:p>
          <a:p>
            <a:endParaRPr lang="en-US" dirty="0">
              <a:solidFill>
                <a:schemeClr val="accent4">
                  <a:lumMod val="50000"/>
                </a:schemeClr>
              </a:solidFill>
            </a:endParaRPr>
          </a:p>
          <a:p>
            <a:br>
              <a:rPr lang="en-US" dirty="0">
                <a:solidFill>
                  <a:schemeClr val="accent4">
                    <a:lumMod val="50000"/>
                  </a:schemeClr>
                </a:solidFill>
              </a:rPr>
            </a:br>
            <a:r>
              <a:rPr lang="en-US" b="1" dirty="0">
                <a:solidFill>
                  <a:schemeClr val="accent4">
                    <a:lumMod val="50000"/>
                  </a:schemeClr>
                </a:solidFill>
              </a:rPr>
              <a:t>ChatGPT Response Tips:</a:t>
            </a:r>
          </a:p>
          <a:p>
            <a:endParaRPr lang="en-US" dirty="0">
              <a:solidFill>
                <a:schemeClr val="accent4">
                  <a:lumMod val="50000"/>
                </a:schemeClr>
              </a:solidFill>
            </a:endParaRPr>
          </a:p>
          <a:p>
            <a:endParaRPr lang="en-US" dirty="0">
              <a:solidFill>
                <a:schemeClr val="accent4">
                  <a:lumMod val="50000"/>
                </a:schemeClr>
              </a:solidFill>
            </a:endParaRPr>
          </a:p>
          <a:p>
            <a:endParaRPr lang="en-US" dirty="0">
              <a:solidFill>
                <a:schemeClr val="accent4">
                  <a:lumMod val="50000"/>
                </a:schemeClr>
              </a:solidFill>
            </a:endParaRPr>
          </a:p>
        </p:txBody>
      </p:sp>
      <p:pic>
        <p:nvPicPr>
          <p:cNvPr id="6" name="Picture 5">
            <a:extLst>
              <a:ext uri="{FF2B5EF4-FFF2-40B4-BE49-F238E27FC236}">
                <a16:creationId xmlns:a16="http://schemas.microsoft.com/office/drawing/2014/main" id="{3667C996-CF25-7ADC-126B-2E03760B26A9}"/>
              </a:ext>
            </a:extLst>
          </p:cNvPr>
          <p:cNvPicPr>
            <a:picLocks noChangeAspect="1"/>
          </p:cNvPicPr>
          <p:nvPr/>
        </p:nvPicPr>
        <p:blipFill>
          <a:blip r:embed="rId3"/>
          <a:stretch>
            <a:fillRect/>
          </a:stretch>
        </p:blipFill>
        <p:spPr>
          <a:xfrm>
            <a:off x="6013745" y="2523666"/>
            <a:ext cx="2501605" cy="3925596"/>
          </a:xfrm>
          <a:prstGeom prst="rect">
            <a:avLst/>
          </a:prstGeom>
        </p:spPr>
      </p:pic>
      <p:sp>
        <p:nvSpPr>
          <p:cNvPr id="3" name="TextBox 2">
            <a:extLst>
              <a:ext uri="{FF2B5EF4-FFF2-40B4-BE49-F238E27FC236}">
                <a16:creationId xmlns:a16="http://schemas.microsoft.com/office/drawing/2014/main" id="{A9191541-F236-AF89-80F3-D54A7AA61707}"/>
              </a:ext>
            </a:extLst>
          </p:cNvPr>
          <p:cNvSpPr txBox="1"/>
          <p:nvPr/>
        </p:nvSpPr>
        <p:spPr>
          <a:xfrm>
            <a:off x="7787795" y="6430087"/>
            <a:ext cx="1356205" cy="369332"/>
          </a:xfrm>
          <a:prstGeom prst="rect">
            <a:avLst/>
          </a:prstGeom>
          <a:noFill/>
        </p:spPr>
        <p:txBody>
          <a:bodyPr wrap="none" rtlCol="0">
            <a:spAutoFit/>
          </a:bodyPr>
          <a:lstStyle/>
          <a:p>
            <a:r>
              <a:rPr lang="en-US" dirty="0" err="1">
                <a:hlinkClick r:id="rId4"/>
              </a:rPr>
              <a:t>chatgpt.com</a:t>
            </a:r>
            <a:endParaRPr lang="en-US" dirty="0"/>
          </a:p>
        </p:txBody>
      </p:sp>
    </p:spTree>
    <p:extLst>
      <p:ext uri="{BB962C8B-B14F-4D97-AF65-F5344CB8AC3E}">
        <p14:creationId xmlns:p14="http://schemas.microsoft.com/office/powerpoint/2010/main" val="358440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pPr>
              <a:lnSpc>
                <a:spcPct val="90000"/>
              </a:lnSpc>
            </a:pPr>
            <a:r>
              <a:rPr lang="en-US" sz="4000" dirty="0">
                <a:solidFill>
                  <a:schemeClr val="accent4">
                    <a:lumMod val="50000"/>
                  </a:schemeClr>
                </a:solidFill>
              </a:rPr>
              <a:t>ChatGPT Functions</a:t>
            </a:r>
            <a:br>
              <a:rPr lang="en-US" sz="3600" dirty="0">
                <a:solidFill>
                  <a:schemeClr val="accent4">
                    <a:lumMod val="50000"/>
                  </a:schemeClr>
                </a:solidFill>
              </a:rPr>
            </a:br>
            <a:r>
              <a:rPr lang="en-US" sz="1400" dirty="0">
                <a:solidFill>
                  <a:schemeClr val="accent4">
                    <a:lumMod val="50000"/>
                  </a:schemeClr>
                </a:solidFill>
              </a:rPr>
              <a:t>[Custom GPTs] </a:t>
            </a:r>
            <a:br>
              <a:rPr lang="en-US" sz="3600" dirty="0">
                <a:solidFill>
                  <a:schemeClr val="accent4">
                    <a:lumMod val="50000"/>
                  </a:schemeClr>
                </a:solidFill>
              </a:rPr>
            </a:br>
            <a:endParaRPr lang="en-US" sz="3300" dirty="0">
              <a:solidFill>
                <a:schemeClr val="accent4">
                  <a:lumMod val="50000"/>
                </a:schemeClr>
              </a:solidFill>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8EC42C-875A-78E2-B494-BE548CAD57C3}"/>
              </a:ext>
            </a:extLst>
          </p:cNvPr>
          <p:cNvSpPr txBox="1"/>
          <p:nvPr/>
        </p:nvSpPr>
        <p:spPr>
          <a:xfrm>
            <a:off x="628650" y="2646183"/>
            <a:ext cx="2298847" cy="2123658"/>
          </a:xfrm>
          <a:prstGeom prst="rect">
            <a:avLst/>
          </a:prstGeom>
          <a:noFill/>
        </p:spPr>
        <p:txBody>
          <a:bodyPr wrap="square" rtlCol="0">
            <a:spAutoFit/>
          </a:bodyPr>
          <a:lstStyle/>
          <a:p>
            <a:pPr algn="ctr"/>
            <a:r>
              <a:rPr lang="en-US" b="1" dirty="0">
                <a:solidFill>
                  <a:schemeClr val="accent4">
                    <a:lumMod val="50000"/>
                  </a:schemeClr>
                </a:solidFill>
              </a:rPr>
              <a:t>Important Settings</a:t>
            </a:r>
          </a:p>
          <a:p>
            <a:endParaRPr lang="en-US" dirty="0">
              <a:solidFill>
                <a:schemeClr val="accent4">
                  <a:lumMod val="50000"/>
                </a:schemeClr>
              </a:solidFill>
            </a:endParaRPr>
          </a:p>
          <a:p>
            <a:pPr marL="285750" indent="-285750">
              <a:buFont typeface="Arial" panose="020B0604020202020204" pitchFamily="34" charset="0"/>
              <a:buChar char="•"/>
            </a:pPr>
            <a:r>
              <a:rPr lang="en-US" sz="1200" dirty="0">
                <a:solidFill>
                  <a:schemeClr val="accent4">
                    <a:lumMod val="50000"/>
                  </a:schemeClr>
                </a:solidFill>
              </a:rPr>
              <a:t>Search Custom GPTs</a:t>
            </a:r>
          </a:p>
          <a:p>
            <a:pPr marL="285750" indent="-285750">
              <a:buFont typeface="Arial" panose="020B0604020202020204" pitchFamily="34" charset="0"/>
              <a:buChar char="•"/>
            </a:pPr>
            <a:endParaRPr lang="en-US" sz="1200" dirty="0">
              <a:solidFill>
                <a:schemeClr val="accent4">
                  <a:lumMod val="50000"/>
                </a:schemeClr>
              </a:solidFill>
            </a:endParaRPr>
          </a:p>
          <a:p>
            <a:pPr marL="285750" indent="-285750">
              <a:buFont typeface="Arial" panose="020B0604020202020204" pitchFamily="34" charset="0"/>
              <a:buChar char="•"/>
            </a:pPr>
            <a:r>
              <a:rPr lang="en-US" sz="1200" dirty="0">
                <a:solidFill>
                  <a:schemeClr val="accent4">
                    <a:lumMod val="50000"/>
                  </a:schemeClr>
                </a:solidFill>
              </a:rPr>
              <a:t>Call GPTs in Conversations</a:t>
            </a:r>
          </a:p>
          <a:p>
            <a:r>
              <a:rPr lang="en-US" sz="1200" dirty="0">
                <a:solidFill>
                  <a:schemeClr val="accent4">
                    <a:lumMod val="50000"/>
                  </a:schemeClr>
                </a:solidFill>
              </a:rPr>
              <a:t> </a:t>
            </a:r>
          </a:p>
          <a:p>
            <a:pPr marL="285750" indent="-285750">
              <a:buFont typeface="Arial" panose="020B0604020202020204" pitchFamily="34" charset="0"/>
              <a:buChar char="•"/>
            </a:pPr>
            <a:r>
              <a:rPr lang="en-US" sz="1200" dirty="0">
                <a:solidFill>
                  <a:schemeClr val="accent4">
                    <a:lumMod val="50000"/>
                  </a:schemeClr>
                </a:solidFill>
              </a:rPr>
              <a:t>Build your own GPT</a:t>
            </a:r>
          </a:p>
          <a:p>
            <a:endParaRPr lang="en-US" dirty="0">
              <a:solidFill>
                <a:schemeClr val="accent4">
                  <a:lumMod val="50000"/>
                </a:schemeClr>
              </a:solidFill>
            </a:endParaRPr>
          </a:p>
          <a:p>
            <a:endParaRPr lang="en-US" dirty="0">
              <a:solidFill>
                <a:schemeClr val="accent4">
                  <a:lumMod val="50000"/>
                </a:schemeClr>
              </a:solidFill>
            </a:endParaRPr>
          </a:p>
        </p:txBody>
      </p:sp>
      <p:pic>
        <p:nvPicPr>
          <p:cNvPr id="4" name="Picture 3">
            <a:extLst>
              <a:ext uri="{FF2B5EF4-FFF2-40B4-BE49-F238E27FC236}">
                <a16:creationId xmlns:a16="http://schemas.microsoft.com/office/drawing/2014/main" id="{AF62EA8C-20C8-D09A-3436-B140E572D546}"/>
              </a:ext>
            </a:extLst>
          </p:cNvPr>
          <p:cNvPicPr>
            <a:picLocks noChangeAspect="1"/>
          </p:cNvPicPr>
          <p:nvPr/>
        </p:nvPicPr>
        <p:blipFill>
          <a:blip r:embed="rId3"/>
          <a:stretch>
            <a:fillRect/>
          </a:stretch>
        </p:blipFill>
        <p:spPr>
          <a:xfrm>
            <a:off x="3580791" y="2704014"/>
            <a:ext cx="4909913" cy="3417034"/>
          </a:xfrm>
          <a:prstGeom prst="rect">
            <a:avLst/>
          </a:prstGeom>
        </p:spPr>
      </p:pic>
      <p:sp>
        <p:nvSpPr>
          <p:cNvPr id="3" name="TextBox 2">
            <a:extLst>
              <a:ext uri="{FF2B5EF4-FFF2-40B4-BE49-F238E27FC236}">
                <a16:creationId xmlns:a16="http://schemas.microsoft.com/office/drawing/2014/main" id="{DCDD59FB-9AB5-35F2-DAC5-FCDEBBD9237A}"/>
              </a:ext>
            </a:extLst>
          </p:cNvPr>
          <p:cNvSpPr txBox="1"/>
          <p:nvPr/>
        </p:nvSpPr>
        <p:spPr>
          <a:xfrm>
            <a:off x="7787795" y="6430087"/>
            <a:ext cx="1356205" cy="369332"/>
          </a:xfrm>
          <a:prstGeom prst="rect">
            <a:avLst/>
          </a:prstGeom>
          <a:noFill/>
        </p:spPr>
        <p:txBody>
          <a:bodyPr wrap="none" rtlCol="0">
            <a:spAutoFit/>
          </a:bodyPr>
          <a:lstStyle/>
          <a:p>
            <a:r>
              <a:rPr lang="en-US" dirty="0" err="1">
                <a:hlinkClick r:id="rId4"/>
              </a:rPr>
              <a:t>chatgpt.com</a:t>
            </a:r>
            <a:endParaRPr lang="en-US" dirty="0"/>
          </a:p>
        </p:txBody>
      </p:sp>
    </p:spTree>
    <p:extLst>
      <p:ext uri="{BB962C8B-B14F-4D97-AF65-F5344CB8AC3E}">
        <p14:creationId xmlns:p14="http://schemas.microsoft.com/office/powerpoint/2010/main" val="1916062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ople working on ideas">
            <a:extLst>
              <a:ext uri="{FF2B5EF4-FFF2-40B4-BE49-F238E27FC236}">
                <a16:creationId xmlns:a16="http://schemas.microsoft.com/office/drawing/2014/main" id="{E2C87F4C-87EA-AA51-2F8F-2B6445DE1D93}"/>
              </a:ext>
            </a:extLst>
          </p:cNvPr>
          <p:cNvPicPr>
            <a:picLocks noChangeAspect="1"/>
          </p:cNvPicPr>
          <p:nvPr/>
        </p:nvPicPr>
        <p:blipFill>
          <a:blip r:embed="rId3"/>
          <a:srcRect l="24206" r="32179" b="2"/>
          <a:stretch/>
        </p:blipFill>
        <p:spPr>
          <a:xfrm>
            <a:off x="4577270" y="10"/>
            <a:ext cx="4566728"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328512"/>
            <a:ext cx="3583791" cy="1628970"/>
          </a:xfrm>
        </p:spPr>
        <p:txBody>
          <a:bodyPr anchor="ctr">
            <a:normAutofit/>
          </a:bodyPr>
          <a:lstStyle/>
          <a:p>
            <a:pPr>
              <a:lnSpc>
                <a:spcPct val="90000"/>
              </a:lnSpc>
            </a:pPr>
            <a:r>
              <a:rPr lang="en-US" sz="3000" dirty="0">
                <a:solidFill>
                  <a:schemeClr val="accent4">
                    <a:lumMod val="50000"/>
                  </a:schemeClr>
                </a:solidFill>
              </a:rPr>
              <a:t>Real-World</a:t>
            </a:r>
            <a:br>
              <a:rPr lang="en-US" sz="3000" dirty="0">
                <a:solidFill>
                  <a:schemeClr val="accent4">
                    <a:lumMod val="50000"/>
                  </a:schemeClr>
                </a:solidFill>
              </a:rPr>
            </a:br>
            <a:r>
              <a:rPr lang="en-US" sz="1800" b="0" i="0" u="none" strike="noStrike" dirty="0">
                <a:solidFill>
                  <a:schemeClr val="accent4">
                    <a:lumMod val="50000"/>
                  </a:schemeClr>
                </a:solidFill>
                <a:effectLst/>
                <a:latin typeface="-webkit-standard"/>
              </a:rPr>
              <a:t>Benefits and Challenges</a:t>
            </a:r>
            <a:endParaRPr lang="en-US" sz="1800" dirty="0">
              <a:solidFill>
                <a:schemeClr val="accent4">
                  <a:lumMod val="50000"/>
                </a:schemeClr>
              </a:solidFill>
            </a:endParaRPr>
          </a:p>
        </p:txBody>
      </p:sp>
      <p:sp>
        <p:nvSpPr>
          <p:cNvPr id="3" name="Content Placeholder 2"/>
          <p:cNvSpPr>
            <a:spLocks noGrp="1"/>
          </p:cNvSpPr>
          <p:nvPr>
            <p:ph idx="1"/>
          </p:nvPr>
        </p:nvSpPr>
        <p:spPr>
          <a:xfrm>
            <a:off x="571350" y="2373086"/>
            <a:ext cx="3494817" cy="3853542"/>
          </a:xfrm>
        </p:spPr>
        <p:txBody>
          <a:bodyPr anchor="ctr">
            <a:normAutofit/>
          </a:bodyPr>
          <a:lstStyle/>
          <a:p>
            <a:pPr marL="0" indent="0">
              <a:lnSpc>
                <a:spcPct val="90000"/>
              </a:lnSpc>
              <a:buNone/>
            </a:pPr>
            <a:r>
              <a:rPr lang="en-US" sz="1200" b="1" i="0" u="none" strike="noStrike" dirty="0">
                <a:solidFill>
                  <a:schemeClr val="accent4">
                    <a:lumMod val="50000"/>
                  </a:schemeClr>
                </a:solidFill>
                <a:effectLst/>
              </a:rPr>
              <a:t>Benefits</a:t>
            </a:r>
            <a:r>
              <a:rPr lang="en-US" sz="1200" b="0" i="0" u="none" strike="noStrike" dirty="0">
                <a:solidFill>
                  <a:schemeClr val="accent4">
                    <a:lumMod val="50000"/>
                  </a:schemeClr>
                </a:solidFill>
                <a:effectLst/>
              </a:rPr>
              <a:t>:</a:t>
            </a:r>
          </a:p>
          <a:p>
            <a:pPr>
              <a:lnSpc>
                <a:spcPct val="90000"/>
              </a:lnSpc>
              <a:buFont typeface="Arial" panose="020B0604020202020204" pitchFamily="34" charset="0"/>
              <a:buChar char="•"/>
            </a:pPr>
            <a:r>
              <a:rPr lang="en-US" sz="1200" b="1" i="0" u="none" strike="noStrike" dirty="0">
                <a:solidFill>
                  <a:schemeClr val="accent4">
                    <a:lumMod val="50000"/>
                  </a:schemeClr>
                </a:solidFill>
                <a:effectLst/>
              </a:rPr>
              <a:t>Creativity and Innovation</a:t>
            </a:r>
            <a:r>
              <a:rPr lang="en-US" sz="1200" b="0" i="0" u="none" strike="noStrike" dirty="0">
                <a:solidFill>
                  <a:schemeClr val="accent4">
                    <a:lumMod val="50000"/>
                  </a:schemeClr>
                </a:solidFill>
                <a:effectLst/>
              </a:rPr>
              <a:t>: Generative AI opens new possibilities for creative work by providing tools to generate novel content.</a:t>
            </a:r>
          </a:p>
          <a:p>
            <a:pPr>
              <a:lnSpc>
                <a:spcPct val="90000"/>
              </a:lnSpc>
              <a:buFont typeface="Arial" panose="020B0604020202020204" pitchFamily="34" charset="0"/>
              <a:buChar char="•"/>
            </a:pPr>
            <a:r>
              <a:rPr lang="en-US" sz="1200" b="1" i="0" u="none" strike="noStrike" dirty="0">
                <a:solidFill>
                  <a:schemeClr val="accent4">
                    <a:lumMod val="50000"/>
                  </a:schemeClr>
                </a:solidFill>
                <a:effectLst/>
              </a:rPr>
              <a:t>Efficiency</a:t>
            </a:r>
            <a:r>
              <a:rPr lang="en-US" sz="1200" b="0" i="0" u="none" strike="noStrike" dirty="0">
                <a:solidFill>
                  <a:schemeClr val="accent4">
                    <a:lumMod val="50000"/>
                  </a:schemeClr>
                </a:solidFill>
                <a:effectLst/>
              </a:rPr>
              <a:t>: It can automate content creation processes, saving time and resources.</a:t>
            </a:r>
          </a:p>
          <a:p>
            <a:pPr>
              <a:lnSpc>
                <a:spcPct val="90000"/>
              </a:lnSpc>
              <a:buFont typeface="Arial" panose="020B0604020202020204" pitchFamily="34" charset="0"/>
              <a:buChar char="•"/>
            </a:pPr>
            <a:r>
              <a:rPr lang="en-US" sz="1200" b="1" i="0" u="none" strike="noStrike" dirty="0">
                <a:solidFill>
                  <a:schemeClr val="accent4">
                    <a:lumMod val="50000"/>
                  </a:schemeClr>
                </a:solidFill>
                <a:effectLst/>
              </a:rPr>
              <a:t>Personalization</a:t>
            </a:r>
            <a:r>
              <a:rPr lang="en-US" sz="1200" b="0" i="0" u="none" strike="noStrike" dirty="0">
                <a:solidFill>
                  <a:schemeClr val="accent4">
                    <a:lumMod val="50000"/>
                  </a:schemeClr>
                </a:solidFill>
                <a:effectLst/>
              </a:rPr>
              <a:t>: Generative models can create personalized content tailored to individual preferences and needs.</a:t>
            </a:r>
            <a:br>
              <a:rPr lang="en-US" sz="1200" b="0" i="0" u="none" strike="noStrike" dirty="0">
                <a:solidFill>
                  <a:schemeClr val="accent4">
                    <a:lumMod val="50000"/>
                  </a:schemeClr>
                </a:solidFill>
                <a:effectLst/>
              </a:rPr>
            </a:br>
            <a:br>
              <a:rPr lang="en-US" sz="1200" b="0" i="0" u="none" strike="noStrike" dirty="0">
                <a:solidFill>
                  <a:schemeClr val="accent4">
                    <a:lumMod val="50000"/>
                  </a:schemeClr>
                </a:solidFill>
                <a:effectLst/>
              </a:rPr>
            </a:br>
            <a:endParaRPr lang="en-US" sz="1200" b="0" i="0" u="none" strike="noStrike" dirty="0">
              <a:solidFill>
                <a:schemeClr val="accent4">
                  <a:lumMod val="50000"/>
                </a:schemeClr>
              </a:solidFill>
              <a:effectLst/>
            </a:endParaRPr>
          </a:p>
          <a:p>
            <a:pPr marL="0" indent="0">
              <a:lnSpc>
                <a:spcPct val="90000"/>
              </a:lnSpc>
              <a:buNone/>
            </a:pPr>
            <a:r>
              <a:rPr lang="en-US" sz="1200" b="1" i="0" u="none" strike="noStrike" dirty="0">
                <a:solidFill>
                  <a:schemeClr val="accent4">
                    <a:lumMod val="50000"/>
                  </a:schemeClr>
                </a:solidFill>
                <a:effectLst/>
              </a:rPr>
              <a:t>Challenges</a:t>
            </a:r>
            <a:r>
              <a:rPr lang="en-US" sz="1200" b="0" i="0" u="none" strike="noStrike" dirty="0">
                <a:solidFill>
                  <a:schemeClr val="accent4">
                    <a:lumMod val="50000"/>
                  </a:schemeClr>
                </a:solidFill>
                <a:effectLst/>
              </a:rPr>
              <a:t>:</a:t>
            </a:r>
          </a:p>
          <a:p>
            <a:pPr>
              <a:lnSpc>
                <a:spcPct val="90000"/>
              </a:lnSpc>
              <a:buFont typeface="Arial" panose="020B0604020202020204" pitchFamily="34" charset="0"/>
              <a:buChar char="•"/>
            </a:pPr>
            <a:r>
              <a:rPr lang="en-US" sz="1200" b="1" i="0" u="none" strike="noStrike" dirty="0">
                <a:solidFill>
                  <a:schemeClr val="accent4">
                    <a:lumMod val="50000"/>
                  </a:schemeClr>
                </a:solidFill>
                <a:effectLst/>
              </a:rPr>
              <a:t>Quality Control</a:t>
            </a:r>
            <a:r>
              <a:rPr lang="en-US" sz="1200" b="0" i="0" u="none" strike="noStrike" dirty="0">
                <a:solidFill>
                  <a:schemeClr val="accent4">
                    <a:lumMod val="50000"/>
                  </a:schemeClr>
                </a:solidFill>
                <a:effectLst/>
              </a:rPr>
              <a:t>: Ensuring the quality and reliability of generated content can be difficult.</a:t>
            </a:r>
          </a:p>
          <a:p>
            <a:pPr>
              <a:lnSpc>
                <a:spcPct val="90000"/>
              </a:lnSpc>
              <a:buFont typeface="Arial" panose="020B0604020202020204" pitchFamily="34" charset="0"/>
              <a:buChar char="•"/>
            </a:pPr>
            <a:r>
              <a:rPr lang="en-US" sz="1200" b="1" i="0" u="none" strike="noStrike" dirty="0">
                <a:solidFill>
                  <a:schemeClr val="accent4">
                    <a:lumMod val="50000"/>
                  </a:schemeClr>
                </a:solidFill>
                <a:effectLst/>
              </a:rPr>
              <a:t>Ethical Concerns</a:t>
            </a:r>
            <a:r>
              <a:rPr lang="en-US" sz="1200" b="0" i="0" u="none" strike="noStrike" dirty="0">
                <a:solidFill>
                  <a:schemeClr val="accent4">
                    <a:lumMod val="50000"/>
                  </a:schemeClr>
                </a:solidFill>
                <a:effectLst/>
              </a:rPr>
              <a:t>: The use of generative AI raises ethical issues, such as the potential for generating misleading or harmful content.</a:t>
            </a:r>
          </a:p>
          <a:p>
            <a:pPr>
              <a:lnSpc>
                <a:spcPct val="90000"/>
              </a:lnSpc>
              <a:buFont typeface="Arial" panose="020B0604020202020204" pitchFamily="34" charset="0"/>
              <a:buChar char="•"/>
            </a:pPr>
            <a:r>
              <a:rPr lang="en-US" sz="1200" b="1" i="0" u="none" strike="noStrike" dirty="0">
                <a:solidFill>
                  <a:schemeClr val="accent4">
                    <a:lumMod val="50000"/>
                  </a:schemeClr>
                </a:solidFill>
                <a:effectLst/>
              </a:rPr>
              <a:t>Data Privacy</a:t>
            </a:r>
            <a:r>
              <a:rPr lang="en-US" sz="1200" b="0" i="0" u="none" strike="noStrike" dirty="0">
                <a:solidFill>
                  <a:schemeClr val="accent4">
                    <a:lumMod val="50000"/>
                  </a:schemeClr>
                </a:solidFill>
                <a:effectLst/>
              </a:rPr>
              <a:t>: Using sensitive data to train generative models can pose privacy risks.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hand holding a pen over a book&#10;&#10;Description automatically generated">
            <a:extLst>
              <a:ext uri="{FF2B5EF4-FFF2-40B4-BE49-F238E27FC236}">
                <a16:creationId xmlns:a16="http://schemas.microsoft.com/office/drawing/2014/main" id="{9E8E005D-BAB0-E815-2F3C-2E2753BF862E}"/>
              </a:ext>
            </a:extLst>
          </p:cNvPr>
          <p:cNvPicPr>
            <a:picLocks noChangeAspect="1"/>
          </p:cNvPicPr>
          <p:nvPr/>
        </p:nvPicPr>
        <p:blipFill>
          <a:blip r:embed="rId3"/>
          <a:srcRect t="24602" r="9090" b="20497"/>
          <a:stretch/>
        </p:blipFill>
        <p:spPr>
          <a:xfrm>
            <a:off x="2642616" y="376527"/>
            <a:ext cx="6501384" cy="6857990"/>
          </a:xfrm>
          <a:prstGeom prst="rect">
            <a:avLst/>
          </a:prstGeom>
        </p:spPr>
      </p:pic>
      <p:sp>
        <p:nvSpPr>
          <p:cNvPr id="44" name="Rectangle 4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68D347-9B79-122E-8B20-77B568CAB700}"/>
              </a:ext>
            </a:extLst>
          </p:cNvPr>
          <p:cNvSpPr>
            <a:spLocks noGrp="1"/>
          </p:cNvSpPr>
          <p:nvPr>
            <p:ph type="title"/>
          </p:nvPr>
        </p:nvSpPr>
        <p:spPr>
          <a:xfrm>
            <a:off x="272836" y="1053338"/>
            <a:ext cx="5911397" cy="1124712"/>
          </a:xfrm>
        </p:spPr>
        <p:txBody>
          <a:bodyPr anchor="b">
            <a:noAutofit/>
          </a:bodyPr>
          <a:lstStyle/>
          <a:p>
            <a:pPr algn="l"/>
            <a:r>
              <a:rPr lang="en-US" sz="3600" b="1" dirty="0">
                <a:solidFill>
                  <a:schemeClr val="tx2">
                    <a:lumMod val="75000"/>
                  </a:schemeClr>
                </a:solidFill>
              </a:rPr>
              <a:t>Part 2</a:t>
            </a:r>
            <a:br>
              <a:rPr lang="en-US" sz="3600" b="1" dirty="0">
                <a:solidFill>
                  <a:schemeClr val="tx2">
                    <a:lumMod val="75000"/>
                  </a:schemeClr>
                </a:solidFill>
              </a:rPr>
            </a:br>
            <a:r>
              <a:rPr lang="en-US" sz="3600" b="1" dirty="0">
                <a:solidFill>
                  <a:schemeClr val="tx2">
                    <a:lumMod val="75000"/>
                  </a:schemeClr>
                </a:solidFill>
              </a:rPr>
              <a:t>Prompting for LLMs</a:t>
            </a:r>
          </a:p>
        </p:txBody>
      </p:sp>
      <p:sp>
        <p:nvSpPr>
          <p:cNvPr id="41" name="Rectangle 4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3" name="Rectangle 4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7F8AB83-CAE3-DB7A-4254-65E4E9398883}"/>
              </a:ext>
            </a:extLst>
          </p:cNvPr>
          <p:cNvSpPr>
            <a:spLocks noGrp="1"/>
          </p:cNvSpPr>
          <p:nvPr>
            <p:ph idx="1"/>
          </p:nvPr>
        </p:nvSpPr>
        <p:spPr>
          <a:xfrm>
            <a:off x="272836" y="3076322"/>
            <a:ext cx="4535727" cy="3207258"/>
          </a:xfrm>
        </p:spPr>
        <p:txBody>
          <a:bodyPr anchor="t">
            <a:normAutofit/>
          </a:bodyPr>
          <a:lstStyle/>
          <a:p>
            <a:pPr marL="0" indent="0">
              <a:buNone/>
            </a:pPr>
            <a:r>
              <a:rPr lang="en-US" sz="2400" b="1" i="0" u="none" strike="noStrike" dirty="0">
                <a:solidFill>
                  <a:schemeClr val="tx2">
                    <a:lumMod val="75000"/>
                  </a:schemeClr>
                </a:solidFill>
                <a:effectLst/>
                <a:latin typeface="-webkit-standard"/>
              </a:rPr>
              <a:t>Key Concepts:</a:t>
            </a:r>
          </a:p>
          <a:p>
            <a:r>
              <a:rPr lang="en-US" sz="2000" b="1" i="0" u="none" strike="noStrike" dirty="0">
                <a:solidFill>
                  <a:schemeClr val="tx2">
                    <a:lumMod val="75000"/>
                  </a:schemeClr>
                </a:solidFill>
                <a:effectLst/>
                <a:latin typeface="-webkit-standard"/>
              </a:rPr>
              <a:t>Repeating or Reasoning</a:t>
            </a:r>
          </a:p>
          <a:p>
            <a:r>
              <a:rPr lang="en-US" sz="2000" b="1" i="0" u="none" strike="noStrike" dirty="0">
                <a:solidFill>
                  <a:schemeClr val="tx2">
                    <a:lumMod val="75000"/>
                  </a:schemeClr>
                </a:solidFill>
                <a:effectLst/>
                <a:latin typeface="-webkit-standard"/>
              </a:rPr>
              <a:t>Hallucinations</a:t>
            </a:r>
            <a:r>
              <a:rPr lang="en-US" sz="2000" b="1" dirty="0">
                <a:solidFill>
                  <a:schemeClr val="tx2">
                    <a:lumMod val="75000"/>
                  </a:schemeClr>
                </a:solidFill>
              </a:rPr>
              <a:t> and Biases </a:t>
            </a:r>
          </a:p>
          <a:p>
            <a:r>
              <a:rPr lang="en-US" sz="2000" b="1" dirty="0">
                <a:solidFill>
                  <a:schemeClr val="tx2">
                    <a:lumMod val="75000"/>
                  </a:schemeClr>
                </a:solidFill>
              </a:rPr>
              <a:t>Prompt Techniques </a:t>
            </a:r>
          </a:p>
          <a:p>
            <a:pPr marL="0" indent="0">
              <a:buNone/>
            </a:pPr>
            <a:endParaRPr lang="en-US" sz="1500" dirty="0"/>
          </a:p>
          <a:p>
            <a:pPr marL="0" indent="0">
              <a:buNone/>
            </a:pPr>
            <a:endParaRPr lang="en-US" sz="1500" dirty="0"/>
          </a:p>
        </p:txBody>
      </p:sp>
    </p:spTree>
    <p:extLst>
      <p:ext uri="{BB962C8B-B14F-4D97-AF65-F5344CB8AC3E}">
        <p14:creationId xmlns:p14="http://schemas.microsoft.com/office/powerpoint/2010/main" val="1680734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FE2D22C-409B-48AF-B24F-7988A8F7F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a:xfrm>
            <a:off x="4323587" y="349664"/>
            <a:ext cx="4384178" cy="1638377"/>
          </a:xfrm>
        </p:spPr>
        <p:txBody>
          <a:bodyPr anchor="b">
            <a:normAutofit/>
          </a:bodyPr>
          <a:lstStyle/>
          <a:p>
            <a:pPr>
              <a:lnSpc>
                <a:spcPct val="90000"/>
              </a:lnSpc>
            </a:pPr>
            <a:r>
              <a:rPr lang="en-US" sz="3600" dirty="0">
                <a:solidFill>
                  <a:schemeClr val="accent4">
                    <a:lumMod val="50000"/>
                  </a:schemeClr>
                </a:solidFill>
              </a:rPr>
              <a:t>What is the Stochastic Parrot?  </a:t>
            </a:r>
            <a:br>
              <a:rPr lang="en-US" sz="3600" dirty="0"/>
            </a:br>
            <a:endParaRPr lang="en-US" sz="3600" dirty="0"/>
          </a:p>
        </p:txBody>
      </p:sp>
      <p:sp>
        <p:nvSpPr>
          <p:cNvPr id="15" name="Rectangle 14">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45363" y="6150940"/>
            <a:ext cx="524256"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433100" y="1760836"/>
            <a:ext cx="524256" cy="88975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6888" y="399675"/>
            <a:ext cx="3485526"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ird on a branch&#10;&#10;Description automatically generated">
            <a:extLst>
              <a:ext uri="{FF2B5EF4-FFF2-40B4-BE49-F238E27FC236}">
                <a16:creationId xmlns:a16="http://schemas.microsoft.com/office/drawing/2014/main" id="{A66CCBB2-AE6E-9FA1-9FBC-AF7E8E202494}"/>
              </a:ext>
            </a:extLst>
          </p:cNvPr>
          <p:cNvPicPr>
            <a:picLocks noChangeAspect="1"/>
          </p:cNvPicPr>
          <p:nvPr/>
        </p:nvPicPr>
        <p:blipFill>
          <a:blip r:embed="rId3"/>
          <a:srcRect l="12269" r="28390" b="-3"/>
          <a:stretch/>
        </p:blipFill>
        <p:spPr>
          <a:xfrm>
            <a:off x="401332" y="627954"/>
            <a:ext cx="3176637" cy="5353373"/>
          </a:xfrm>
          <a:prstGeom prst="rect">
            <a:avLst/>
          </a:prstGeom>
        </p:spPr>
      </p:pic>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4324696" y="2620641"/>
            <a:ext cx="4378313" cy="2888244"/>
          </a:xfrm>
        </p:spPr>
        <p:txBody>
          <a:bodyPr anchor="ctr">
            <a:noAutofit/>
          </a:bodyPr>
          <a:lstStyle/>
          <a:p>
            <a:pPr marL="0" indent="0" algn="ctr" rtl="0">
              <a:spcBef>
                <a:spcPts val="1400"/>
              </a:spcBef>
              <a:spcAft>
                <a:spcPts val="400"/>
              </a:spcAft>
              <a:buNone/>
            </a:pPr>
            <a:r>
              <a:rPr lang="en-US" sz="1200" b="1" i="0" u="none" strike="noStrike" dirty="0">
                <a:solidFill>
                  <a:schemeClr val="accent4">
                    <a:lumMod val="50000"/>
                  </a:schemeClr>
                </a:solidFill>
                <a:effectLst/>
                <a:latin typeface="Arial" panose="020B0604020202020204" pitchFamily="34" charset="0"/>
              </a:rPr>
              <a:t>Understanding "Stochastic Parrot"</a:t>
            </a:r>
            <a:endParaRPr lang="en-US" sz="1200" b="1" i="0" u="none" strike="noStrike" dirty="0">
              <a:solidFill>
                <a:schemeClr val="accent4">
                  <a:lumMod val="50000"/>
                </a:schemeClr>
              </a:solidFill>
              <a:effectLst/>
            </a:endParaRPr>
          </a:p>
          <a:p>
            <a:pPr marL="0" indent="0" algn="l" rtl="0" fontAlgn="base">
              <a:spcBef>
                <a:spcPts val="1200"/>
              </a:spcBef>
              <a:spcAft>
                <a:spcPts val="0"/>
              </a:spcAft>
              <a:buNone/>
            </a:pPr>
            <a:r>
              <a:rPr lang="en-US" sz="1000" b="1" i="0" u="none" strike="noStrike" dirty="0">
                <a:solidFill>
                  <a:schemeClr val="accent4">
                    <a:lumMod val="50000"/>
                  </a:schemeClr>
                </a:solidFill>
                <a:effectLst/>
                <a:latin typeface="Arial" panose="020B0604020202020204" pitchFamily="34" charset="0"/>
              </a:rPr>
              <a:t>Stochastic:</a:t>
            </a:r>
            <a:r>
              <a:rPr lang="en-US" sz="1000" b="0" i="0" u="none" strike="noStrike" dirty="0">
                <a:solidFill>
                  <a:schemeClr val="accent4">
                    <a:lumMod val="50000"/>
                  </a:schemeClr>
                </a:solidFill>
                <a:effectLst/>
                <a:latin typeface="Arial" panose="020B0604020202020204" pitchFamily="34" charset="0"/>
              </a:rPr>
              <a:t> Essentially means random, derived from mathematical terminology.</a:t>
            </a:r>
          </a:p>
          <a:p>
            <a:pPr marL="0" indent="0" algn="l" rtl="0" fontAlgn="base">
              <a:spcBef>
                <a:spcPts val="0"/>
              </a:spcBef>
              <a:spcAft>
                <a:spcPts val="1200"/>
              </a:spcAft>
              <a:buNone/>
            </a:pPr>
            <a:r>
              <a:rPr lang="en-US" sz="1000" b="1" i="0" u="none" strike="noStrike" dirty="0">
                <a:solidFill>
                  <a:schemeClr val="accent4">
                    <a:lumMod val="50000"/>
                  </a:schemeClr>
                </a:solidFill>
                <a:effectLst/>
                <a:latin typeface="Arial" panose="020B0604020202020204" pitchFamily="34" charset="0"/>
              </a:rPr>
              <a:t>Parrot:</a:t>
            </a:r>
            <a:r>
              <a:rPr lang="en-US" sz="1000" b="0" i="0" u="none" strike="noStrike" dirty="0">
                <a:solidFill>
                  <a:schemeClr val="accent4">
                    <a:lumMod val="50000"/>
                  </a:schemeClr>
                </a:solidFill>
                <a:effectLst/>
                <a:latin typeface="Arial" panose="020B0604020202020204" pitchFamily="34" charset="0"/>
              </a:rPr>
              <a:t> Known for repeating what they’ve heard without understanding.</a:t>
            </a:r>
          </a:p>
          <a:p>
            <a:pPr marL="0" indent="0" algn="l" rtl="0" fontAlgn="base">
              <a:spcBef>
                <a:spcPts val="0"/>
              </a:spcBef>
              <a:spcAft>
                <a:spcPts val="1200"/>
              </a:spcAft>
              <a:buNone/>
            </a:pPr>
            <a:r>
              <a:rPr lang="en-US" sz="1000" b="1" i="0" u="none" strike="noStrike" dirty="0">
                <a:solidFill>
                  <a:schemeClr val="accent4">
                    <a:lumMod val="50000"/>
                  </a:schemeClr>
                </a:solidFill>
                <a:effectLst/>
                <a:latin typeface="Arial" panose="020B0604020202020204" pitchFamily="34" charset="0"/>
              </a:rPr>
              <a:t>Stochastic Parrot in AI:</a:t>
            </a:r>
            <a:r>
              <a:rPr lang="en-US" sz="1000" b="0" i="0" u="none" strike="noStrike" dirty="0">
                <a:solidFill>
                  <a:schemeClr val="accent4">
                    <a:lumMod val="50000"/>
                  </a:schemeClr>
                </a:solidFill>
                <a:effectLst/>
                <a:latin typeface="Arial" panose="020B0604020202020204" pitchFamily="34" charset="0"/>
              </a:rPr>
              <a:t> Refers to AI models like ChatGPT that are perceived as randomly regurgitating information without true comprehension. [prompt] </a:t>
            </a:r>
          </a:p>
          <a:p>
            <a:pPr marL="0" indent="0" algn="ctr" rtl="0">
              <a:spcBef>
                <a:spcPts val="1400"/>
              </a:spcBef>
              <a:spcAft>
                <a:spcPts val="400"/>
              </a:spcAft>
              <a:buNone/>
            </a:pPr>
            <a:r>
              <a:rPr lang="en-US" sz="1200" b="1" i="0" u="none" strike="noStrike" dirty="0">
                <a:solidFill>
                  <a:schemeClr val="accent4">
                    <a:lumMod val="50000"/>
                  </a:schemeClr>
                </a:solidFill>
                <a:effectLst/>
                <a:latin typeface="Arial" panose="020B0604020202020204" pitchFamily="34" charset="0"/>
              </a:rPr>
              <a:t>Origin of the Term "Stochastic Parrot"</a:t>
            </a:r>
            <a:endParaRPr lang="en-US" sz="1200" b="1" i="0" u="none" strike="noStrike" dirty="0">
              <a:solidFill>
                <a:schemeClr val="accent4">
                  <a:lumMod val="50000"/>
                </a:schemeClr>
              </a:solidFill>
              <a:effectLst/>
            </a:endParaRPr>
          </a:p>
          <a:p>
            <a:pPr marL="0" indent="0" algn="l" rtl="0" fontAlgn="base">
              <a:spcBef>
                <a:spcPts val="1200"/>
              </a:spcBef>
              <a:spcAft>
                <a:spcPts val="0"/>
              </a:spcAft>
              <a:buNone/>
            </a:pPr>
            <a:r>
              <a:rPr lang="en-US" sz="1000" b="1" i="0" u="none" strike="noStrike" dirty="0">
                <a:solidFill>
                  <a:schemeClr val="accent4">
                    <a:lumMod val="50000"/>
                  </a:schemeClr>
                </a:solidFill>
                <a:effectLst/>
                <a:latin typeface="Arial" panose="020B0604020202020204" pitchFamily="34" charset="0"/>
              </a:rPr>
              <a:t>Key Paper:</a:t>
            </a:r>
            <a:r>
              <a:rPr lang="en-US" sz="1000" b="0" i="0" u="none" strike="noStrike" dirty="0">
                <a:solidFill>
                  <a:schemeClr val="accent4">
                    <a:lumMod val="50000"/>
                  </a:schemeClr>
                </a:solidFill>
                <a:effectLst/>
                <a:latin typeface="Arial" panose="020B0604020202020204" pitchFamily="34" charset="0"/>
              </a:rPr>
              <a:t> "On the Dangers of Stochastic Parrots: Can Language Models Be Too Big?" (2021)</a:t>
            </a:r>
          </a:p>
          <a:p>
            <a:pPr marL="0" indent="0" algn="l" rtl="0" fontAlgn="base">
              <a:spcBef>
                <a:spcPts val="0"/>
              </a:spcBef>
              <a:spcAft>
                <a:spcPts val="0"/>
              </a:spcAft>
              <a:buNone/>
            </a:pPr>
            <a:r>
              <a:rPr lang="en-US" sz="1000" b="1" i="0" u="none" strike="noStrike" dirty="0">
                <a:solidFill>
                  <a:schemeClr val="accent4">
                    <a:lumMod val="50000"/>
                  </a:schemeClr>
                </a:solidFill>
                <a:effectLst/>
                <a:latin typeface="Arial" panose="020B0604020202020204" pitchFamily="34" charset="0"/>
              </a:rPr>
              <a:t>Main Claims:</a:t>
            </a:r>
            <a:endParaRPr lang="en-US" sz="1000" b="0" i="0" u="none" strike="noStrike" dirty="0">
              <a:solidFill>
                <a:schemeClr val="accent4">
                  <a:lumMod val="50000"/>
                </a:schemeClr>
              </a:solidFill>
              <a:effectLst/>
              <a:latin typeface="Arial" panose="020B0604020202020204" pitchFamily="34" charset="0"/>
            </a:endParaRPr>
          </a:p>
          <a:p>
            <a:pPr marL="742950" lvl="1" indent="-285750" algn="l" rtl="0" fontAlgn="base">
              <a:spcBef>
                <a:spcPts val="0"/>
              </a:spcBef>
              <a:spcAft>
                <a:spcPts val="0"/>
              </a:spcAft>
              <a:buFont typeface="Arial" panose="020B0604020202020204" pitchFamily="34" charset="0"/>
              <a:buChar char="•"/>
            </a:pPr>
            <a:r>
              <a:rPr lang="en-US" sz="1000" b="0" i="0" u="none" strike="noStrike" dirty="0">
                <a:solidFill>
                  <a:schemeClr val="accent4">
                    <a:lumMod val="50000"/>
                  </a:schemeClr>
                </a:solidFill>
                <a:effectLst/>
                <a:latin typeface="Arial" panose="020B0604020202020204" pitchFamily="34" charset="0"/>
              </a:rPr>
              <a:t>Language models consume significant energy.</a:t>
            </a:r>
          </a:p>
          <a:p>
            <a:pPr marL="742950" lvl="1" indent="-285750" algn="l" rtl="0" fontAlgn="base">
              <a:spcBef>
                <a:spcPts val="0"/>
              </a:spcBef>
              <a:spcAft>
                <a:spcPts val="0"/>
              </a:spcAft>
              <a:buFont typeface="Arial" panose="020B0604020202020204" pitchFamily="34" charset="0"/>
              <a:buChar char="•"/>
            </a:pPr>
            <a:r>
              <a:rPr lang="en-US" sz="1000" b="0" i="0" u="none" strike="noStrike" dirty="0">
                <a:solidFill>
                  <a:schemeClr val="accent4">
                    <a:lumMod val="50000"/>
                  </a:schemeClr>
                </a:solidFill>
                <a:effectLst/>
                <a:latin typeface="Arial" panose="020B0604020202020204" pitchFamily="34" charset="0"/>
              </a:rPr>
              <a:t>They are prone to bias.</a:t>
            </a:r>
          </a:p>
          <a:p>
            <a:pPr marL="742950" lvl="1" indent="-285750" algn="l" rtl="0" fontAlgn="base">
              <a:spcBef>
                <a:spcPts val="0"/>
              </a:spcBef>
              <a:spcAft>
                <a:spcPts val="1200"/>
              </a:spcAft>
              <a:buFont typeface="Arial" panose="020B0604020202020204" pitchFamily="34" charset="0"/>
              <a:buChar char="•"/>
            </a:pPr>
            <a:r>
              <a:rPr lang="en-US" sz="1000" b="0" i="0" u="none" strike="noStrike" dirty="0">
                <a:solidFill>
                  <a:schemeClr val="accent4">
                    <a:lumMod val="50000"/>
                  </a:schemeClr>
                </a:solidFill>
                <a:effectLst/>
                <a:latin typeface="Arial" panose="020B0604020202020204" pitchFamily="34" charset="0"/>
              </a:rPr>
              <a:t>They might negatively impact certain groups.</a:t>
            </a:r>
          </a:p>
          <a:p>
            <a:pPr marL="0" indent="0">
              <a:buNone/>
            </a:pPr>
            <a:r>
              <a:rPr lang="en-US" sz="1000" b="1" i="0" u="none" strike="noStrike" dirty="0">
                <a:solidFill>
                  <a:schemeClr val="accent4">
                    <a:lumMod val="50000"/>
                  </a:schemeClr>
                </a:solidFill>
                <a:effectLst/>
                <a:latin typeface="Arial" panose="020B0604020202020204" pitchFamily="34" charset="0"/>
              </a:rPr>
              <a:t>Key Focus:</a:t>
            </a:r>
            <a:r>
              <a:rPr lang="en-US" sz="1000" b="0" i="0" u="none" strike="noStrike" dirty="0">
                <a:solidFill>
                  <a:schemeClr val="accent4">
                    <a:lumMod val="50000"/>
                  </a:schemeClr>
                </a:solidFill>
                <a:effectLst/>
                <a:latin typeface="Arial" panose="020B0604020202020204" pitchFamily="34" charset="0"/>
              </a:rPr>
              <a:t> Whether these models truly understand language or merely mimic it.</a:t>
            </a:r>
            <a:endParaRPr lang="en-US" sz="1000" b="0" i="0" u="none" strike="noStrike" dirty="0">
              <a:solidFill>
                <a:schemeClr val="accent4">
                  <a:lumMod val="50000"/>
                </a:schemeClr>
              </a:solidFill>
              <a:effectLst/>
            </a:endParaRPr>
          </a:p>
        </p:txBody>
      </p:sp>
      <p:sp>
        <p:nvSpPr>
          <p:cNvPr id="4" name="Content Placeholder 2">
            <a:extLst>
              <a:ext uri="{FF2B5EF4-FFF2-40B4-BE49-F238E27FC236}">
                <a16:creationId xmlns:a16="http://schemas.microsoft.com/office/drawing/2014/main" id="{78767915-83E5-B43C-BA2F-BB906CC1AA30}"/>
              </a:ext>
            </a:extLst>
          </p:cNvPr>
          <p:cNvSpPr txBox="1">
            <a:spLocks/>
          </p:cNvSpPr>
          <p:nvPr/>
        </p:nvSpPr>
        <p:spPr>
          <a:xfrm>
            <a:off x="4379976" y="1600199"/>
            <a:ext cx="37490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endParaRPr lang="en-US" b="0" i="0" u="none" strike="noStrike" dirty="0">
              <a:solidFill>
                <a:srgbClr val="000000"/>
              </a:solidFill>
              <a:effectLst/>
            </a:endParaRPr>
          </a:p>
        </p:txBody>
      </p:sp>
      <p:sp>
        <p:nvSpPr>
          <p:cNvPr id="5" name="TextBox 4">
            <a:extLst>
              <a:ext uri="{FF2B5EF4-FFF2-40B4-BE49-F238E27FC236}">
                <a16:creationId xmlns:a16="http://schemas.microsoft.com/office/drawing/2014/main" id="{847B3EB5-9945-BE5C-AF55-3F6198BB426C}"/>
              </a:ext>
            </a:extLst>
          </p:cNvPr>
          <p:cNvSpPr txBox="1"/>
          <p:nvPr/>
        </p:nvSpPr>
        <p:spPr>
          <a:xfrm>
            <a:off x="7787795" y="6430087"/>
            <a:ext cx="1356205" cy="369332"/>
          </a:xfrm>
          <a:prstGeom prst="rect">
            <a:avLst/>
          </a:prstGeom>
          <a:noFill/>
        </p:spPr>
        <p:txBody>
          <a:bodyPr wrap="none" rtlCol="0">
            <a:spAutoFit/>
          </a:bodyPr>
          <a:lstStyle/>
          <a:p>
            <a:r>
              <a:rPr lang="en-US" dirty="0" err="1">
                <a:hlinkClick r:id="rId4"/>
              </a:rPr>
              <a:t>chatgpt.com</a:t>
            </a:r>
            <a:endParaRPr lang="en-US" dirty="0"/>
          </a:p>
        </p:txBody>
      </p:sp>
    </p:spTree>
    <p:extLst>
      <p:ext uri="{BB962C8B-B14F-4D97-AF65-F5344CB8AC3E}">
        <p14:creationId xmlns:p14="http://schemas.microsoft.com/office/powerpoint/2010/main" val="2133534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007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a:xfrm>
            <a:off x="86140" y="198948"/>
            <a:ext cx="3278852" cy="1330839"/>
          </a:xfrm>
        </p:spPr>
        <p:txBody>
          <a:bodyPr>
            <a:normAutofit/>
          </a:bodyPr>
          <a:lstStyle/>
          <a:p>
            <a:pPr>
              <a:lnSpc>
                <a:spcPct val="90000"/>
              </a:lnSpc>
            </a:pPr>
            <a:r>
              <a:rPr lang="en-US" sz="2800" dirty="0">
                <a:solidFill>
                  <a:schemeClr val="tx1">
                    <a:lumMod val="95000"/>
                    <a:lumOff val="5000"/>
                  </a:schemeClr>
                </a:solidFill>
              </a:rPr>
              <a:t>Abstract Reasoning ?</a:t>
            </a:r>
            <a:br>
              <a:rPr lang="en-US" sz="2800" dirty="0">
                <a:solidFill>
                  <a:schemeClr val="tx1">
                    <a:lumMod val="95000"/>
                    <a:lumOff val="5000"/>
                  </a:schemeClr>
                </a:solidFill>
              </a:rPr>
            </a:br>
            <a:endParaRPr lang="en-US" sz="2800"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86140" y="1600198"/>
            <a:ext cx="3278852" cy="5257802"/>
          </a:xfrm>
        </p:spPr>
        <p:txBody>
          <a:bodyPr>
            <a:normAutofit fontScale="25000" lnSpcReduction="20000"/>
          </a:bodyPr>
          <a:lstStyle/>
          <a:p>
            <a:pPr marL="0" indent="0">
              <a:buNone/>
            </a:pPr>
            <a:r>
              <a:rPr lang="en-US" b="0" i="0" u="none" strike="noStrike" dirty="0">
                <a:solidFill>
                  <a:srgbClr val="000000"/>
                </a:solidFill>
                <a:effectLst/>
              </a:rPr>
              <a:t>The paper "</a:t>
            </a:r>
            <a:r>
              <a:rPr lang="en-US" sz="3200" b="0" i="0" u="none" strike="noStrike" dirty="0">
                <a:solidFill>
                  <a:srgbClr val="446E9B"/>
                </a:solidFill>
                <a:effectLst/>
                <a:latin typeface="-apple-system"/>
                <a:hlinkClick r:id="rId3"/>
              </a:rPr>
              <a:t>Reasoning or Reciting? Exploring the Capabilities and Limitations of Language Models Through Counterfactual Tasks</a:t>
            </a:r>
            <a:r>
              <a:rPr lang="en-US" b="0" i="0" u="none" strike="noStrike" dirty="0">
                <a:solidFill>
                  <a:srgbClr val="000000"/>
                </a:solidFill>
                <a:effectLst/>
              </a:rPr>
              <a:t>" investigates the reasoning abilities of large language models (LLMs) by subjecting them to a series of counterfactual tasks. These tasks are designed to deviate from standard assumptions underlying conventional tasks, thereby testing whether LLMs can adapt to new, non-standard conditions or if they merely rely on memorized patterns.</a:t>
            </a:r>
            <a:br>
              <a:rPr lang="en-US" b="0" i="0" u="none" strike="noStrike" dirty="0">
                <a:solidFill>
                  <a:srgbClr val="000000"/>
                </a:solidFill>
                <a:effectLst/>
              </a:rPr>
            </a:br>
            <a:endParaRPr lang="en-US" b="0" i="0" u="none" strike="noStrike" dirty="0">
              <a:solidFill>
                <a:srgbClr val="000000"/>
              </a:solidFill>
              <a:effectLst/>
            </a:endParaRPr>
          </a:p>
          <a:p>
            <a:pPr marL="0" indent="0" algn="l">
              <a:buNone/>
            </a:pPr>
            <a:r>
              <a:rPr lang="en-US" b="0" i="0" u="none" strike="noStrike" dirty="0">
                <a:solidFill>
                  <a:srgbClr val="000000"/>
                </a:solidFill>
                <a:effectLst/>
              </a:rPr>
              <a:t>Key findings of the study include:</a:t>
            </a:r>
            <a:br>
              <a:rPr lang="en-US" b="0" i="0" u="none" strike="noStrike" dirty="0">
                <a:solidFill>
                  <a:srgbClr val="000000"/>
                </a:solidFill>
                <a:effectLst/>
              </a:rPr>
            </a:br>
            <a:endParaRPr lang="en-US" b="0" i="0" u="none" strike="noStrike" dirty="0">
              <a:solidFill>
                <a:srgbClr val="000000"/>
              </a:solidFill>
              <a:effectLst/>
            </a:endParaRPr>
          </a:p>
          <a:p>
            <a:pPr algn="l">
              <a:buFont typeface="+mj-lt"/>
              <a:buAutoNum type="arabicPeriod"/>
            </a:pPr>
            <a:r>
              <a:rPr lang="en-US" b="1" i="0" u="none" strike="noStrike" dirty="0">
                <a:solidFill>
                  <a:srgbClr val="000000"/>
                </a:solidFill>
                <a:effectLst/>
              </a:rPr>
              <a:t>Counterfactual Task Framework</a:t>
            </a:r>
            <a:r>
              <a:rPr lang="en-US" b="0" i="0" u="none" strike="noStrike" dirty="0">
                <a:solidFill>
                  <a:srgbClr val="000000"/>
                </a:solidFill>
                <a:effectLst/>
              </a:rPr>
              <a:t>: The authors propose a novel evaluation framework that introduces "counterfactual" variants of standard tasks. These variants alter the default conditions of tasks to assess whether LLMs can reason abstractly or if their performance is dependent on the specific data seen during pretraining.</a:t>
            </a:r>
            <a:br>
              <a:rPr lang="en-US" b="0" i="0" u="none" strike="noStrike" dirty="0">
                <a:solidFill>
                  <a:srgbClr val="000000"/>
                </a:solidFill>
                <a:effectLst/>
              </a:rPr>
            </a:br>
            <a:endParaRPr lang="en-US" b="0" i="0" u="none" strike="noStrike" dirty="0">
              <a:solidFill>
                <a:srgbClr val="000000"/>
              </a:solidFill>
              <a:effectLst/>
            </a:endParaRPr>
          </a:p>
          <a:p>
            <a:pPr algn="l">
              <a:buFont typeface="+mj-lt"/>
              <a:buAutoNum type="arabicPeriod"/>
            </a:pPr>
            <a:r>
              <a:rPr lang="en-US" b="1" i="0" u="none" strike="noStrike" dirty="0">
                <a:solidFill>
                  <a:srgbClr val="000000"/>
                </a:solidFill>
                <a:effectLst/>
              </a:rPr>
              <a:t>Performance Degradation</a:t>
            </a:r>
            <a:r>
              <a:rPr lang="en-US" b="0" i="0" u="none" strike="noStrike" dirty="0">
                <a:solidFill>
                  <a:srgbClr val="000000"/>
                </a:solidFill>
                <a:effectLst/>
              </a:rPr>
              <a:t>: Across a suite of 11 tasks, the study found that while LLMs can handle some counterfactual tasks to an extent, their performance generally degrades significantly when compared to the default conditions. This suggests that the models rely heavily on narrow, non-transferable task-solving procedures rather than general reasoning abilities.</a:t>
            </a:r>
            <a:br>
              <a:rPr lang="en-US" b="0" i="0" u="none" strike="noStrike" dirty="0">
                <a:solidFill>
                  <a:srgbClr val="000000"/>
                </a:solidFill>
                <a:effectLst/>
              </a:rPr>
            </a:br>
            <a:endParaRPr lang="en-US" b="0" i="0" u="none" strike="noStrike" dirty="0">
              <a:solidFill>
                <a:srgbClr val="000000"/>
              </a:solidFill>
              <a:effectLst/>
            </a:endParaRPr>
          </a:p>
          <a:p>
            <a:pPr algn="l">
              <a:buFont typeface="+mj-lt"/>
              <a:buAutoNum type="arabicPeriod"/>
            </a:pPr>
            <a:r>
              <a:rPr lang="en-US" b="1" i="0" u="none" strike="noStrike" dirty="0">
                <a:solidFill>
                  <a:srgbClr val="000000"/>
                </a:solidFill>
                <a:effectLst/>
              </a:rPr>
              <a:t>Task Examples</a:t>
            </a:r>
            <a:r>
              <a:rPr lang="en-US" b="0" i="0" u="none" strike="noStrike" dirty="0">
                <a:solidFill>
                  <a:srgbClr val="000000"/>
                </a:solidFill>
                <a:effectLst/>
              </a:rPr>
              <a:t>:</a:t>
            </a:r>
          </a:p>
          <a:p>
            <a:pPr marL="742950" lvl="1" indent="-285750" algn="l">
              <a:buFont typeface="+mj-lt"/>
              <a:buAutoNum type="arabicPeriod"/>
            </a:pPr>
            <a:r>
              <a:rPr lang="en-US" b="1" i="0" u="none" strike="noStrike" dirty="0">
                <a:solidFill>
                  <a:srgbClr val="000000"/>
                </a:solidFill>
                <a:effectLst/>
              </a:rPr>
              <a:t>Arithmetic</a:t>
            </a:r>
            <a:r>
              <a:rPr lang="en-US" b="0" i="0" u="none" strike="noStrike" dirty="0">
                <a:solidFill>
                  <a:srgbClr val="000000"/>
                </a:solidFill>
                <a:effectLst/>
              </a:rPr>
              <a:t>: The study evaluates LLMs on basic arithmetic tasks using different numerical bases (e.g., base-8, base-9, etc.), demonstrating that performance drops when models are tasked with less familiar numerical systems.</a:t>
            </a:r>
          </a:p>
          <a:p>
            <a:pPr marL="742950" lvl="1" indent="-285750" algn="l">
              <a:buFont typeface="+mj-lt"/>
              <a:buAutoNum type="arabicPeriod"/>
            </a:pPr>
            <a:r>
              <a:rPr lang="en-US" b="1" i="0" u="none" strike="noStrike" dirty="0">
                <a:solidFill>
                  <a:srgbClr val="000000"/>
                </a:solidFill>
                <a:effectLst/>
              </a:rPr>
              <a:t>Programming</a:t>
            </a:r>
            <a:r>
              <a:rPr lang="en-US" b="0" i="0" u="none" strike="noStrike" dirty="0">
                <a:solidFill>
                  <a:srgbClr val="000000"/>
                </a:solidFill>
                <a:effectLst/>
              </a:rPr>
              <a:t>: Another experiment involved asking LLMs to generate or evaluate code in a fictional programming language, “</a:t>
            </a:r>
            <a:r>
              <a:rPr lang="en-US" b="0" i="0" u="none" strike="noStrike" dirty="0" err="1">
                <a:solidFill>
                  <a:srgbClr val="000000"/>
                </a:solidFill>
                <a:effectLst/>
              </a:rPr>
              <a:t>ThonPy</a:t>
            </a:r>
            <a:r>
              <a:rPr lang="en-US" b="0" i="0" u="none" strike="noStrike" dirty="0">
                <a:solidFill>
                  <a:srgbClr val="000000"/>
                </a:solidFill>
                <a:effectLst/>
              </a:rPr>
              <a:t>,” which differs from Python only by using 1-based indexing. The results showed that LLMs often struggled with these unfamiliar conditions.</a:t>
            </a:r>
          </a:p>
          <a:p>
            <a:pPr marL="742950" lvl="1" indent="-285750" algn="l">
              <a:buFont typeface="+mj-lt"/>
              <a:buAutoNum type="arabicPeriod"/>
            </a:pPr>
            <a:r>
              <a:rPr lang="en-US" b="1" i="0" u="none" strike="noStrike" dirty="0">
                <a:solidFill>
                  <a:srgbClr val="000000"/>
                </a:solidFill>
                <a:effectLst/>
              </a:rPr>
              <a:t>Natural Language Reasoning</a:t>
            </a:r>
            <a:r>
              <a:rPr lang="en-US" b="0" i="0" u="none" strike="noStrike" dirty="0">
                <a:solidFill>
                  <a:srgbClr val="000000"/>
                </a:solidFill>
                <a:effectLst/>
              </a:rPr>
              <a:t>: The study also explored the logical reasoning capabilities of LLMs through tasks that manipulate natural language premises, finding that the models struggled when presented with premises that violate common sense.</a:t>
            </a:r>
            <a:br>
              <a:rPr lang="en-US" b="0" i="0" u="none" strike="noStrike" dirty="0">
                <a:solidFill>
                  <a:srgbClr val="000000"/>
                </a:solidFill>
                <a:effectLst/>
              </a:rPr>
            </a:br>
            <a:endParaRPr lang="en-US" b="0" i="0" u="none" strike="noStrike" dirty="0">
              <a:solidFill>
                <a:srgbClr val="000000"/>
              </a:solidFill>
              <a:effectLst/>
            </a:endParaRPr>
          </a:p>
          <a:p>
            <a:pPr algn="l">
              <a:buFont typeface="+mj-lt"/>
              <a:buAutoNum type="arabicPeriod"/>
            </a:pPr>
            <a:r>
              <a:rPr lang="en-US" b="1" i="0" u="none" strike="noStrike" dirty="0">
                <a:solidFill>
                  <a:srgbClr val="000000"/>
                </a:solidFill>
                <a:effectLst/>
              </a:rPr>
              <a:t>Implications</a:t>
            </a:r>
            <a:r>
              <a:rPr lang="en-US" b="0" i="0" u="none" strike="noStrike" dirty="0">
                <a:solidFill>
                  <a:srgbClr val="000000"/>
                </a:solidFill>
                <a:effectLst/>
              </a:rPr>
              <a:t>: The study's results suggest that while LLMs appear to possess abstract reasoning skills, these are often task-specific and may not generalize well to novel scenarios. This highlights the need for more careful interpretation of LLM performance and suggests directions for future research aimed at improving the generality and robustness of these models.</a:t>
            </a:r>
          </a:p>
          <a:p>
            <a:pPr marL="0" indent="0" algn="l">
              <a:buNone/>
            </a:pPr>
            <a:endParaRPr lang="en-US" b="0" i="0" u="none" strike="noStrike" dirty="0">
              <a:solidFill>
                <a:srgbClr val="000000"/>
              </a:solidFill>
              <a:effectLst/>
            </a:endParaRPr>
          </a:p>
          <a:p>
            <a:pPr marL="0" indent="0" algn="l">
              <a:buNone/>
            </a:pPr>
            <a:r>
              <a:rPr lang="en-US" b="0" i="0" u="none" strike="noStrike" dirty="0">
                <a:solidFill>
                  <a:srgbClr val="000000"/>
                </a:solidFill>
                <a:effectLst/>
              </a:rPr>
              <a:t>The findings emphasize the importance of distinguishing between true reasoning capabilities and the recitation of learned patterns when evaluating the performance of LLMs​ (</a:t>
            </a:r>
            <a:r>
              <a:rPr lang="en-US" b="0" i="0" u="none" strike="noStrike" dirty="0">
                <a:solidFill>
                  <a:srgbClr val="000000"/>
                </a:solidFill>
                <a:effectLst/>
                <a:hlinkClick r:id="rId4"/>
              </a:rPr>
              <a:t>ar5iv</a:t>
            </a:r>
            <a:r>
              <a:rPr lang="en-US" b="0" i="0" u="none" strike="noStrike" dirty="0">
                <a:solidFill>
                  <a:srgbClr val="000000"/>
                </a:solidFill>
                <a:effectLst/>
              </a:rPr>
              <a:t>)​ (</a:t>
            </a:r>
            <a:r>
              <a:rPr lang="en-US" b="0" i="0" u="none" strike="noStrike" dirty="0">
                <a:solidFill>
                  <a:srgbClr val="000000"/>
                </a:solidFill>
                <a:effectLst/>
                <a:hlinkClick r:id="rId5"/>
              </a:rPr>
              <a:t>ACL Anthology</a:t>
            </a:r>
            <a:r>
              <a:rPr lang="en-US" b="0" i="0" u="none" strike="noStrike" dirty="0">
                <a:solidFill>
                  <a:srgbClr val="000000"/>
                </a:solidFill>
                <a:effectLst/>
              </a:rPr>
              <a:t>)​ (</a:t>
            </a:r>
            <a:r>
              <a:rPr lang="en-US" b="0" i="0" u="none" strike="noStrike" dirty="0">
                <a:solidFill>
                  <a:srgbClr val="000000"/>
                </a:solidFill>
                <a:effectLst/>
                <a:hlinkClick r:id="rId6"/>
              </a:rPr>
              <a:t>ar5iv</a:t>
            </a:r>
            <a:r>
              <a:rPr lang="en-US" b="0" i="0" u="none" strike="noStrike" dirty="0">
                <a:solidFill>
                  <a:srgbClr val="000000"/>
                </a:solidFill>
                <a:effectLst/>
              </a:rPr>
              <a:t>).</a:t>
            </a:r>
          </a:p>
        </p:txBody>
      </p:sp>
      <p:sp>
        <p:nvSpPr>
          <p:cNvPr id="4" name="Content Placeholder 2">
            <a:extLst>
              <a:ext uri="{FF2B5EF4-FFF2-40B4-BE49-F238E27FC236}">
                <a16:creationId xmlns:a16="http://schemas.microsoft.com/office/drawing/2014/main" id="{78767915-83E5-B43C-BA2F-BB906CC1AA30}"/>
              </a:ext>
            </a:extLst>
          </p:cNvPr>
          <p:cNvSpPr txBox="1">
            <a:spLocks/>
          </p:cNvSpPr>
          <p:nvPr/>
        </p:nvSpPr>
        <p:spPr>
          <a:xfrm>
            <a:off x="4379976" y="1600199"/>
            <a:ext cx="37490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endParaRPr lang="en-US" b="0" i="0" u="none" strike="noStrike" dirty="0">
              <a:solidFill>
                <a:srgbClr val="000000"/>
              </a:solidFill>
              <a:effectLst/>
            </a:endParaRPr>
          </a:p>
        </p:txBody>
      </p:sp>
      <p:pic>
        <p:nvPicPr>
          <p:cNvPr id="9" name="Picture 8">
            <a:extLst>
              <a:ext uri="{FF2B5EF4-FFF2-40B4-BE49-F238E27FC236}">
                <a16:creationId xmlns:a16="http://schemas.microsoft.com/office/drawing/2014/main" id="{26FE154A-68FB-80E2-5A8E-2C6A6D3987BA}"/>
              </a:ext>
            </a:extLst>
          </p:cNvPr>
          <p:cNvPicPr>
            <a:picLocks noChangeAspect="1"/>
          </p:cNvPicPr>
          <p:nvPr/>
        </p:nvPicPr>
        <p:blipFill>
          <a:blip r:embed="rId7"/>
          <a:stretch>
            <a:fillRect/>
          </a:stretch>
        </p:blipFill>
        <p:spPr>
          <a:xfrm>
            <a:off x="3855289" y="911433"/>
            <a:ext cx="4994351" cy="5738191"/>
          </a:xfrm>
          <a:prstGeom prst="rect">
            <a:avLst/>
          </a:prstGeom>
        </p:spPr>
      </p:pic>
      <p:sp>
        <p:nvSpPr>
          <p:cNvPr id="5" name="TextBox 4">
            <a:extLst>
              <a:ext uri="{FF2B5EF4-FFF2-40B4-BE49-F238E27FC236}">
                <a16:creationId xmlns:a16="http://schemas.microsoft.com/office/drawing/2014/main" id="{59914941-B64F-A85D-BB23-DE0273442703}"/>
              </a:ext>
            </a:extLst>
          </p:cNvPr>
          <p:cNvSpPr txBox="1"/>
          <p:nvPr/>
        </p:nvSpPr>
        <p:spPr>
          <a:xfrm>
            <a:off x="7787795" y="6430087"/>
            <a:ext cx="1356205" cy="369332"/>
          </a:xfrm>
          <a:prstGeom prst="rect">
            <a:avLst/>
          </a:prstGeom>
          <a:noFill/>
        </p:spPr>
        <p:txBody>
          <a:bodyPr wrap="none" rtlCol="0">
            <a:spAutoFit/>
          </a:bodyPr>
          <a:lstStyle/>
          <a:p>
            <a:r>
              <a:rPr lang="en-US" dirty="0" err="1">
                <a:hlinkClick r:id="rId8"/>
              </a:rPr>
              <a:t>chatgpt.com</a:t>
            </a:r>
            <a:endParaRPr lang="en-US" dirty="0"/>
          </a:p>
        </p:txBody>
      </p:sp>
    </p:spTree>
    <p:extLst>
      <p:ext uri="{BB962C8B-B14F-4D97-AF65-F5344CB8AC3E}">
        <p14:creationId xmlns:p14="http://schemas.microsoft.com/office/powerpoint/2010/main" val="3625452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a:xfrm>
            <a:off x="491090" y="809230"/>
            <a:ext cx="3212237" cy="1200361"/>
          </a:xfrm>
        </p:spPr>
        <p:txBody>
          <a:bodyPr anchor="b">
            <a:normAutofit fontScale="90000"/>
          </a:bodyPr>
          <a:lstStyle/>
          <a:p>
            <a:pPr>
              <a:lnSpc>
                <a:spcPct val="90000"/>
              </a:lnSpc>
            </a:pPr>
            <a:r>
              <a:rPr lang="en-US" sz="3600" dirty="0">
                <a:solidFill>
                  <a:schemeClr val="accent4">
                    <a:lumMod val="50000"/>
                  </a:schemeClr>
                </a:solidFill>
              </a:rPr>
              <a:t>What is model</a:t>
            </a:r>
            <a:r>
              <a:rPr lang="en-US" sz="3600" i="0" u="none" strike="noStrike" dirty="0">
                <a:solidFill>
                  <a:schemeClr val="accent4">
                    <a:lumMod val="50000"/>
                  </a:schemeClr>
                </a:solidFill>
                <a:effectLst/>
              </a:rPr>
              <a:t> </a:t>
            </a:r>
            <a:r>
              <a:rPr lang="en-US" sz="3600" dirty="0">
                <a:solidFill>
                  <a:schemeClr val="accent4">
                    <a:lumMod val="50000"/>
                  </a:schemeClr>
                </a:solidFill>
              </a:rPr>
              <a:t>t</a:t>
            </a:r>
            <a:r>
              <a:rPr lang="en-US" sz="3600" i="0" u="none" strike="noStrike" dirty="0">
                <a:solidFill>
                  <a:schemeClr val="accent4">
                    <a:lumMod val="50000"/>
                  </a:schemeClr>
                </a:solidFill>
                <a:effectLst/>
              </a:rPr>
              <a:t>emperature?</a:t>
            </a:r>
            <a:br>
              <a:rPr lang="en-US" sz="1900" b="1" i="0" u="none" strike="noStrike" dirty="0">
                <a:effectLst/>
              </a:rPr>
            </a:br>
            <a:r>
              <a:rPr lang="en-US" sz="1900" dirty="0"/>
              <a:t>  </a:t>
            </a:r>
            <a:br>
              <a:rPr lang="en-US" sz="1900" dirty="0"/>
            </a:br>
            <a:endParaRPr lang="en-US" sz="1900" dirty="0"/>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483799" y="2031101"/>
            <a:ext cx="3212238" cy="3511943"/>
          </a:xfrm>
        </p:spPr>
        <p:txBody>
          <a:bodyPr anchor="ctr">
            <a:normAutofit/>
          </a:bodyPr>
          <a:lstStyle/>
          <a:p>
            <a:pPr marL="0" indent="0" rtl="0">
              <a:lnSpc>
                <a:spcPct val="90000"/>
              </a:lnSpc>
              <a:spcBef>
                <a:spcPts val="1400"/>
              </a:spcBef>
              <a:spcAft>
                <a:spcPts val="400"/>
              </a:spcAft>
              <a:buNone/>
            </a:pPr>
            <a:r>
              <a:rPr lang="en-US" sz="1500" b="1" i="0" u="none" strike="noStrike" dirty="0">
                <a:solidFill>
                  <a:schemeClr val="accent4">
                    <a:lumMod val="50000"/>
                  </a:schemeClr>
                </a:solidFill>
                <a:effectLst/>
                <a:latin typeface="Arial" panose="020B0604020202020204" pitchFamily="34" charset="0"/>
              </a:rPr>
              <a:t>Model Temperature</a:t>
            </a:r>
            <a:endParaRPr lang="en-US" sz="1500" b="1" i="0" u="none" strike="noStrike" dirty="0">
              <a:solidFill>
                <a:schemeClr val="accent4">
                  <a:lumMod val="50000"/>
                </a:schemeClr>
              </a:solidFill>
              <a:effectLst/>
            </a:endParaRPr>
          </a:p>
          <a:p>
            <a:pPr marL="0" indent="0" rtl="0" fontAlgn="base">
              <a:lnSpc>
                <a:spcPct val="90000"/>
              </a:lnSpc>
              <a:spcBef>
                <a:spcPts val="1200"/>
              </a:spcBef>
              <a:spcAft>
                <a:spcPts val="0"/>
              </a:spcAft>
              <a:buNone/>
            </a:pPr>
            <a:r>
              <a:rPr lang="en-US" sz="1500" b="1" i="0" u="none" strike="noStrike" dirty="0">
                <a:solidFill>
                  <a:schemeClr val="accent4">
                    <a:lumMod val="50000"/>
                  </a:schemeClr>
                </a:solidFill>
                <a:effectLst/>
                <a:latin typeface="Arial" panose="020B0604020202020204" pitchFamily="34" charset="0"/>
              </a:rPr>
              <a:t>Temperature in AI Models:</a:t>
            </a:r>
            <a:r>
              <a:rPr lang="en-US" sz="1500" b="0" i="0" u="none" strike="noStrike" dirty="0">
                <a:solidFill>
                  <a:schemeClr val="accent4">
                    <a:lumMod val="50000"/>
                  </a:schemeClr>
                </a:solidFill>
                <a:effectLst/>
                <a:latin typeface="Arial" panose="020B0604020202020204" pitchFamily="34" charset="0"/>
              </a:rPr>
              <a:t> Adjusting the temperature of a model affects the randomness of its output.</a:t>
            </a:r>
          </a:p>
          <a:p>
            <a:pPr fontAlgn="base">
              <a:lnSpc>
                <a:spcPct val="90000"/>
              </a:lnSpc>
              <a:spcBef>
                <a:spcPts val="1200"/>
              </a:spcBef>
            </a:pPr>
            <a:r>
              <a:rPr lang="en-US" sz="1500" b="1" i="0" u="none" strike="noStrike" dirty="0">
                <a:solidFill>
                  <a:schemeClr val="accent4">
                    <a:lumMod val="50000"/>
                  </a:schemeClr>
                </a:solidFill>
                <a:effectLst/>
                <a:latin typeface="Arial" panose="020B0604020202020204" pitchFamily="34" charset="0"/>
              </a:rPr>
              <a:t>Low Temperature (0):</a:t>
            </a:r>
            <a:r>
              <a:rPr lang="en-US" sz="1500" b="0" i="0" u="none" strike="noStrike" dirty="0">
                <a:solidFill>
                  <a:schemeClr val="accent4">
                    <a:lumMod val="50000"/>
                  </a:schemeClr>
                </a:solidFill>
                <a:effectLst/>
                <a:latin typeface="Arial" panose="020B0604020202020204" pitchFamily="34" charset="0"/>
              </a:rPr>
              <a:t> The model gives high-probability, straightforward answers.</a:t>
            </a:r>
          </a:p>
          <a:p>
            <a:pPr fontAlgn="base">
              <a:lnSpc>
                <a:spcPct val="90000"/>
              </a:lnSpc>
              <a:spcBef>
                <a:spcPts val="1200"/>
              </a:spcBef>
            </a:pPr>
            <a:r>
              <a:rPr lang="en-US" sz="1500" b="1" i="0" u="none" strike="noStrike" dirty="0">
                <a:solidFill>
                  <a:schemeClr val="accent4">
                    <a:lumMod val="50000"/>
                  </a:schemeClr>
                </a:solidFill>
                <a:effectLst/>
                <a:latin typeface="Arial" panose="020B0604020202020204" pitchFamily="34" charset="0"/>
              </a:rPr>
              <a:t>High Temperature (up to 2):</a:t>
            </a:r>
            <a:r>
              <a:rPr lang="en-US" sz="1500" b="0" i="0" u="none" strike="noStrike" dirty="0">
                <a:solidFill>
                  <a:schemeClr val="accent4">
                    <a:lumMod val="50000"/>
                  </a:schemeClr>
                </a:solidFill>
                <a:effectLst/>
                <a:latin typeface="Arial" panose="020B0604020202020204" pitchFamily="34" charset="0"/>
              </a:rPr>
              <a:t> The output becomes more random and less coherent, demonstrating the "stochastic" nature of the model.</a:t>
            </a:r>
          </a:p>
          <a:p>
            <a:pPr marL="0" indent="0" fontAlgn="base">
              <a:lnSpc>
                <a:spcPct val="90000"/>
              </a:lnSpc>
              <a:spcBef>
                <a:spcPts val="1200"/>
              </a:spcBef>
              <a:buNone/>
            </a:pPr>
            <a:endParaRPr lang="en-US" sz="1500" b="0" i="0" u="none" strike="noStrike" dirty="0">
              <a:solidFill>
                <a:schemeClr val="accent4">
                  <a:lumMod val="50000"/>
                </a:schemeClr>
              </a:solidFill>
              <a:effectLst/>
            </a:endParaRP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37A6BC4-3046-457A-6017-C29AC2D721C0}"/>
              </a:ext>
            </a:extLst>
          </p:cNvPr>
          <p:cNvPicPr>
            <a:picLocks noChangeAspect="1"/>
          </p:cNvPicPr>
          <p:nvPr/>
        </p:nvPicPr>
        <p:blipFill>
          <a:blip r:embed="rId3"/>
          <a:stretch>
            <a:fillRect/>
          </a:stretch>
        </p:blipFill>
        <p:spPr>
          <a:xfrm>
            <a:off x="4490803" y="886695"/>
            <a:ext cx="4221014" cy="4851740"/>
          </a:xfrm>
          <a:prstGeom prst="rect">
            <a:avLst/>
          </a:prstGeom>
        </p:spPr>
      </p:pic>
      <p:sp>
        <p:nvSpPr>
          <p:cNvPr id="4" name="Content Placeholder 2">
            <a:extLst>
              <a:ext uri="{FF2B5EF4-FFF2-40B4-BE49-F238E27FC236}">
                <a16:creationId xmlns:a16="http://schemas.microsoft.com/office/drawing/2014/main" id="{78767915-83E5-B43C-BA2F-BB906CC1AA30}"/>
              </a:ext>
            </a:extLst>
          </p:cNvPr>
          <p:cNvSpPr txBox="1">
            <a:spLocks/>
          </p:cNvSpPr>
          <p:nvPr/>
        </p:nvSpPr>
        <p:spPr>
          <a:xfrm>
            <a:off x="4379976" y="1600199"/>
            <a:ext cx="37490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endParaRPr lang="en-US" b="0" i="0" u="none" strike="noStrike" dirty="0">
              <a:solidFill>
                <a:srgbClr val="000000"/>
              </a:solidFill>
              <a:effectLst/>
            </a:endParaRPr>
          </a:p>
        </p:txBody>
      </p:sp>
      <p:sp>
        <p:nvSpPr>
          <p:cNvPr id="6" name="TextBox 5">
            <a:extLst>
              <a:ext uri="{FF2B5EF4-FFF2-40B4-BE49-F238E27FC236}">
                <a16:creationId xmlns:a16="http://schemas.microsoft.com/office/drawing/2014/main" id="{E85057E1-21BF-776E-8765-EEFFF0644FDA}"/>
              </a:ext>
            </a:extLst>
          </p:cNvPr>
          <p:cNvSpPr txBox="1"/>
          <p:nvPr/>
        </p:nvSpPr>
        <p:spPr>
          <a:xfrm>
            <a:off x="5898630" y="502170"/>
            <a:ext cx="1665071" cy="369332"/>
          </a:xfrm>
          <a:prstGeom prst="rect">
            <a:avLst/>
          </a:prstGeom>
          <a:noFill/>
        </p:spPr>
        <p:txBody>
          <a:bodyPr wrap="none" rtlCol="0">
            <a:spAutoFit/>
          </a:bodyPr>
          <a:lstStyle/>
          <a:p>
            <a:r>
              <a:rPr lang="en-US" dirty="0">
                <a:hlinkClick r:id="rId4"/>
              </a:rPr>
              <a:t>GPT Playground</a:t>
            </a:r>
            <a:endParaRPr lang="en-US" dirty="0"/>
          </a:p>
        </p:txBody>
      </p:sp>
      <p:sp>
        <p:nvSpPr>
          <p:cNvPr id="7" name="TextBox 6">
            <a:extLst>
              <a:ext uri="{FF2B5EF4-FFF2-40B4-BE49-F238E27FC236}">
                <a16:creationId xmlns:a16="http://schemas.microsoft.com/office/drawing/2014/main" id="{B4CE1654-DEC1-13C8-8468-DD5DECC164FA}"/>
              </a:ext>
            </a:extLst>
          </p:cNvPr>
          <p:cNvSpPr txBox="1"/>
          <p:nvPr/>
        </p:nvSpPr>
        <p:spPr>
          <a:xfrm>
            <a:off x="7787795" y="6470428"/>
            <a:ext cx="1356205" cy="369332"/>
          </a:xfrm>
          <a:prstGeom prst="rect">
            <a:avLst/>
          </a:prstGeom>
          <a:noFill/>
        </p:spPr>
        <p:txBody>
          <a:bodyPr wrap="none" rtlCol="0">
            <a:spAutoFit/>
          </a:bodyPr>
          <a:lstStyle/>
          <a:p>
            <a:r>
              <a:rPr lang="en-US" dirty="0" err="1">
                <a:hlinkClick r:id="rId5"/>
              </a:rPr>
              <a:t>chatgpt.com</a:t>
            </a:r>
            <a:endParaRPr lang="en-US" dirty="0"/>
          </a:p>
        </p:txBody>
      </p:sp>
    </p:spTree>
    <p:extLst>
      <p:ext uri="{BB962C8B-B14F-4D97-AF65-F5344CB8AC3E}">
        <p14:creationId xmlns:p14="http://schemas.microsoft.com/office/powerpoint/2010/main" val="959799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a:xfrm>
            <a:off x="429369" y="238539"/>
            <a:ext cx="8263890" cy="1434415"/>
          </a:xfrm>
        </p:spPr>
        <p:txBody>
          <a:bodyPr anchor="b">
            <a:normAutofit/>
          </a:bodyPr>
          <a:lstStyle/>
          <a:p>
            <a:pPr>
              <a:lnSpc>
                <a:spcPct val="90000"/>
              </a:lnSpc>
            </a:pPr>
            <a:r>
              <a:rPr lang="en-US" sz="2900" b="0" i="0" u="none" strike="noStrike" dirty="0">
                <a:solidFill>
                  <a:schemeClr val="accent4">
                    <a:lumMod val="50000"/>
                  </a:schemeClr>
                </a:solidFill>
                <a:effectLst/>
                <a:latin typeface="-webkit-standard"/>
              </a:rPr>
              <a:t>Introduction to Hallucinations in Language Models</a:t>
            </a:r>
            <a:br>
              <a:rPr lang="en-US" sz="2900" dirty="0">
                <a:solidFill>
                  <a:schemeClr val="accent4">
                    <a:lumMod val="50000"/>
                  </a:schemeClr>
                </a:solidFill>
              </a:rPr>
            </a:br>
            <a:endParaRPr lang="en-US" sz="2900" dirty="0">
              <a:solidFill>
                <a:schemeClr val="accent4">
                  <a:lumMod val="50000"/>
                </a:schemeClr>
              </a:solidFill>
            </a:endParaRP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429369" y="2071316"/>
            <a:ext cx="5035164" cy="4119172"/>
          </a:xfrm>
        </p:spPr>
        <p:txBody>
          <a:bodyPr anchor="t">
            <a:normAutofit/>
          </a:bodyPr>
          <a:lstStyle/>
          <a:p>
            <a:pPr marL="0" indent="0">
              <a:lnSpc>
                <a:spcPct val="90000"/>
              </a:lnSpc>
              <a:buNone/>
            </a:pPr>
            <a:r>
              <a:rPr lang="en-US" sz="1600" b="1" i="0" u="none" strike="noStrike" dirty="0">
                <a:solidFill>
                  <a:schemeClr val="accent4">
                    <a:lumMod val="50000"/>
                  </a:schemeClr>
                </a:solidFill>
                <a:effectLst/>
              </a:rPr>
              <a:t>What is a Hallucination?</a:t>
            </a:r>
            <a:endParaRPr lang="en-US" sz="1600" b="0" i="0" u="none" strike="noStrike" dirty="0">
              <a:solidFill>
                <a:schemeClr val="accent4">
                  <a:lumMod val="50000"/>
                </a:schemeClr>
              </a:solidFill>
              <a:effectLst/>
            </a:endParaRPr>
          </a:p>
          <a:p>
            <a:pPr marL="457200" lvl="1" indent="0">
              <a:lnSpc>
                <a:spcPct val="90000"/>
              </a:lnSpc>
              <a:buNone/>
            </a:pPr>
            <a:r>
              <a:rPr lang="en-US" sz="1600" b="0" i="0" u="none" strike="noStrike" dirty="0">
                <a:solidFill>
                  <a:schemeClr val="accent4">
                    <a:lumMod val="50000"/>
                  </a:schemeClr>
                </a:solidFill>
                <a:effectLst/>
              </a:rPr>
              <a:t>Definition: Hallucinations occur when a language model outputs something inaccurate or incorrect. Some argue "confabulation" is more accurate, but "hallucination" is widely accepted.</a:t>
            </a:r>
          </a:p>
          <a:p>
            <a:pPr marL="457200" lvl="1" indent="0">
              <a:lnSpc>
                <a:spcPct val="90000"/>
              </a:lnSpc>
              <a:buNone/>
            </a:pPr>
            <a:r>
              <a:rPr lang="en-US" sz="1600" b="1" i="0" u="none" strike="noStrike" dirty="0">
                <a:solidFill>
                  <a:schemeClr val="accent4">
                    <a:lumMod val="50000"/>
                  </a:schemeClr>
                </a:solidFill>
                <a:effectLst/>
              </a:rPr>
              <a:t>Debate on Hallucinations</a:t>
            </a:r>
            <a:r>
              <a:rPr lang="en-US" sz="1600" b="0" i="0" u="none" strike="noStrike" dirty="0">
                <a:solidFill>
                  <a:schemeClr val="accent4">
                    <a:lumMod val="50000"/>
                  </a:schemeClr>
                </a:solidFill>
                <a:effectLst/>
              </a:rPr>
              <a:t>:</a:t>
            </a:r>
          </a:p>
          <a:p>
            <a:pPr marL="1143000" lvl="2" indent="-228600">
              <a:lnSpc>
                <a:spcPct val="90000"/>
              </a:lnSpc>
              <a:buFont typeface="Arial" panose="020B0604020202020204" pitchFamily="34" charset="0"/>
              <a:buChar char="•"/>
            </a:pPr>
            <a:r>
              <a:rPr lang="en-US" sz="1600" b="0" i="1" u="none" strike="noStrike" dirty="0">
                <a:solidFill>
                  <a:schemeClr val="accent4">
                    <a:lumMod val="50000"/>
                  </a:schemeClr>
                </a:solidFill>
                <a:effectLst/>
              </a:rPr>
              <a:t>Creativity vs. Reliability</a:t>
            </a:r>
            <a:r>
              <a:rPr lang="en-US" sz="1600" b="0" i="0" u="none" strike="noStrike" dirty="0">
                <a:solidFill>
                  <a:schemeClr val="accent4">
                    <a:lumMod val="50000"/>
                  </a:schemeClr>
                </a:solidFill>
                <a:effectLst/>
              </a:rPr>
              <a:t>: While some argue hallucinations foster creativity, most business users seek to minimize them for reliability.</a:t>
            </a:r>
          </a:p>
          <a:p>
            <a:pPr marL="1143000" lvl="2" indent="-228600">
              <a:lnSpc>
                <a:spcPct val="90000"/>
              </a:lnSpc>
              <a:buFont typeface="Arial" panose="020B0604020202020204" pitchFamily="34" charset="0"/>
              <a:buChar char="•"/>
            </a:pPr>
            <a:r>
              <a:rPr lang="en-US" sz="1600" b="0" i="1" u="none" strike="noStrike" dirty="0">
                <a:solidFill>
                  <a:schemeClr val="accent4">
                    <a:lumMod val="50000"/>
                  </a:schemeClr>
                </a:solidFill>
                <a:effectLst/>
              </a:rPr>
              <a:t>Practical Impact</a:t>
            </a:r>
            <a:r>
              <a:rPr lang="en-US" sz="1600" b="0" i="0" u="none" strike="noStrike" dirty="0">
                <a:solidFill>
                  <a:schemeClr val="accent4">
                    <a:lumMod val="50000"/>
                  </a:schemeClr>
                </a:solidFill>
                <a:effectLst/>
              </a:rPr>
              <a:t>: In critical applications like healthcare or legal contexts, hallucinations can lead to significant errors, making their reduction crucial.</a:t>
            </a:r>
          </a:p>
          <a:p>
            <a:pPr marL="1143000" lvl="2" indent="-228600">
              <a:lnSpc>
                <a:spcPct val="90000"/>
              </a:lnSpc>
              <a:buFont typeface="Arial" panose="020B0604020202020204" pitchFamily="34" charset="0"/>
              <a:buChar char="•"/>
            </a:pPr>
            <a:r>
              <a:rPr lang="en-US" sz="1600" b="0" i="1" u="none" strike="noStrike" dirty="0">
                <a:solidFill>
                  <a:schemeClr val="accent4">
                    <a:lumMod val="50000"/>
                  </a:schemeClr>
                </a:solidFill>
                <a:effectLst/>
              </a:rPr>
              <a:t>Future Outlook</a:t>
            </a:r>
            <a:r>
              <a:rPr lang="en-US" sz="1600" b="0" i="0" u="none" strike="noStrike" dirty="0">
                <a:solidFill>
                  <a:schemeClr val="accent4">
                    <a:lumMod val="50000"/>
                  </a:schemeClr>
                </a:solidFill>
                <a:effectLst/>
              </a:rPr>
              <a:t>: OpenAI aims to reduce hallucinations, but some experts argue this issue may be inherent to the technology.</a:t>
            </a:r>
          </a:p>
        </p:txBody>
      </p:sp>
      <p:pic>
        <p:nvPicPr>
          <p:cNvPr id="6" name="Picture 5" descr="Cartoon character with a blue square head and red shoes&#10;&#10;Description automatically generated">
            <a:extLst>
              <a:ext uri="{FF2B5EF4-FFF2-40B4-BE49-F238E27FC236}">
                <a16:creationId xmlns:a16="http://schemas.microsoft.com/office/drawing/2014/main" id="{F246ABDA-577D-7F0F-7A15-AE8922F51D4A}"/>
              </a:ext>
            </a:extLst>
          </p:cNvPr>
          <p:cNvPicPr>
            <a:picLocks noChangeAspect="1"/>
          </p:cNvPicPr>
          <p:nvPr/>
        </p:nvPicPr>
        <p:blipFill>
          <a:blip r:embed="rId3"/>
          <a:srcRect l="12513" r="15331" b="-3"/>
          <a:stretch/>
        </p:blipFill>
        <p:spPr>
          <a:xfrm>
            <a:off x="5756743" y="2093976"/>
            <a:ext cx="2955798" cy="4096512"/>
          </a:xfrm>
          <a:prstGeom prst="rect">
            <a:avLst/>
          </a:prstGeom>
        </p:spPr>
      </p:pic>
      <p:sp>
        <p:nvSpPr>
          <p:cNvPr id="4" name="Content Placeholder 2">
            <a:extLst>
              <a:ext uri="{FF2B5EF4-FFF2-40B4-BE49-F238E27FC236}">
                <a16:creationId xmlns:a16="http://schemas.microsoft.com/office/drawing/2014/main" id="{78767915-83E5-B43C-BA2F-BB906CC1AA30}"/>
              </a:ext>
            </a:extLst>
          </p:cNvPr>
          <p:cNvSpPr txBox="1">
            <a:spLocks/>
          </p:cNvSpPr>
          <p:nvPr/>
        </p:nvSpPr>
        <p:spPr>
          <a:xfrm>
            <a:off x="4379976" y="1600199"/>
            <a:ext cx="37490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endParaRPr lang="en-US" b="0" i="0" u="none" strike="noStrike" dirty="0">
              <a:solidFill>
                <a:srgbClr val="000000"/>
              </a:solidFill>
              <a:effectLst/>
            </a:endParaRPr>
          </a:p>
        </p:txBody>
      </p:sp>
      <p:sp>
        <p:nvSpPr>
          <p:cNvPr id="5" name="TextBox 4">
            <a:extLst>
              <a:ext uri="{FF2B5EF4-FFF2-40B4-BE49-F238E27FC236}">
                <a16:creationId xmlns:a16="http://schemas.microsoft.com/office/drawing/2014/main" id="{AB263EF0-A213-4BC7-A9C9-45ABEFBEC693}"/>
              </a:ext>
            </a:extLst>
          </p:cNvPr>
          <p:cNvSpPr txBox="1"/>
          <p:nvPr/>
        </p:nvSpPr>
        <p:spPr>
          <a:xfrm>
            <a:off x="7787795" y="6430087"/>
            <a:ext cx="1356205" cy="369332"/>
          </a:xfrm>
          <a:prstGeom prst="rect">
            <a:avLst/>
          </a:prstGeom>
          <a:noFill/>
        </p:spPr>
        <p:txBody>
          <a:bodyPr wrap="none" rtlCol="0">
            <a:spAutoFit/>
          </a:bodyPr>
          <a:lstStyle/>
          <a:p>
            <a:r>
              <a:rPr lang="en-US" dirty="0" err="1">
                <a:hlinkClick r:id="rId4"/>
              </a:rPr>
              <a:t>chatgpt.com</a:t>
            </a:r>
            <a:endParaRPr lang="en-US" dirty="0"/>
          </a:p>
        </p:txBody>
      </p:sp>
    </p:spTree>
    <p:extLst>
      <p:ext uri="{BB962C8B-B14F-4D97-AF65-F5344CB8AC3E}">
        <p14:creationId xmlns:p14="http://schemas.microsoft.com/office/powerpoint/2010/main" val="2926964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5" name="Rectangle 2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pPr>
              <a:lnSpc>
                <a:spcPct val="90000"/>
              </a:lnSpc>
            </a:pPr>
            <a:r>
              <a:rPr lang="en-US" sz="3500" dirty="0">
                <a:solidFill>
                  <a:schemeClr val="accent4">
                    <a:lumMod val="50000"/>
                  </a:schemeClr>
                </a:solidFill>
              </a:rPr>
              <a:t>Workshop Objectives</a:t>
            </a:r>
            <a:br>
              <a:rPr lang="en-US" sz="3500" dirty="0">
                <a:solidFill>
                  <a:schemeClr val="accent4">
                    <a:lumMod val="50000"/>
                  </a:schemeClr>
                </a:solidFill>
              </a:rPr>
            </a:br>
            <a:endParaRPr lang="en-US" sz="3500" dirty="0">
              <a:solidFill>
                <a:schemeClr val="accent4">
                  <a:lumMod val="50000"/>
                </a:schemeClr>
              </a:solidFill>
            </a:endParaRPr>
          </a:p>
        </p:txBody>
      </p:sp>
      <p:sp>
        <p:nvSpPr>
          <p:cNvPr id="3" name="Content Placeholder 2"/>
          <p:cNvSpPr>
            <a:spLocks noGrp="1"/>
          </p:cNvSpPr>
          <p:nvPr>
            <p:ph idx="1"/>
          </p:nvPr>
        </p:nvSpPr>
        <p:spPr>
          <a:xfrm>
            <a:off x="571351" y="2743200"/>
            <a:ext cx="3485179" cy="3613149"/>
          </a:xfrm>
        </p:spPr>
        <p:txBody>
          <a:bodyPr anchor="ctr">
            <a:normAutofit/>
          </a:bodyPr>
          <a:lstStyle/>
          <a:p>
            <a:pPr marL="0" indent="0">
              <a:lnSpc>
                <a:spcPct val="90000"/>
              </a:lnSpc>
              <a:buNone/>
            </a:pPr>
            <a:r>
              <a:rPr lang="en-US" sz="900" b="1" i="0" u="none" strike="noStrike" dirty="0">
                <a:solidFill>
                  <a:schemeClr val="accent4">
                    <a:lumMod val="50000"/>
                  </a:schemeClr>
                </a:solidFill>
                <a:effectLst/>
              </a:rPr>
              <a:t>Purpose:</a:t>
            </a:r>
            <a:r>
              <a:rPr lang="en-US" sz="900" b="0" i="0" u="none" strike="noStrike" dirty="0">
                <a:solidFill>
                  <a:schemeClr val="accent4">
                    <a:lumMod val="50000"/>
                  </a:schemeClr>
                </a:solidFill>
                <a:effectLst/>
              </a:rPr>
              <a:t> The primary purpose of this workshop is to provide participants with a high-level introduction to generative AI, with a specific focus on transitioning from beginners to intermediate users of ChatGPT. The workshop aims to provide a solid understanding of core principles, effective prompting techniques, and practical skills for utilizing ChatGPT in various applications.</a:t>
            </a:r>
          </a:p>
          <a:p>
            <a:pPr>
              <a:lnSpc>
                <a:spcPct val="90000"/>
              </a:lnSpc>
            </a:pPr>
            <a:endParaRPr lang="en-US" sz="900" b="0" i="0" u="none" strike="noStrike" dirty="0">
              <a:solidFill>
                <a:schemeClr val="accent4">
                  <a:lumMod val="50000"/>
                </a:schemeClr>
              </a:solidFill>
              <a:effectLst/>
            </a:endParaRPr>
          </a:p>
          <a:p>
            <a:pPr marL="0" indent="0">
              <a:lnSpc>
                <a:spcPct val="90000"/>
              </a:lnSpc>
              <a:buNone/>
            </a:pPr>
            <a:r>
              <a:rPr lang="en-US" sz="900" b="1" i="0" u="none" strike="noStrike" dirty="0">
                <a:solidFill>
                  <a:schemeClr val="accent4">
                    <a:lumMod val="50000"/>
                  </a:schemeClr>
                </a:solidFill>
                <a:effectLst/>
              </a:rPr>
              <a:t>Demographic:</a:t>
            </a:r>
            <a:r>
              <a:rPr lang="en-US" sz="900" b="0" i="0" u="none" strike="noStrike" dirty="0">
                <a:solidFill>
                  <a:schemeClr val="accent4">
                    <a:lumMod val="50000"/>
                  </a:schemeClr>
                </a:solidFill>
                <a:effectLst/>
              </a:rPr>
              <a:t> This workshop is designed for professionals or students who rely on mathematical modeling and analysis. It caters to those with little to no prior experience with generative AI and ChatGPT, aiming to build their confidence and competence in using these technologies.</a:t>
            </a:r>
          </a:p>
          <a:p>
            <a:pPr>
              <a:lnSpc>
                <a:spcPct val="90000"/>
              </a:lnSpc>
            </a:pPr>
            <a:endParaRPr lang="en-US" sz="900" b="0" i="0" u="none" strike="noStrike" dirty="0">
              <a:solidFill>
                <a:schemeClr val="accent4">
                  <a:lumMod val="50000"/>
                </a:schemeClr>
              </a:solidFill>
              <a:effectLst/>
            </a:endParaRPr>
          </a:p>
          <a:p>
            <a:pPr marL="0" indent="0">
              <a:lnSpc>
                <a:spcPct val="90000"/>
              </a:lnSpc>
              <a:buNone/>
            </a:pPr>
            <a:r>
              <a:rPr lang="en-US" sz="900" b="1" i="0" u="none" strike="noStrike" dirty="0">
                <a:solidFill>
                  <a:schemeClr val="accent4">
                    <a:lumMod val="50000"/>
                  </a:schemeClr>
                </a:solidFill>
                <a:effectLst/>
              </a:rPr>
              <a:t>Outcome:</a:t>
            </a:r>
            <a:r>
              <a:rPr lang="en-US" sz="900" b="0" i="0" u="none" strike="noStrike" dirty="0">
                <a:solidFill>
                  <a:schemeClr val="accent4">
                    <a:lumMod val="50000"/>
                  </a:schemeClr>
                </a:solidFill>
                <a:effectLst/>
              </a:rPr>
              <a:t> By the end of the workshop, participants will:</a:t>
            </a:r>
          </a:p>
          <a:p>
            <a:pPr>
              <a:lnSpc>
                <a:spcPct val="90000"/>
              </a:lnSpc>
              <a:buFont typeface="Arial" panose="020B0604020202020204" pitchFamily="34" charset="0"/>
              <a:buChar char="•"/>
            </a:pPr>
            <a:r>
              <a:rPr lang="en-US" sz="900" b="0" i="0" u="none" strike="noStrike" dirty="0">
                <a:solidFill>
                  <a:schemeClr val="accent4">
                    <a:lumMod val="50000"/>
                  </a:schemeClr>
                </a:solidFill>
                <a:effectLst/>
              </a:rPr>
              <a:t>Understand the core principles of generative AI and how ChatGPT works.</a:t>
            </a:r>
          </a:p>
          <a:p>
            <a:pPr>
              <a:lnSpc>
                <a:spcPct val="90000"/>
              </a:lnSpc>
              <a:buFont typeface="Arial" panose="020B0604020202020204" pitchFamily="34" charset="0"/>
              <a:buChar char="•"/>
            </a:pPr>
            <a:r>
              <a:rPr lang="en-US" sz="900" b="0" i="0" u="none" strike="noStrike" dirty="0">
                <a:solidFill>
                  <a:schemeClr val="accent4">
                    <a:lumMod val="50000"/>
                  </a:schemeClr>
                </a:solidFill>
                <a:effectLst/>
              </a:rPr>
              <a:t>Master effective prompting techniques, including structuring and refining prompts.</a:t>
            </a:r>
          </a:p>
          <a:p>
            <a:pPr>
              <a:lnSpc>
                <a:spcPct val="90000"/>
              </a:lnSpc>
              <a:buFont typeface="Arial" panose="020B0604020202020204" pitchFamily="34" charset="0"/>
              <a:buChar char="•"/>
            </a:pPr>
            <a:r>
              <a:rPr lang="en-US" sz="900" b="0" i="0" u="none" strike="noStrike" dirty="0">
                <a:solidFill>
                  <a:schemeClr val="accent4">
                    <a:lumMod val="50000"/>
                  </a:schemeClr>
                </a:solidFill>
                <a:effectLst/>
              </a:rPr>
              <a:t>Gain practical insights into strategic uses of ChatGPT in different fields.</a:t>
            </a:r>
          </a:p>
          <a:p>
            <a:pPr>
              <a:lnSpc>
                <a:spcPct val="90000"/>
              </a:lnSpc>
              <a:buFont typeface="Arial" panose="020B0604020202020204" pitchFamily="34" charset="0"/>
              <a:buChar char="•"/>
            </a:pPr>
            <a:r>
              <a:rPr lang="en-US" sz="900" b="0" i="0" u="none" strike="noStrike" dirty="0">
                <a:solidFill>
                  <a:schemeClr val="accent4">
                    <a:lumMod val="50000"/>
                  </a:schemeClr>
                </a:solidFill>
                <a:effectLst/>
              </a:rPr>
              <a:t>Be aware of potential biases and limitations of AI and learn strategies to mitigate them.</a:t>
            </a:r>
          </a:p>
          <a:p>
            <a:pPr>
              <a:lnSpc>
                <a:spcPct val="90000"/>
              </a:lnSpc>
              <a:buFont typeface="Arial" panose="020B0604020202020204" pitchFamily="34" charset="0"/>
              <a:buChar char="•"/>
            </a:pPr>
            <a:r>
              <a:rPr lang="en-US" sz="900" b="0" i="0" u="none" strike="noStrike" dirty="0">
                <a:solidFill>
                  <a:schemeClr val="accent4">
                    <a:lumMod val="50000"/>
                  </a:schemeClr>
                </a:solidFill>
                <a:effectLst/>
              </a:rPr>
              <a:t>Understand ethical considerations and best practices for responsible AI usage.</a:t>
            </a:r>
          </a:p>
          <a:p>
            <a:pPr>
              <a:lnSpc>
                <a:spcPct val="90000"/>
              </a:lnSpc>
              <a:buFont typeface="Arial" panose="020B0604020202020204" pitchFamily="34" charset="0"/>
              <a:buChar char="•"/>
            </a:pPr>
            <a:r>
              <a:rPr lang="en-US" sz="900" b="0" i="0" u="none" strike="noStrike" dirty="0">
                <a:solidFill>
                  <a:schemeClr val="accent4">
                    <a:lumMod val="50000"/>
                  </a:schemeClr>
                </a:solidFill>
                <a:effectLst/>
              </a:rPr>
              <a:t>Be prepared to apply ChatGPT thoughtfully and effectively in their professional and personal endeavors.</a:t>
            </a:r>
          </a:p>
        </p:txBody>
      </p:sp>
      <p:pic>
        <p:nvPicPr>
          <p:cNvPr id="27" name="Picture 26" descr="White bulbs with a yellow one standing out">
            <a:extLst>
              <a:ext uri="{FF2B5EF4-FFF2-40B4-BE49-F238E27FC236}">
                <a16:creationId xmlns:a16="http://schemas.microsoft.com/office/drawing/2014/main" id="{141D14A8-816F-F76E-36C4-7F3B34A31B8E}"/>
              </a:ext>
            </a:extLst>
          </p:cNvPr>
          <p:cNvPicPr>
            <a:picLocks noChangeAspect="1"/>
          </p:cNvPicPr>
          <p:nvPr/>
        </p:nvPicPr>
        <p:blipFill>
          <a:blip r:embed="rId3"/>
          <a:srcRect l="19790" r="35660" b="-2"/>
          <a:stretch/>
        </p:blipFill>
        <p:spPr>
          <a:xfrm>
            <a:off x="4572000" y="92767"/>
            <a:ext cx="4577118" cy="6858000"/>
          </a:xfrm>
          <a:prstGeom prst="rect">
            <a:avLst/>
          </a:prstGeom>
        </p:spPr>
      </p:pic>
    </p:spTree>
    <p:extLst>
      <p:ext uri="{BB962C8B-B14F-4D97-AF65-F5344CB8AC3E}">
        <p14:creationId xmlns:p14="http://schemas.microsoft.com/office/powerpoint/2010/main" val="1969847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a:xfrm>
            <a:off x="628650" y="365125"/>
            <a:ext cx="4168866" cy="1325563"/>
          </a:xfrm>
        </p:spPr>
        <p:txBody>
          <a:bodyPr>
            <a:normAutofit/>
          </a:bodyPr>
          <a:lstStyle/>
          <a:p>
            <a:pPr>
              <a:lnSpc>
                <a:spcPct val="90000"/>
              </a:lnSpc>
            </a:pPr>
            <a:r>
              <a:rPr lang="en-US" sz="2800" b="0" i="0" u="none" strike="noStrike" dirty="0">
                <a:solidFill>
                  <a:schemeClr val="accent4">
                    <a:lumMod val="50000"/>
                  </a:schemeClr>
                </a:solidFill>
                <a:effectLst/>
                <a:latin typeface="-webkit-standard"/>
              </a:rPr>
              <a:t>Why Do Models Hallucinate?</a:t>
            </a:r>
            <a:br>
              <a:rPr lang="en-US" sz="2800" dirty="0"/>
            </a:br>
            <a:endParaRPr lang="en-US" sz="2800" dirty="0"/>
          </a:p>
        </p:txBody>
      </p:sp>
      <p:sp>
        <p:nvSpPr>
          <p:cNvPr id="11"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628650" y="1825625"/>
            <a:ext cx="4168866" cy="4351338"/>
          </a:xfrm>
        </p:spPr>
        <p:txBody>
          <a:bodyPr>
            <a:normAutofit/>
          </a:bodyPr>
          <a:lstStyle/>
          <a:p>
            <a:pPr>
              <a:lnSpc>
                <a:spcPct val="90000"/>
              </a:lnSpc>
              <a:buFont typeface="Arial" panose="020B0604020202020204" pitchFamily="34" charset="0"/>
              <a:buChar char="•"/>
            </a:pPr>
            <a:r>
              <a:rPr lang="en-US" sz="1300" b="1" dirty="0">
                <a:solidFill>
                  <a:schemeClr val="accent4">
                    <a:lumMod val="50000"/>
                  </a:schemeClr>
                </a:solidFill>
              </a:rPr>
              <a:t>Lack of "I Don't Know"</a:t>
            </a:r>
            <a:r>
              <a:rPr lang="en-US" sz="1300" dirty="0">
                <a:solidFill>
                  <a:schemeClr val="accent4">
                    <a:lumMod val="50000"/>
                  </a:schemeClr>
                </a:solidFill>
              </a:rPr>
              <a:t>: Models often guess instead of admitting they don't know due to training on internet-scale data.</a:t>
            </a:r>
          </a:p>
          <a:p>
            <a:pPr>
              <a:lnSpc>
                <a:spcPct val="90000"/>
              </a:lnSpc>
              <a:buFont typeface="Arial" panose="020B0604020202020204" pitchFamily="34" charset="0"/>
              <a:buChar char="•"/>
            </a:pPr>
            <a:r>
              <a:rPr lang="en-US" sz="1300" b="1" dirty="0">
                <a:solidFill>
                  <a:schemeClr val="accent4">
                    <a:lumMod val="50000"/>
                  </a:schemeClr>
                </a:solidFill>
              </a:rPr>
              <a:t>Internalizing False Information</a:t>
            </a:r>
            <a:r>
              <a:rPr lang="en-US" sz="1300" dirty="0">
                <a:solidFill>
                  <a:schemeClr val="accent4">
                    <a:lumMod val="50000"/>
                  </a:schemeClr>
                </a:solidFill>
              </a:rPr>
              <a:t>: Models can absorb and output incorrect or biased information from the internet.</a:t>
            </a:r>
          </a:p>
          <a:p>
            <a:pPr>
              <a:lnSpc>
                <a:spcPct val="90000"/>
              </a:lnSpc>
              <a:buFont typeface="Arial" panose="020B0604020202020204" pitchFamily="34" charset="0"/>
              <a:buChar char="•"/>
            </a:pPr>
            <a:r>
              <a:rPr lang="en-US" sz="1300" b="1" dirty="0">
                <a:solidFill>
                  <a:schemeClr val="accent4">
                    <a:lumMod val="50000"/>
                  </a:schemeClr>
                </a:solidFill>
              </a:rPr>
              <a:t>Sycophancy</a:t>
            </a:r>
            <a:r>
              <a:rPr lang="en-US" sz="1300" dirty="0">
                <a:solidFill>
                  <a:schemeClr val="accent4">
                    <a:lumMod val="50000"/>
                  </a:schemeClr>
                </a:solidFill>
              </a:rPr>
              <a:t>: Models may provide answers they think the user wants, not the truth, especially when trained with reinforcement learning from human feedback (RLHF).</a:t>
            </a:r>
            <a:r>
              <a:rPr lang="en-US" sz="1300" i="1" dirty="0">
                <a:solidFill>
                  <a:schemeClr val="accent4">
                    <a:lumMod val="50000"/>
                  </a:schemeClr>
                </a:solidFill>
              </a:rPr>
              <a:t>Context-Specific Sycophancy</a:t>
            </a:r>
            <a:r>
              <a:rPr lang="en-US" sz="1300" dirty="0">
                <a:solidFill>
                  <a:schemeClr val="accent4">
                    <a:lumMod val="50000"/>
                  </a:schemeClr>
                </a:solidFill>
              </a:rPr>
              <a:t>: The manifestation of sycophancy can vary depending on the context (e.g., chatbots vs. business applications).</a:t>
            </a:r>
          </a:p>
          <a:p>
            <a:pPr>
              <a:lnSpc>
                <a:spcPct val="90000"/>
              </a:lnSpc>
            </a:pPr>
            <a:r>
              <a:rPr lang="en-US" sz="1300" b="1" dirty="0">
                <a:solidFill>
                  <a:schemeClr val="accent4">
                    <a:lumMod val="50000"/>
                  </a:schemeClr>
                </a:solidFill>
              </a:rPr>
              <a:t>Inability to Backtrack</a:t>
            </a:r>
            <a:r>
              <a:rPr lang="en-US" sz="1300" dirty="0">
                <a:solidFill>
                  <a:schemeClr val="accent4">
                    <a:lumMod val="50000"/>
                  </a:schemeClr>
                </a:solidFill>
              </a:rPr>
              <a:t>: Models struggle to revise answers and may vary responses based on settings like temperature.</a:t>
            </a:r>
          </a:p>
          <a:p>
            <a:pPr>
              <a:lnSpc>
                <a:spcPct val="90000"/>
              </a:lnSpc>
            </a:pPr>
            <a:r>
              <a:rPr lang="en-US" sz="1300" b="1" dirty="0">
                <a:solidFill>
                  <a:schemeClr val="accent4">
                    <a:lumMod val="50000"/>
                  </a:schemeClr>
                </a:solidFill>
              </a:rPr>
              <a:t>Limited Real-World Grounding</a:t>
            </a:r>
            <a:r>
              <a:rPr lang="en-US" sz="1300" dirty="0">
                <a:solidFill>
                  <a:schemeClr val="accent4">
                    <a:lumMod val="50000"/>
                  </a:schemeClr>
                </a:solidFill>
              </a:rPr>
              <a:t>: Current models have limited understanding of real-world contexts, but future training on multimodal data may improve this.</a:t>
            </a:r>
            <a:endParaRPr lang="en-US" sz="1300" b="0" i="0" u="none" strike="noStrike" dirty="0">
              <a:solidFill>
                <a:schemeClr val="accent4">
                  <a:lumMod val="50000"/>
                </a:schemeClr>
              </a:solidFill>
              <a:effectLst/>
            </a:endParaRPr>
          </a:p>
        </p:txBody>
      </p:sp>
      <p:sp>
        <p:nvSpPr>
          <p:cNvPr id="13"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2624479"/>
            <a:ext cx="609320"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85863" y="1516981"/>
            <a:ext cx="2387600" cy="17907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0"/>
            <a:ext cx="1736438"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9"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9347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54162" y="4112081"/>
            <a:ext cx="889838"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4565205" y="4145122"/>
            <a:ext cx="3062574"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4962670"/>
            <a:ext cx="1982514"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78767915-83E5-B43C-BA2F-BB906CC1AA30}"/>
              </a:ext>
            </a:extLst>
          </p:cNvPr>
          <p:cNvSpPr txBox="1">
            <a:spLocks/>
          </p:cNvSpPr>
          <p:nvPr/>
        </p:nvSpPr>
        <p:spPr>
          <a:xfrm>
            <a:off x="4379976" y="1600199"/>
            <a:ext cx="37490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endParaRPr lang="en-US" b="0" i="0" u="none" strike="noStrike" dirty="0">
              <a:solidFill>
                <a:srgbClr val="000000"/>
              </a:solidFill>
              <a:effectLst/>
            </a:endParaRPr>
          </a:p>
        </p:txBody>
      </p:sp>
      <p:sp>
        <p:nvSpPr>
          <p:cNvPr id="5" name="TextBox 4">
            <a:extLst>
              <a:ext uri="{FF2B5EF4-FFF2-40B4-BE49-F238E27FC236}">
                <a16:creationId xmlns:a16="http://schemas.microsoft.com/office/drawing/2014/main" id="{96A849F1-F412-9E20-89A0-1F1D1C966FC3}"/>
              </a:ext>
            </a:extLst>
          </p:cNvPr>
          <p:cNvSpPr txBox="1"/>
          <p:nvPr/>
        </p:nvSpPr>
        <p:spPr>
          <a:xfrm>
            <a:off x="7787795" y="6430087"/>
            <a:ext cx="1356205" cy="369332"/>
          </a:xfrm>
          <a:prstGeom prst="rect">
            <a:avLst/>
          </a:prstGeom>
          <a:noFill/>
        </p:spPr>
        <p:txBody>
          <a:bodyPr wrap="none" rtlCol="0">
            <a:spAutoFit/>
          </a:bodyPr>
          <a:lstStyle/>
          <a:p>
            <a:r>
              <a:rPr lang="en-US" dirty="0" err="1">
                <a:hlinkClick r:id="rId3"/>
              </a:rPr>
              <a:t>chatgpt.com</a:t>
            </a:r>
            <a:endParaRPr lang="en-US" dirty="0"/>
          </a:p>
        </p:txBody>
      </p:sp>
    </p:spTree>
    <p:extLst>
      <p:ext uri="{BB962C8B-B14F-4D97-AF65-F5344CB8AC3E}">
        <p14:creationId xmlns:p14="http://schemas.microsoft.com/office/powerpoint/2010/main" val="975862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a:xfrm>
            <a:off x="628650" y="365125"/>
            <a:ext cx="7886700" cy="1325563"/>
          </a:xfrm>
        </p:spPr>
        <p:txBody>
          <a:bodyPr>
            <a:normAutofit/>
          </a:bodyPr>
          <a:lstStyle/>
          <a:p>
            <a:pPr>
              <a:lnSpc>
                <a:spcPct val="90000"/>
              </a:lnSpc>
            </a:pPr>
            <a:r>
              <a:rPr lang="en-US" sz="3400" b="0" i="0" u="none" strike="noStrike" dirty="0">
                <a:solidFill>
                  <a:schemeClr val="accent4">
                    <a:lumMod val="50000"/>
                  </a:schemeClr>
                </a:solidFill>
                <a:effectLst/>
                <a:latin typeface="-webkit-standard"/>
              </a:rPr>
              <a:t>Practical Methods to Reduce Hallucinations</a:t>
            </a:r>
            <a:br>
              <a:rPr lang="en-US" sz="3400" dirty="0">
                <a:solidFill>
                  <a:schemeClr val="accent4">
                    <a:lumMod val="50000"/>
                  </a:schemeClr>
                </a:solidFill>
              </a:rPr>
            </a:br>
            <a:endParaRPr lang="en-US" sz="3400" dirty="0">
              <a:solidFill>
                <a:schemeClr val="accent4">
                  <a:lumMod val="50000"/>
                </a:schemeClr>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3647" y="2693652"/>
            <a:ext cx="4083433"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628650" y="1360930"/>
            <a:ext cx="7886700" cy="4351338"/>
          </a:xfrm>
        </p:spPr>
        <p:txBody>
          <a:bodyPr>
            <a:normAutofit/>
          </a:bodyPr>
          <a:lstStyle/>
          <a:p>
            <a:pPr marL="0" indent="0">
              <a:lnSpc>
                <a:spcPct val="90000"/>
              </a:lnSpc>
              <a:buNone/>
            </a:pPr>
            <a:r>
              <a:rPr lang="en-US" sz="2000" b="1" dirty="0">
                <a:solidFill>
                  <a:schemeClr val="accent4">
                    <a:lumMod val="50000"/>
                  </a:schemeClr>
                </a:solidFill>
              </a:rPr>
              <a:t>Give the Model an Out</a:t>
            </a:r>
            <a:r>
              <a:rPr lang="en-US" sz="2000" dirty="0">
                <a:solidFill>
                  <a:schemeClr val="accent4">
                    <a:lumMod val="50000"/>
                  </a:schemeClr>
                </a:solidFill>
              </a:rPr>
              <a:t>: Prompt the model to answer only if it knows the answer, otherwise instruct it to say, "I don't know.”</a:t>
            </a:r>
          </a:p>
          <a:p>
            <a:pPr marL="400050" lvl="1" indent="0">
              <a:lnSpc>
                <a:spcPct val="90000"/>
              </a:lnSpc>
              <a:buNone/>
            </a:pPr>
            <a:r>
              <a:rPr lang="en-US" sz="1000" i="1" dirty="0">
                <a:solidFill>
                  <a:schemeClr val="accent4">
                    <a:lumMod val="50000"/>
                  </a:schemeClr>
                </a:solidFill>
              </a:rPr>
              <a:t>Example 1</a:t>
            </a:r>
            <a:r>
              <a:rPr lang="en-US" sz="1000" dirty="0">
                <a:solidFill>
                  <a:schemeClr val="accent4">
                    <a:lumMod val="50000"/>
                  </a:schemeClr>
                </a:solidFill>
              </a:rPr>
              <a:t>: </a:t>
            </a:r>
            <a:r>
              <a:rPr lang="en-US" sz="1000" b="0" i="0" u="none" strike="noStrike" dirty="0">
                <a:solidFill>
                  <a:schemeClr val="accent4">
                    <a:lumMod val="50000"/>
                  </a:schemeClr>
                </a:solidFill>
                <a:effectLst/>
              </a:rPr>
              <a:t>Give me information regarding the heaviest hippo ever recorded. </a:t>
            </a:r>
            <a:endParaRPr lang="en-US" sz="1000" dirty="0">
              <a:solidFill>
                <a:schemeClr val="accent4">
                  <a:lumMod val="50000"/>
                </a:schemeClr>
              </a:solidFill>
            </a:endParaRPr>
          </a:p>
          <a:p>
            <a:pPr marL="400050" lvl="1" indent="0">
              <a:lnSpc>
                <a:spcPct val="90000"/>
              </a:lnSpc>
              <a:buNone/>
            </a:pPr>
            <a:r>
              <a:rPr lang="en-US" sz="1000" i="1" dirty="0">
                <a:solidFill>
                  <a:schemeClr val="accent4">
                    <a:lumMod val="50000"/>
                  </a:schemeClr>
                </a:solidFill>
              </a:rPr>
              <a:t>Example 2</a:t>
            </a:r>
            <a:r>
              <a:rPr lang="en-US" sz="1000" dirty="0">
                <a:solidFill>
                  <a:schemeClr val="accent4">
                    <a:lumMod val="50000"/>
                  </a:schemeClr>
                </a:solidFill>
              </a:rPr>
              <a:t>: </a:t>
            </a:r>
            <a:r>
              <a:rPr lang="en-US" sz="1000" b="0" i="0" u="none" strike="noStrike" dirty="0">
                <a:solidFill>
                  <a:schemeClr val="accent4">
                    <a:lumMod val="50000"/>
                  </a:schemeClr>
                </a:solidFill>
                <a:effectLst/>
              </a:rPr>
              <a:t>Who is the USA president ?</a:t>
            </a:r>
            <a:br>
              <a:rPr lang="en-US" sz="1000" dirty="0">
                <a:solidFill>
                  <a:schemeClr val="accent4">
                    <a:lumMod val="50000"/>
                  </a:schemeClr>
                </a:solidFill>
              </a:rPr>
            </a:br>
            <a:endParaRPr lang="en-US" sz="1000" dirty="0">
              <a:solidFill>
                <a:schemeClr val="accent4">
                  <a:lumMod val="50000"/>
                </a:schemeClr>
              </a:solidFill>
            </a:endParaRPr>
          </a:p>
          <a:p>
            <a:pPr marL="0" indent="0">
              <a:lnSpc>
                <a:spcPct val="90000"/>
              </a:lnSpc>
              <a:buNone/>
            </a:pPr>
            <a:r>
              <a:rPr lang="en-US" sz="2000" b="1" dirty="0">
                <a:solidFill>
                  <a:schemeClr val="accent4">
                    <a:lumMod val="50000"/>
                  </a:schemeClr>
                </a:solidFill>
              </a:rPr>
              <a:t>Be Cautious with Long Contexts</a:t>
            </a:r>
            <a:r>
              <a:rPr lang="en-US" sz="2000" dirty="0">
                <a:solidFill>
                  <a:schemeClr val="accent4">
                    <a:lumMod val="50000"/>
                  </a:schemeClr>
                </a:solidFill>
              </a:rPr>
              <a:t>: Models are prone to hallucinations in the middle portions of long documents or conversations.</a:t>
            </a:r>
          </a:p>
          <a:p>
            <a:pPr>
              <a:lnSpc>
                <a:spcPct val="90000"/>
              </a:lnSpc>
              <a:buFont typeface="Arial" panose="020B0604020202020204" pitchFamily="34" charset="0"/>
              <a:buChar char="•"/>
            </a:pPr>
            <a:endParaRPr lang="en-US" sz="2000" dirty="0">
              <a:solidFill>
                <a:schemeClr val="accent4">
                  <a:lumMod val="50000"/>
                </a:schemeClr>
              </a:solidFill>
            </a:endParaRPr>
          </a:p>
          <a:p>
            <a:pPr marL="0" indent="0">
              <a:lnSpc>
                <a:spcPct val="90000"/>
              </a:lnSpc>
              <a:buNone/>
            </a:pPr>
            <a:r>
              <a:rPr lang="en-US" sz="2000" b="1" dirty="0">
                <a:solidFill>
                  <a:schemeClr val="accent4">
                    <a:lumMod val="50000"/>
                  </a:schemeClr>
                </a:solidFill>
              </a:rPr>
              <a:t>Use Formal Language</a:t>
            </a:r>
            <a:r>
              <a:rPr lang="en-US" sz="2000" dirty="0">
                <a:solidFill>
                  <a:schemeClr val="accent4">
                    <a:lumMod val="50000"/>
                  </a:schemeClr>
                </a:solidFill>
              </a:rPr>
              <a:t>: Using structured and correct language in prompts reduces the incidence of hallucinations across various models. </a:t>
            </a:r>
          </a:p>
          <a:p>
            <a:pPr marL="400050" lvl="1" indent="0">
              <a:lnSpc>
                <a:spcPct val="90000"/>
              </a:lnSpc>
              <a:buNone/>
            </a:pPr>
            <a:r>
              <a:rPr lang="en-US" sz="1000" dirty="0">
                <a:solidFill>
                  <a:schemeClr val="accent4">
                    <a:lumMod val="50000"/>
                  </a:schemeClr>
                </a:solidFill>
              </a:rPr>
              <a:t>Example: Formal prompts like “Please summarize the key findings of the latest research on climate change” lead to more accurate outputs.</a:t>
            </a:r>
            <a:br>
              <a:rPr lang="en-US" sz="2000" dirty="0">
                <a:solidFill>
                  <a:schemeClr val="accent4">
                    <a:lumMod val="50000"/>
                  </a:schemeClr>
                </a:solidFill>
              </a:rPr>
            </a:br>
            <a:endParaRPr lang="en-US" sz="2000" dirty="0">
              <a:solidFill>
                <a:schemeClr val="accent4">
                  <a:lumMod val="50000"/>
                </a:schemeClr>
              </a:solidFill>
            </a:endParaRPr>
          </a:p>
          <a:p>
            <a:pPr marL="0" indent="0">
              <a:lnSpc>
                <a:spcPct val="90000"/>
              </a:lnSpc>
              <a:buNone/>
            </a:pPr>
            <a:r>
              <a:rPr lang="en-US" sz="2000" b="1" dirty="0">
                <a:solidFill>
                  <a:schemeClr val="accent4">
                    <a:lumMod val="50000"/>
                  </a:schemeClr>
                </a:solidFill>
              </a:rPr>
              <a:t>Ongoing Evaluation</a:t>
            </a:r>
            <a:r>
              <a:rPr lang="en-US" sz="2000" dirty="0">
                <a:solidFill>
                  <a:schemeClr val="accent4">
                    <a:lumMod val="50000"/>
                  </a:schemeClr>
                </a:solidFill>
              </a:rPr>
              <a:t>: Regular evaluation and fine-tuning of models can help monitor and reduce hallucinations over time.</a:t>
            </a:r>
            <a:endParaRPr lang="en-US" sz="2000" b="0" i="0" u="none" strike="noStrike" dirty="0">
              <a:solidFill>
                <a:schemeClr val="accent4">
                  <a:lumMod val="50000"/>
                </a:schemeClr>
              </a:solidFill>
              <a:effectLst/>
            </a:endParaRPr>
          </a:p>
        </p:txBody>
      </p:sp>
      <p:sp>
        <p:nvSpPr>
          <p:cNvPr id="4" name="Content Placeholder 2">
            <a:extLst>
              <a:ext uri="{FF2B5EF4-FFF2-40B4-BE49-F238E27FC236}">
                <a16:creationId xmlns:a16="http://schemas.microsoft.com/office/drawing/2014/main" id="{78767915-83E5-B43C-BA2F-BB906CC1AA30}"/>
              </a:ext>
            </a:extLst>
          </p:cNvPr>
          <p:cNvSpPr txBox="1">
            <a:spLocks/>
          </p:cNvSpPr>
          <p:nvPr/>
        </p:nvSpPr>
        <p:spPr>
          <a:xfrm>
            <a:off x="4379976" y="1600199"/>
            <a:ext cx="37490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endParaRPr lang="en-US" b="0" i="0" u="none" strike="noStrike" dirty="0">
              <a:solidFill>
                <a:srgbClr val="000000"/>
              </a:solidFill>
              <a:effectLst/>
            </a:endParaRPr>
          </a:p>
        </p:txBody>
      </p:sp>
      <p:sp>
        <p:nvSpPr>
          <p:cNvPr id="5" name="TextBox 4">
            <a:extLst>
              <a:ext uri="{FF2B5EF4-FFF2-40B4-BE49-F238E27FC236}">
                <a16:creationId xmlns:a16="http://schemas.microsoft.com/office/drawing/2014/main" id="{5A6CB8CC-94FE-1B6E-954F-806AF48ED880}"/>
              </a:ext>
            </a:extLst>
          </p:cNvPr>
          <p:cNvSpPr txBox="1"/>
          <p:nvPr/>
        </p:nvSpPr>
        <p:spPr>
          <a:xfrm>
            <a:off x="7787795" y="6430087"/>
            <a:ext cx="1356205" cy="369332"/>
          </a:xfrm>
          <a:prstGeom prst="rect">
            <a:avLst/>
          </a:prstGeom>
          <a:noFill/>
        </p:spPr>
        <p:txBody>
          <a:bodyPr wrap="none" rtlCol="0">
            <a:spAutoFit/>
          </a:bodyPr>
          <a:lstStyle/>
          <a:p>
            <a:r>
              <a:rPr lang="en-US" dirty="0" err="1">
                <a:hlinkClick r:id="rId3"/>
              </a:rPr>
              <a:t>chatgpt.com</a:t>
            </a:r>
            <a:endParaRPr lang="en-US" dirty="0"/>
          </a:p>
        </p:txBody>
      </p:sp>
    </p:spTree>
    <p:extLst>
      <p:ext uri="{BB962C8B-B14F-4D97-AF65-F5344CB8AC3E}">
        <p14:creationId xmlns:p14="http://schemas.microsoft.com/office/powerpoint/2010/main" val="4262783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a:xfrm>
            <a:off x="963930" y="1050595"/>
            <a:ext cx="6056111" cy="1618489"/>
          </a:xfrm>
        </p:spPr>
        <p:txBody>
          <a:bodyPr anchor="ctr">
            <a:normAutofit/>
          </a:bodyPr>
          <a:lstStyle/>
          <a:p>
            <a:pPr>
              <a:lnSpc>
                <a:spcPct val="90000"/>
              </a:lnSpc>
            </a:pPr>
            <a:r>
              <a:rPr lang="en-US" sz="3000" b="0" i="0" u="none" strike="noStrike" dirty="0">
                <a:solidFill>
                  <a:schemeClr val="accent4">
                    <a:lumMod val="50000"/>
                  </a:schemeClr>
                </a:solidFill>
                <a:effectLst/>
                <a:latin typeface="-webkit-standard"/>
              </a:rPr>
              <a:t>Challenges Beyond Hallucinations: Addressing Biases</a:t>
            </a:r>
            <a:br>
              <a:rPr lang="en-US" sz="3000" dirty="0"/>
            </a:br>
            <a:endParaRPr lang="en-US" sz="3000" dirty="0"/>
          </a:p>
        </p:txBody>
      </p:sp>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963930" y="2969469"/>
            <a:ext cx="6056111" cy="2800395"/>
          </a:xfrm>
        </p:spPr>
        <p:txBody>
          <a:bodyPr anchor="t">
            <a:normAutofit/>
          </a:bodyPr>
          <a:lstStyle/>
          <a:p>
            <a:pPr marL="0" indent="0">
              <a:lnSpc>
                <a:spcPct val="90000"/>
              </a:lnSpc>
              <a:buNone/>
            </a:pPr>
            <a:r>
              <a:rPr lang="en-US" sz="1200" b="1" dirty="0">
                <a:solidFill>
                  <a:schemeClr val="accent4">
                    <a:lumMod val="50000"/>
                  </a:schemeClr>
                </a:solidFill>
              </a:rPr>
              <a:t>Overview of Biases</a:t>
            </a:r>
            <a:r>
              <a:rPr lang="en-US" sz="1200" dirty="0">
                <a:solidFill>
                  <a:schemeClr val="accent4">
                    <a:lumMod val="50000"/>
                  </a:schemeClr>
                </a:solidFill>
              </a:rPr>
              <a:t>: Language models can exhibit gender, cognitive, geographic, and language biases, affecting their outputs.</a:t>
            </a:r>
          </a:p>
          <a:p>
            <a:pPr marL="857250" lvl="1" indent="-457200">
              <a:lnSpc>
                <a:spcPct val="90000"/>
              </a:lnSpc>
            </a:pPr>
            <a:r>
              <a:rPr lang="en-US" sz="1200" i="1" dirty="0">
                <a:solidFill>
                  <a:schemeClr val="accent4">
                    <a:lumMod val="50000"/>
                  </a:schemeClr>
                </a:solidFill>
              </a:rPr>
              <a:t>Gender Bias</a:t>
            </a:r>
            <a:r>
              <a:rPr lang="en-US" sz="1200" dirty="0">
                <a:solidFill>
                  <a:schemeClr val="accent4">
                    <a:lumMod val="50000"/>
                  </a:schemeClr>
                </a:solidFill>
              </a:rPr>
              <a:t>: Defaulting to stereotypes, e.g., assuming a nurse is female.</a:t>
            </a:r>
          </a:p>
          <a:p>
            <a:pPr marL="857250" lvl="1" indent="-457200">
              <a:lnSpc>
                <a:spcPct val="90000"/>
              </a:lnSpc>
            </a:pPr>
            <a:r>
              <a:rPr lang="en-US" sz="1200" i="1" dirty="0">
                <a:solidFill>
                  <a:schemeClr val="accent4">
                    <a:lumMod val="50000"/>
                  </a:schemeClr>
                </a:solidFill>
              </a:rPr>
              <a:t>Cognitive Bias</a:t>
            </a:r>
            <a:r>
              <a:rPr lang="en-US" sz="1200" dirty="0">
                <a:solidFill>
                  <a:schemeClr val="accent4">
                    <a:lumMod val="50000"/>
                  </a:schemeClr>
                </a:solidFill>
              </a:rPr>
              <a:t>: Favoring the first option presented in evaluations.</a:t>
            </a:r>
          </a:p>
          <a:p>
            <a:pPr marL="857250" lvl="1" indent="-457200">
              <a:lnSpc>
                <a:spcPct val="90000"/>
              </a:lnSpc>
            </a:pPr>
            <a:r>
              <a:rPr lang="en-US" sz="1200" i="1" dirty="0">
                <a:solidFill>
                  <a:schemeClr val="accent4">
                    <a:lumMod val="50000"/>
                  </a:schemeClr>
                </a:solidFill>
              </a:rPr>
              <a:t>Geographic Bias</a:t>
            </a:r>
            <a:r>
              <a:rPr lang="en-US" sz="1200" dirty="0">
                <a:solidFill>
                  <a:schemeClr val="accent4">
                    <a:lumMod val="50000"/>
                  </a:schemeClr>
                </a:solidFill>
              </a:rPr>
              <a:t>: Reflecting the biases of populations from dominant regions.</a:t>
            </a:r>
          </a:p>
          <a:p>
            <a:pPr marL="857250" lvl="1" indent="-457200">
              <a:lnSpc>
                <a:spcPct val="90000"/>
              </a:lnSpc>
            </a:pPr>
            <a:r>
              <a:rPr lang="en-US" sz="1200" i="1" dirty="0">
                <a:solidFill>
                  <a:schemeClr val="accent4">
                    <a:lumMod val="50000"/>
                  </a:schemeClr>
                </a:solidFill>
              </a:rPr>
              <a:t>Language Bias</a:t>
            </a:r>
            <a:r>
              <a:rPr lang="en-US" sz="1200" dirty="0">
                <a:solidFill>
                  <a:schemeClr val="accent4">
                    <a:lumMod val="50000"/>
                  </a:schemeClr>
                </a:solidFill>
              </a:rPr>
              <a:t>: Higher error rates in low-resource languages.</a:t>
            </a:r>
            <a:br>
              <a:rPr lang="en-US" sz="1200" dirty="0">
                <a:solidFill>
                  <a:schemeClr val="accent4">
                    <a:lumMod val="50000"/>
                  </a:schemeClr>
                </a:solidFill>
              </a:rPr>
            </a:br>
            <a:endParaRPr lang="en-US" sz="1200" dirty="0">
              <a:solidFill>
                <a:schemeClr val="accent4">
                  <a:lumMod val="50000"/>
                </a:schemeClr>
              </a:solidFill>
            </a:endParaRPr>
          </a:p>
          <a:p>
            <a:pPr marL="0" indent="0">
              <a:lnSpc>
                <a:spcPct val="90000"/>
              </a:lnSpc>
              <a:buNone/>
            </a:pPr>
            <a:r>
              <a:rPr lang="en-US" sz="1200" b="1" dirty="0">
                <a:solidFill>
                  <a:schemeClr val="accent4">
                    <a:lumMod val="50000"/>
                  </a:schemeClr>
                </a:solidFill>
              </a:rPr>
              <a:t>RLHF and Bias</a:t>
            </a:r>
            <a:r>
              <a:rPr lang="en-US" sz="1200" dirty="0">
                <a:solidFill>
                  <a:schemeClr val="accent4">
                    <a:lumMod val="50000"/>
                  </a:schemeClr>
                </a:solidFill>
              </a:rPr>
              <a:t>: Reinforcement learning from human feedback (RLHF) can reduce some biases but may also reinforce others if not carefully managed.</a:t>
            </a:r>
            <a:br>
              <a:rPr lang="en-US" sz="1200" dirty="0">
                <a:solidFill>
                  <a:schemeClr val="accent4">
                    <a:lumMod val="50000"/>
                  </a:schemeClr>
                </a:solidFill>
              </a:rPr>
            </a:br>
            <a:endParaRPr lang="en-US" sz="1200" dirty="0">
              <a:solidFill>
                <a:schemeClr val="accent4">
                  <a:lumMod val="50000"/>
                </a:schemeClr>
              </a:solidFill>
            </a:endParaRPr>
          </a:p>
          <a:p>
            <a:pPr marL="0" indent="0">
              <a:lnSpc>
                <a:spcPct val="90000"/>
              </a:lnSpc>
              <a:buNone/>
            </a:pPr>
            <a:r>
              <a:rPr lang="en-US" sz="1200" b="1" dirty="0">
                <a:solidFill>
                  <a:schemeClr val="accent4">
                    <a:lumMod val="50000"/>
                  </a:schemeClr>
                </a:solidFill>
              </a:rPr>
              <a:t>Future Directions</a:t>
            </a:r>
            <a:r>
              <a:rPr lang="en-US" sz="1200" dirty="0">
                <a:solidFill>
                  <a:schemeClr val="accent4">
                    <a:lumMod val="50000"/>
                  </a:schemeClr>
                </a:solidFill>
              </a:rPr>
              <a:t>: Incorporating more diverse datasets and improving transparency in model development are key to mitigating biases and reducing hallucinations.</a:t>
            </a:r>
            <a:endParaRPr lang="en-US" sz="1200" b="0" i="0" u="none" strike="noStrike" dirty="0">
              <a:solidFill>
                <a:schemeClr val="accent4">
                  <a:lumMod val="50000"/>
                </a:schemeClr>
              </a:solidFill>
              <a:effectLst/>
            </a:endParaRPr>
          </a:p>
        </p:txBody>
      </p:sp>
      <p:sp>
        <p:nvSpPr>
          <p:cNvPr id="4" name="Content Placeholder 2">
            <a:extLst>
              <a:ext uri="{FF2B5EF4-FFF2-40B4-BE49-F238E27FC236}">
                <a16:creationId xmlns:a16="http://schemas.microsoft.com/office/drawing/2014/main" id="{78767915-83E5-B43C-BA2F-BB906CC1AA30}"/>
              </a:ext>
            </a:extLst>
          </p:cNvPr>
          <p:cNvSpPr txBox="1">
            <a:spLocks/>
          </p:cNvSpPr>
          <p:nvPr/>
        </p:nvSpPr>
        <p:spPr>
          <a:xfrm>
            <a:off x="4379976" y="1600199"/>
            <a:ext cx="37490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endParaRPr lang="en-US" b="0" i="0" u="none" strike="noStrike" dirty="0">
              <a:solidFill>
                <a:srgbClr val="000000"/>
              </a:solidFill>
              <a:effectLst/>
            </a:endParaRPr>
          </a:p>
        </p:txBody>
      </p:sp>
      <p:sp>
        <p:nvSpPr>
          <p:cNvPr id="5" name="TextBox 4">
            <a:extLst>
              <a:ext uri="{FF2B5EF4-FFF2-40B4-BE49-F238E27FC236}">
                <a16:creationId xmlns:a16="http://schemas.microsoft.com/office/drawing/2014/main" id="{8F955760-B732-6DFC-0950-4CA9C2519459}"/>
              </a:ext>
            </a:extLst>
          </p:cNvPr>
          <p:cNvSpPr txBox="1"/>
          <p:nvPr/>
        </p:nvSpPr>
        <p:spPr>
          <a:xfrm>
            <a:off x="7787795" y="6430087"/>
            <a:ext cx="1356205" cy="369332"/>
          </a:xfrm>
          <a:prstGeom prst="rect">
            <a:avLst/>
          </a:prstGeom>
          <a:noFill/>
        </p:spPr>
        <p:txBody>
          <a:bodyPr wrap="none" rtlCol="0">
            <a:spAutoFit/>
          </a:bodyPr>
          <a:lstStyle/>
          <a:p>
            <a:r>
              <a:rPr lang="en-US" dirty="0" err="1">
                <a:hlinkClick r:id="rId3"/>
              </a:rPr>
              <a:t>chatgpt.com</a:t>
            </a:r>
            <a:endParaRPr lang="en-US" dirty="0"/>
          </a:p>
        </p:txBody>
      </p:sp>
    </p:spTree>
    <p:extLst>
      <p:ext uri="{BB962C8B-B14F-4D97-AF65-F5344CB8AC3E}">
        <p14:creationId xmlns:p14="http://schemas.microsoft.com/office/powerpoint/2010/main" val="1903353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9282A5-710D-A091-A8BA-6DF779A00F51}"/>
              </a:ext>
            </a:extLst>
          </p:cNvPr>
          <p:cNvSpPr>
            <a:spLocks noGrp="1"/>
          </p:cNvSpPr>
          <p:nvPr>
            <p:ph type="title"/>
          </p:nvPr>
        </p:nvSpPr>
        <p:spPr>
          <a:xfrm>
            <a:off x="606478" y="386930"/>
            <a:ext cx="6927525" cy="1188950"/>
          </a:xfrm>
        </p:spPr>
        <p:txBody>
          <a:bodyPr anchor="b">
            <a:normAutofit fontScale="90000"/>
          </a:bodyPr>
          <a:lstStyle/>
          <a:p>
            <a:pPr>
              <a:lnSpc>
                <a:spcPct val="90000"/>
              </a:lnSpc>
            </a:pPr>
            <a:r>
              <a:rPr lang="en-US" sz="4000" dirty="0">
                <a:solidFill>
                  <a:schemeClr val="accent4">
                    <a:lumMod val="50000"/>
                  </a:schemeClr>
                </a:solidFill>
              </a:rPr>
              <a:t>Prompt Techniques</a:t>
            </a:r>
            <a:br>
              <a:rPr lang="en-US" sz="2600" dirty="0">
                <a:solidFill>
                  <a:schemeClr val="accent4">
                    <a:lumMod val="50000"/>
                  </a:schemeClr>
                </a:solidFill>
              </a:rPr>
            </a:br>
            <a:r>
              <a:rPr lang="en-US" sz="2400" dirty="0">
                <a:solidFill>
                  <a:schemeClr val="accent4">
                    <a:lumMod val="50000"/>
                  </a:schemeClr>
                </a:solidFill>
              </a:rPr>
              <a:t>[Few-Shot]</a:t>
            </a:r>
            <a:br>
              <a:rPr lang="en-US" sz="2600" dirty="0"/>
            </a:br>
            <a:endParaRPr lang="en-US" sz="26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E44F6E-16B1-2EB0-ECAF-1FB3F6B4B39D}"/>
              </a:ext>
            </a:extLst>
          </p:cNvPr>
          <p:cNvSpPr>
            <a:spLocks noGrp="1"/>
          </p:cNvSpPr>
          <p:nvPr>
            <p:ph idx="1"/>
          </p:nvPr>
        </p:nvSpPr>
        <p:spPr>
          <a:xfrm>
            <a:off x="372727" y="2707759"/>
            <a:ext cx="7911534" cy="3643166"/>
          </a:xfrm>
        </p:spPr>
        <p:txBody>
          <a:bodyPr anchor="ctr">
            <a:noAutofit/>
          </a:bodyPr>
          <a:lstStyle/>
          <a:p>
            <a:pPr marL="0" indent="0" defTabSz="914400">
              <a:lnSpc>
                <a:spcPct val="90000"/>
              </a:lnSpc>
              <a:spcAft>
                <a:spcPts val="600"/>
              </a:spcAft>
              <a:buNone/>
            </a:pPr>
            <a:r>
              <a:rPr lang="en-US" sz="1000" b="1" i="0" u="none" strike="noStrike" dirty="0">
                <a:solidFill>
                  <a:schemeClr val="accent4">
                    <a:lumMod val="50000"/>
                  </a:schemeClr>
                </a:solidFill>
                <a:effectLst/>
              </a:rPr>
              <a:t>Few-Shot Prompting</a:t>
            </a:r>
          </a:p>
          <a:p>
            <a:pPr marL="0" indent="0" defTabSz="914400">
              <a:lnSpc>
                <a:spcPct val="90000"/>
              </a:lnSpc>
              <a:spcAft>
                <a:spcPts val="600"/>
              </a:spcAft>
              <a:buNone/>
            </a:pPr>
            <a:r>
              <a:rPr lang="en-US" sz="1000" b="1" i="0" u="none" strike="noStrike" dirty="0">
                <a:solidFill>
                  <a:schemeClr val="accent4">
                    <a:lumMod val="50000"/>
                  </a:schemeClr>
                </a:solidFill>
                <a:effectLst/>
              </a:rPr>
              <a:t>Definition:</a:t>
            </a:r>
            <a:r>
              <a:rPr lang="en-US" sz="1000" b="0" i="0" u="none" strike="noStrike" dirty="0">
                <a:solidFill>
                  <a:schemeClr val="accent4">
                    <a:lumMod val="50000"/>
                  </a:schemeClr>
                </a:solidFill>
                <a:effectLst/>
              </a:rPr>
              <a:t> Few-shot prompting is a technique in NLP where a model is given a small number of examples to learn from before performing a task.</a:t>
            </a:r>
          </a:p>
          <a:p>
            <a:pPr marL="0" indent="0" defTabSz="914400">
              <a:lnSpc>
                <a:spcPct val="90000"/>
              </a:lnSpc>
              <a:spcAft>
                <a:spcPts val="600"/>
              </a:spcAft>
              <a:buNone/>
            </a:pPr>
            <a:r>
              <a:rPr lang="en-US" sz="1000" b="1" i="0" u="none" strike="noStrike" dirty="0">
                <a:solidFill>
                  <a:schemeClr val="accent4">
                    <a:lumMod val="50000"/>
                  </a:schemeClr>
                </a:solidFill>
                <a:effectLst/>
              </a:rPr>
              <a:t>Key Features:</a:t>
            </a:r>
            <a:endParaRPr lang="en-US" sz="1000" b="0" i="0" u="none" strike="noStrike" dirty="0">
              <a:solidFill>
                <a:schemeClr val="accent4">
                  <a:lumMod val="50000"/>
                </a:schemeClr>
              </a:solidFill>
              <a:effectLst/>
            </a:endParaRPr>
          </a:p>
          <a:p>
            <a:pPr indent="-228600" defTabSz="914400">
              <a:lnSpc>
                <a:spcPct val="90000"/>
              </a:lnSpc>
              <a:spcAft>
                <a:spcPts val="600"/>
              </a:spcAft>
              <a:buFont typeface="Arial" panose="020B0604020202020204" pitchFamily="34" charset="0"/>
              <a:buChar char="•"/>
            </a:pPr>
            <a:r>
              <a:rPr lang="en-US" sz="1000" b="1" i="0" u="none" strike="noStrike" dirty="0">
                <a:solidFill>
                  <a:schemeClr val="accent4">
                    <a:lumMod val="50000"/>
                  </a:schemeClr>
                </a:solidFill>
                <a:effectLst/>
              </a:rPr>
              <a:t>Small Number of Examples:</a:t>
            </a:r>
            <a:r>
              <a:rPr lang="en-US" sz="1000" b="0" i="0" u="none" strike="noStrike" dirty="0">
                <a:solidFill>
                  <a:schemeClr val="accent4">
                    <a:lumMod val="50000"/>
                  </a:schemeClr>
                </a:solidFill>
                <a:effectLst/>
              </a:rPr>
              <a:t> Typically, 1-5 input-output pairs.</a:t>
            </a:r>
          </a:p>
          <a:p>
            <a:pPr indent="-228600" defTabSz="914400">
              <a:lnSpc>
                <a:spcPct val="90000"/>
              </a:lnSpc>
              <a:spcAft>
                <a:spcPts val="600"/>
              </a:spcAft>
              <a:buFont typeface="Arial" panose="020B0604020202020204" pitchFamily="34" charset="0"/>
              <a:buChar char="•"/>
            </a:pPr>
            <a:r>
              <a:rPr lang="en-US" sz="1000" b="1" i="0" u="none" strike="noStrike" dirty="0">
                <a:solidFill>
                  <a:schemeClr val="accent4">
                    <a:lumMod val="50000"/>
                  </a:schemeClr>
                </a:solidFill>
                <a:effectLst/>
              </a:rPr>
              <a:t>Learning from Examples:</a:t>
            </a:r>
            <a:r>
              <a:rPr lang="en-US" sz="1000" b="0" i="0" u="none" strike="noStrike" dirty="0">
                <a:solidFill>
                  <a:schemeClr val="accent4">
                    <a:lumMod val="50000"/>
                  </a:schemeClr>
                </a:solidFill>
                <a:effectLst/>
              </a:rPr>
              <a:t> Helps the model understand the desired output format.</a:t>
            </a:r>
          </a:p>
          <a:p>
            <a:pPr indent="-228600" defTabSz="914400">
              <a:lnSpc>
                <a:spcPct val="90000"/>
              </a:lnSpc>
              <a:spcAft>
                <a:spcPts val="600"/>
              </a:spcAft>
              <a:buFont typeface="Arial" panose="020B0604020202020204" pitchFamily="34" charset="0"/>
              <a:buChar char="•"/>
            </a:pPr>
            <a:r>
              <a:rPr lang="en-US" sz="1000" b="1" i="0" u="none" strike="noStrike" dirty="0">
                <a:solidFill>
                  <a:schemeClr val="accent4">
                    <a:lumMod val="50000"/>
                  </a:schemeClr>
                </a:solidFill>
                <a:effectLst/>
              </a:rPr>
              <a:t>Balance Between Zero-Shot and Many-Shot:</a:t>
            </a:r>
            <a:r>
              <a:rPr lang="en-US" sz="1000" b="0" i="0" u="none" strike="noStrike" dirty="0">
                <a:solidFill>
                  <a:schemeClr val="accent4">
                    <a:lumMod val="50000"/>
                  </a:schemeClr>
                </a:solidFill>
                <a:effectLst/>
              </a:rPr>
              <a:t> Efficient and effective training.</a:t>
            </a:r>
          </a:p>
          <a:p>
            <a:pPr marL="0" indent="0" defTabSz="914400">
              <a:lnSpc>
                <a:spcPct val="90000"/>
              </a:lnSpc>
              <a:spcAft>
                <a:spcPts val="600"/>
              </a:spcAft>
              <a:buNone/>
            </a:pPr>
            <a:r>
              <a:rPr lang="en-US" sz="1000" b="1" i="0" u="none" strike="noStrike" dirty="0">
                <a:solidFill>
                  <a:schemeClr val="accent4">
                    <a:lumMod val="50000"/>
                  </a:schemeClr>
                </a:solidFill>
                <a:effectLst/>
              </a:rPr>
              <a:t>Applications:</a:t>
            </a:r>
            <a:endParaRPr lang="en-US" sz="1000" b="0" i="0" u="none" strike="noStrike" dirty="0">
              <a:solidFill>
                <a:schemeClr val="accent4">
                  <a:lumMod val="50000"/>
                </a:schemeClr>
              </a:solidFill>
              <a:effectLst/>
            </a:endParaRPr>
          </a:p>
          <a:p>
            <a:pPr indent="-228600" defTabSz="914400">
              <a:lnSpc>
                <a:spcPct val="90000"/>
              </a:lnSpc>
              <a:spcAft>
                <a:spcPts val="600"/>
              </a:spcAft>
              <a:buFont typeface="Arial" panose="020B0604020202020204" pitchFamily="34" charset="0"/>
              <a:buChar char="•"/>
            </a:pPr>
            <a:r>
              <a:rPr lang="en-US" sz="1000" b="1" i="0" u="none" strike="noStrike" dirty="0">
                <a:solidFill>
                  <a:schemeClr val="accent4">
                    <a:lumMod val="50000"/>
                  </a:schemeClr>
                </a:solidFill>
                <a:effectLst/>
              </a:rPr>
              <a:t>Text Classification:</a:t>
            </a:r>
            <a:r>
              <a:rPr lang="en-US" sz="1000" b="0" i="0" u="none" strike="noStrike" dirty="0">
                <a:solidFill>
                  <a:schemeClr val="accent4">
                    <a:lumMod val="50000"/>
                  </a:schemeClr>
                </a:solidFill>
                <a:effectLst/>
              </a:rPr>
              <a:t> Classify new reviews based on few labeled examples.</a:t>
            </a:r>
          </a:p>
          <a:p>
            <a:pPr indent="-228600" defTabSz="914400">
              <a:lnSpc>
                <a:spcPct val="90000"/>
              </a:lnSpc>
              <a:spcAft>
                <a:spcPts val="600"/>
              </a:spcAft>
              <a:buFont typeface="Arial" panose="020B0604020202020204" pitchFamily="34" charset="0"/>
              <a:buChar char="•"/>
            </a:pPr>
            <a:r>
              <a:rPr lang="en-US" sz="1000" b="1" i="0" u="none" strike="noStrike" dirty="0">
                <a:solidFill>
                  <a:schemeClr val="accent4">
                    <a:lumMod val="50000"/>
                  </a:schemeClr>
                </a:solidFill>
                <a:effectLst/>
              </a:rPr>
              <a:t>Text Generation:</a:t>
            </a:r>
            <a:r>
              <a:rPr lang="en-US" sz="1000" b="0" i="0" u="none" strike="noStrike" dirty="0">
                <a:solidFill>
                  <a:schemeClr val="accent4">
                    <a:lumMod val="50000"/>
                  </a:schemeClr>
                </a:solidFill>
                <a:effectLst/>
              </a:rPr>
              <a:t> Generate story continuations from given beginnings.</a:t>
            </a:r>
          </a:p>
          <a:p>
            <a:pPr indent="-228600" defTabSz="914400">
              <a:lnSpc>
                <a:spcPct val="90000"/>
              </a:lnSpc>
              <a:spcAft>
                <a:spcPts val="600"/>
              </a:spcAft>
              <a:buFont typeface="Arial" panose="020B0604020202020204" pitchFamily="34" charset="0"/>
              <a:buChar char="•"/>
            </a:pPr>
            <a:r>
              <a:rPr lang="en-US" sz="1000" b="1" i="0" u="none" strike="noStrike" dirty="0">
                <a:solidFill>
                  <a:schemeClr val="accent4">
                    <a:lumMod val="50000"/>
                  </a:schemeClr>
                </a:solidFill>
                <a:effectLst/>
              </a:rPr>
              <a:t>Machine Translation:</a:t>
            </a:r>
            <a:r>
              <a:rPr lang="en-US" sz="1000" b="0" i="0" u="none" strike="noStrike" dirty="0">
                <a:solidFill>
                  <a:schemeClr val="accent4">
                    <a:lumMod val="50000"/>
                  </a:schemeClr>
                </a:solidFill>
                <a:effectLst/>
              </a:rPr>
              <a:t> Translate sentences using example pairs.</a:t>
            </a:r>
          </a:p>
          <a:p>
            <a:pPr indent="-228600" defTabSz="914400">
              <a:lnSpc>
                <a:spcPct val="90000"/>
              </a:lnSpc>
              <a:spcAft>
                <a:spcPts val="600"/>
              </a:spcAft>
              <a:buFont typeface="Arial" panose="020B0604020202020204" pitchFamily="34" charset="0"/>
              <a:buChar char="•"/>
            </a:pPr>
            <a:r>
              <a:rPr lang="en-US" sz="1000" b="1" i="0" u="none" strike="noStrike" dirty="0">
                <a:solidFill>
                  <a:schemeClr val="accent4">
                    <a:lumMod val="50000"/>
                  </a:schemeClr>
                </a:solidFill>
                <a:effectLst/>
              </a:rPr>
              <a:t>Question Answering:</a:t>
            </a:r>
            <a:r>
              <a:rPr lang="en-US" sz="1000" b="0" i="0" u="none" strike="noStrike" dirty="0">
                <a:solidFill>
                  <a:schemeClr val="accent4">
                    <a:lumMod val="50000"/>
                  </a:schemeClr>
                </a:solidFill>
                <a:effectLst/>
              </a:rPr>
              <a:t> Answer questions based on example Q&amp;A pairs.</a:t>
            </a:r>
          </a:p>
          <a:p>
            <a:pPr marL="0" indent="0" defTabSz="914400">
              <a:lnSpc>
                <a:spcPct val="90000"/>
              </a:lnSpc>
              <a:spcAft>
                <a:spcPts val="600"/>
              </a:spcAft>
              <a:buNone/>
            </a:pPr>
            <a:r>
              <a:rPr lang="en-US" sz="1000" b="1" i="0" u="none" strike="noStrike" dirty="0">
                <a:solidFill>
                  <a:schemeClr val="accent4">
                    <a:lumMod val="50000"/>
                  </a:schemeClr>
                </a:solidFill>
                <a:effectLst/>
              </a:rPr>
              <a:t>Benefits:</a:t>
            </a:r>
            <a:endParaRPr lang="en-US" sz="1000" b="0" i="0" u="none" strike="noStrike" dirty="0">
              <a:solidFill>
                <a:schemeClr val="accent4">
                  <a:lumMod val="50000"/>
                </a:schemeClr>
              </a:solidFill>
              <a:effectLst/>
            </a:endParaRPr>
          </a:p>
          <a:p>
            <a:pPr indent="-228600" defTabSz="914400">
              <a:lnSpc>
                <a:spcPct val="90000"/>
              </a:lnSpc>
              <a:spcAft>
                <a:spcPts val="600"/>
              </a:spcAft>
              <a:buFont typeface="Arial" panose="020B0604020202020204" pitchFamily="34" charset="0"/>
              <a:buChar char="•"/>
            </a:pPr>
            <a:r>
              <a:rPr lang="en-US" sz="1000" b="1" i="0" u="none" strike="noStrike" dirty="0">
                <a:solidFill>
                  <a:schemeClr val="accent4">
                    <a:lumMod val="50000"/>
                  </a:schemeClr>
                </a:solidFill>
                <a:effectLst/>
              </a:rPr>
              <a:t>Improved Accuracy:</a:t>
            </a:r>
            <a:r>
              <a:rPr lang="en-US" sz="1000" b="0" i="0" u="none" strike="noStrike" dirty="0">
                <a:solidFill>
                  <a:schemeClr val="accent4">
                    <a:lumMod val="50000"/>
                  </a:schemeClr>
                </a:solidFill>
                <a:effectLst/>
              </a:rPr>
              <a:t> More contextually relevant responses.</a:t>
            </a:r>
          </a:p>
          <a:p>
            <a:pPr indent="-228600" defTabSz="914400">
              <a:lnSpc>
                <a:spcPct val="90000"/>
              </a:lnSpc>
              <a:spcAft>
                <a:spcPts val="600"/>
              </a:spcAft>
              <a:buFont typeface="Arial" panose="020B0604020202020204" pitchFamily="34" charset="0"/>
              <a:buChar char="•"/>
            </a:pPr>
            <a:r>
              <a:rPr lang="en-US" sz="1000" b="1" i="0" u="none" strike="noStrike" dirty="0">
                <a:solidFill>
                  <a:schemeClr val="accent4">
                    <a:lumMod val="50000"/>
                  </a:schemeClr>
                </a:solidFill>
                <a:effectLst/>
              </a:rPr>
              <a:t>Versatility:</a:t>
            </a:r>
            <a:r>
              <a:rPr lang="en-US" sz="1000" b="0" i="0" u="none" strike="noStrike" dirty="0">
                <a:solidFill>
                  <a:schemeClr val="accent4">
                    <a:lumMod val="50000"/>
                  </a:schemeClr>
                </a:solidFill>
                <a:effectLst/>
              </a:rPr>
              <a:t> Applicable to various tasks.</a:t>
            </a:r>
          </a:p>
          <a:p>
            <a:pPr indent="-228600" defTabSz="914400">
              <a:lnSpc>
                <a:spcPct val="90000"/>
              </a:lnSpc>
              <a:spcAft>
                <a:spcPts val="600"/>
              </a:spcAft>
              <a:buFont typeface="Arial" panose="020B0604020202020204" pitchFamily="34" charset="0"/>
              <a:buChar char="•"/>
            </a:pPr>
            <a:r>
              <a:rPr lang="en-US" sz="1000" b="1" i="0" u="none" strike="noStrike" dirty="0">
                <a:solidFill>
                  <a:schemeClr val="accent4">
                    <a:lumMod val="50000"/>
                  </a:schemeClr>
                </a:solidFill>
                <a:effectLst/>
              </a:rPr>
              <a:t>Efficient Training:</a:t>
            </a:r>
            <a:r>
              <a:rPr lang="en-US" sz="1000" b="0" i="0" u="none" strike="noStrike" dirty="0">
                <a:solidFill>
                  <a:schemeClr val="accent4">
                    <a:lumMod val="50000"/>
                  </a:schemeClr>
                </a:solidFill>
                <a:effectLst/>
              </a:rPr>
              <a:t> Fewer examples needed compared to many-shot prompting.</a:t>
            </a:r>
          </a:p>
          <a:p>
            <a:pPr indent="-228600" defTabSz="914400">
              <a:lnSpc>
                <a:spcPct val="90000"/>
              </a:lnSpc>
              <a:spcAft>
                <a:spcPts val="600"/>
              </a:spcAft>
              <a:buFont typeface="Arial" panose="020B0604020202020204" pitchFamily="34" charset="0"/>
              <a:buChar char="•"/>
            </a:pPr>
            <a:endParaRPr lang="en-US" sz="1000" dirty="0">
              <a:solidFill>
                <a:schemeClr val="accent4">
                  <a:lumMod val="50000"/>
                </a:schemeClr>
              </a:solidFill>
            </a:endParaRPr>
          </a:p>
        </p:txBody>
      </p:sp>
      <p:sp>
        <p:nvSpPr>
          <p:cNvPr id="4" name="TextBox 3">
            <a:extLst>
              <a:ext uri="{FF2B5EF4-FFF2-40B4-BE49-F238E27FC236}">
                <a16:creationId xmlns:a16="http://schemas.microsoft.com/office/drawing/2014/main" id="{C657D6D6-E3C6-B3FA-70BA-173F2A056D83}"/>
              </a:ext>
            </a:extLst>
          </p:cNvPr>
          <p:cNvSpPr txBox="1"/>
          <p:nvPr/>
        </p:nvSpPr>
        <p:spPr>
          <a:xfrm>
            <a:off x="7787795" y="6430087"/>
            <a:ext cx="1356205" cy="369332"/>
          </a:xfrm>
          <a:prstGeom prst="rect">
            <a:avLst/>
          </a:prstGeom>
          <a:noFill/>
        </p:spPr>
        <p:txBody>
          <a:bodyPr wrap="none" rtlCol="0">
            <a:spAutoFit/>
          </a:bodyPr>
          <a:lstStyle/>
          <a:p>
            <a:r>
              <a:rPr lang="en-US" dirty="0" err="1">
                <a:hlinkClick r:id="rId3"/>
              </a:rPr>
              <a:t>chatgpt.com</a:t>
            </a:r>
            <a:endParaRPr lang="en-US" dirty="0"/>
          </a:p>
        </p:txBody>
      </p:sp>
    </p:spTree>
    <p:extLst>
      <p:ext uri="{BB962C8B-B14F-4D97-AF65-F5344CB8AC3E}">
        <p14:creationId xmlns:p14="http://schemas.microsoft.com/office/powerpoint/2010/main" val="1172139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pPr>
              <a:lnSpc>
                <a:spcPct val="90000"/>
              </a:lnSpc>
            </a:pPr>
            <a:r>
              <a:rPr lang="en-US" sz="4000" dirty="0">
                <a:solidFill>
                  <a:schemeClr val="accent4">
                    <a:lumMod val="50000"/>
                  </a:schemeClr>
                </a:solidFill>
              </a:rPr>
              <a:t>Prompt Techniques</a:t>
            </a:r>
            <a:br>
              <a:rPr lang="en-US" sz="3600" dirty="0">
                <a:solidFill>
                  <a:schemeClr val="accent4">
                    <a:lumMod val="50000"/>
                  </a:schemeClr>
                </a:solidFill>
              </a:rPr>
            </a:br>
            <a:r>
              <a:rPr lang="en-US" sz="2400" dirty="0">
                <a:solidFill>
                  <a:schemeClr val="accent4">
                    <a:lumMod val="50000"/>
                  </a:schemeClr>
                </a:solidFill>
              </a:rPr>
              <a:t>[Chain-of-Thought]</a:t>
            </a:r>
            <a:br>
              <a:rPr lang="en-US" sz="3300" dirty="0">
                <a:solidFill>
                  <a:schemeClr val="accent4">
                    <a:lumMod val="50000"/>
                  </a:schemeClr>
                </a:solidFill>
              </a:rPr>
            </a:br>
            <a:endParaRPr lang="en-US" sz="3300" dirty="0">
              <a:solidFill>
                <a:schemeClr val="accent4">
                  <a:lumMod val="50000"/>
                </a:schemeClr>
              </a:solidFill>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1B330470-5124-8BBF-1EB8-7C69552BC811}"/>
              </a:ext>
            </a:extLst>
          </p:cNvPr>
          <p:cNvSpPr>
            <a:spLocks noGrp="1"/>
          </p:cNvSpPr>
          <p:nvPr>
            <p:ph idx="1"/>
          </p:nvPr>
        </p:nvSpPr>
        <p:spPr>
          <a:xfrm>
            <a:off x="783771" y="3017522"/>
            <a:ext cx="7455989" cy="3030580"/>
          </a:xfrm>
        </p:spPr>
        <p:txBody>
          <a:bodyPr anchor="ctr">
            <a:noAutofit/>
          </a:bodyPr>
          <a:lstStyle/>
          <a:p>
            <a:pPr marL="0" indent="0" algn="l">
              <a:buNone/>
            </a:pPr>
            <a:r>
              <a:rPr lang="en-US" sz="800" b="1" i="0" u="none" strike="noStrike" dirty="0">
                <a:solidFill>
                  <a:schemeClr val="accent4">
                    <a:lumMod val="50000"/>
                  </a:schemeClr>
                </a:solidFill>
                <a:effectLst/>
              </a:rPr>
              <a:t>Chain of Thought Prompting : “Think Step-by-Step”</a:t>
            </a:r>
          </a:p>
          <a:p>
            <a:pPr marL="0" indent="0" algn="l">
              <a:buNone/>
            </a:pPr>
            <a:r>
              <a:rPr lang="en-US" sz="800" b="1" i="0" u="none" strike="noStrike" dirty="0">
                <a:solidFill>
                  <a:schemeClr val="accent4">
                    <a:lumMod val="50000"/>
                  </a:schemeClr>
                </a:solidFill>
                <a:effectLst/>
              </a:rPr>
              <a:t>Definition:</a:t>
            </a:r>
            <a:r>
              <a:rPr lang="en-US" sz="800" b="0" i="0" u="none" strike="noStrike" dirty="0">
                <a:solidFill>
                  <a:schemeClr val="accent4">
                    <a:lumMod val="50000"/>
                  </a:schemeClr>
                </a:solidFill>
                <a:effectLst/>
              </a:rPr>
              <a:t> Chain of Thought prompting is a technique in NLP where a model reasons through a problem step-by-step before arriving at an answer.</a:t>
            </a:r>
          </a:p>
          <a:p>
            <a:pPr marL="0" indent="0" algn="l">
              <a:buNone/>
            </a:pPr>
            <a:r>
              <a:rPr lang="en-US" sz="800" b="1" i="0" u="none" strike="noStrike" dirty="0">
                <a:solidFill>
                  <a:schemeClr val="accent4">
                    <a:lumMod val="50000"/>
                  </a:schemeClr>
                </a:solidFill>
                <a:effectLst/>
              </a:rPr>
              <a:t>Key Features:</a:t>
            </a:r>
            <a:endParaRPr lang="en-US" sz="800" b="0" i="0" u="none" strike="noStrike" dirty="0">
              <a:solidFill>
                <a:schemeClr val="accent4">
                  <a:lumMod val="50000"/>
                </a:schemeClr>
              </a:solidFill>
              <a:effectLst/>
            </a:endParaRPr>
          </a:p>
          <a:p>
            <a:pPr algn="l">
              <a:buFont typeface="Arial" panose="020B0604020202020204" pitchFamily="34" charset="0"/>
              <a:buChar char="•"/>
            </a:pPr>
            <a:r>
              <a:rPr lang="en-US" sz="800" b="1" i="0" u="none" strike="noStrike" dirty="0">
                <a:solidFill>
                  <a:schemeClr val="accent4">
                    <a:lumMod val="50000"/>
                  </a:schemeClr>
                </a:solidFill>
                <a:effectLst/>
              </a:rPr>
              <a:t>Step-by-Step Reasoning:</a:t>
            </a:r>
            <a:r>
              <a:rPr lang="en-US" sz="800" b="0" i="0" u="none" strike="noStrike" dirty="0">
                <a:solidFill>
                  <a:schemeClr val="accent4">
                    <a:lumMod val="50000"/>
                  </a:schemeClr>
                </a:solidFill>
                <a:effectLst/>
              </a:rPr>
              <a:t> Processes tasks incrementally, detailing each step.</a:t>
            </a:r>
          </a:p>
          <a:p>
            <a:pPr algn="l">
              <a:buFont typeface="Arial" panose="020B0604020202020204" pitchFamily="34" charset="0"/>
              <a:buChar char="•"/>
            </a:pPr>
            <a:r>
              <a:rPr lang="en-US" sz="800" b="1" i="0" u="none" strike="noStrike" dirty="0">
                <a:solidFill>
                  <a:schemeClr val="accent4">
                    <a:lumMod val="50000"/>
                  </a:schemeClr>
                </a:solidFill>
                <a:effectLst/>
              </a:rPr>
              <a:t>Enhanced Problem-Solving:</a:t>
            </a:r>
            <a:r>
              <a:rPr lang="en-US" sz="800" b="0" i="0" u="none" strike="noStrike" dirty="0">
                <a:solidFill>
                  <a:schemeClr val="accent4">
                    <a:lumMod val="50000"/>
                  </a:schemeClr>
                </a:solidFill>
                <a:effectLst/>
              </a:rPr>
              <a:t> Effectively handles complex tasks.</a:t>
            </a:r>
          </a:p>
          <a:p>
            <a:pPr algn="l">
              <a:buFont typeface="Arial" panose="020B0604020202020204" pitchFamily="34" charset="0"/>
              <a:buChar char="•"/>
            </a:pPr>
            <a:r>
              <a:rPr lang="en-US" sz="800" b="1" i="0" u="none" strike="noStrike" dirty="0">
                <a:solidFill>
                  <a:schemeClr val="accent4">
                    <a:lumMod val="50000"/>
                  </a:schemeClr>
                </a:solidFill>
                <a:effectLst/>
              </a:rPr>
              <a:t>Transparency:</a:t>
            </a:r>
            <a:r>
              <a:rPr lang="en-US" sz="800" b="0" i="0" u="none" strike="noStrike" dirty="0">
                <a:solidFill>
                  <a:schemeClr val="accent4">
                    <a:lumMod val="50000"/>
                  </a:schemeClr>
                </a:solidFill>
                <a:effectLst/>
              </a:rPr>
              <a:t> Provides insights into the model's thought process.</a:t>
            </a:r>
          </a:p>
          <a:p>
            <a:pPr marL="0" indent="0" algn="l">
              <a:buNone/>
            </a:pPr>
            <a:r>
              <a:rPr lang="en-US" sz="800" b="1" i="0" u="none" strike="noStrike" dirty="0">
                <a:solidFill>
                  <a:schemeClr val="accent4">
                    <a:lumMod val="50000"/>
                  </a:schemeClr>
                </a:solidFill>
                <a:effectLst/>
              </a:rPr>
              <a:t>Applications:</a:t>
            </a:r>
            <a:endParaRPr lang="en-US" sz="800" b="0" i="0" u="none" strike="noStrike" dirty="0">
              <a:solidFill>
                <a:schemeClr val="accent4">
                  <a:lumMod val="50000"/>
                </a:schemeClr>
              </a:solidFill>
              <a:effectLst/>
            </a:endParaRPr>
          </a:p>
          <a:p>
            <a:pPr marL="0" indent="0" algn="l">
              <a:buNone/>
            </a:pPr>
            <a:r>
              <a:rPr lang="en-US" sz="800" b="1" i="0" u="none" strike="noStrike" dirty="0">
                <a:solidFill>
                  <a:schemeClr val="accent4">
                    <a:lumMod val="50000"/>
                  </a:schemeClr>
                </a:solidFill>
                <a:effectLst/>
              </a:rPr>
              <a:t>Mathematical Problem Solving:</a:t>
            </a:r>
            <a:endParaRPr lang="en-US" sz="800" b="0" i="0" u="none" strike="noStrike" dirty="0">
              <a:solidFill>
                <a:schemeClr val="accent4">
                  <a:lumMod val="50000"/>
                </a:schemeClr>
              </a:solidFill>
              <a:effectLst/>
            </a:endParaRPr>
          </a:p>
          <a:p>
            <a:pPr marL="742950" lvl="1" indent="-285750" algn="l">
              <a:buFont typeface="+mj-lt"/>
              <a:buAutoNum type="arabicPeriod"/>
            </a:pPr>
            <a:r>
              <a:rPr lang="en-US" sz="800" b="1" i="0" u="none" strike="noStrike" dirty="0">
                <a:solidFill>
                  <a:schemeClr val="accent4">
                    <a:lumMod val="50000"/>
                  </a:schemeClr>
                </a:solidFill>
                <a:effectLst/>
              </a:rPr>
              <a:t>Prompt:</a:t>
            </a:r>
            <a:r>
              <a:rPr lang="en-US" sz="800" b="0" i="0" u="none" strike="noStrike" dirty="0">
                <a:solidFill>
                  <a:schemeClr val="accent4">
                    <a:lumMod val="50000"/>
                  </a:schemeClr>
                </a:solidFill>
                <a:effectLst/>
              </a:rPr>
              <a:t> "Solve the equation 2x+3=72x+3=7. Explain each step."</a:t>
            </a:r>
          </a:p>
          <a:p>
            <a:pPr marL="742950" lvl="1" indent="-285750" algn="l">
              <a:buFont typeface="+mj-lt"/>
              <a:buAutoNum type="arabicPeriod"/>
            </a:pPr>
            <a:r>
              <a:rPr lang="en-US" sz="800" b="1" i="0" u="none" strike="noStrike" dirty="0">
                <a:solidFill>
                  <a:schemeClr val="accent4">
                    <a:lumMod val="50000"/>
                  </a:schemeClr>
                </a:solidFill>
                <a:effectLst/>
              </a:rPr>
              <a:t>Response:</a:t>
            </a:r>
            <a:r>
              <a:rPr lang="en-US" sz="800" b="0" i="0" u="none" strike="noStrike" dirty="0">
                <a:solidFill>
                  <a:schemeClr val="accent4">
                    <a:lumMod val="50000"/>
                  </a:schemeClr>
                </a:solidFill>
                <a:effectLst/>
              </a:rPr>
              <a:t> "First, subtract 3 from both sides: 2x=42x=4. Next, divide both sides by 2: x=2x=2."</a:t>
            </a:r>
          </a:p>
          <a:p>
            <a:pPr marL="0" indent="0" algn="l">
              <a:buNone/>
            </a:pPr>
            <a:r>
              <a:rPr lang="en-US" sz="800" b="1" i="0" u="none" strike="noStrike" dirty="0">
                <a:solidFill>
                  <a:schemeClr val="accent4">
                    <a:lumMod val="50000"/>
                  </a:schemeClr>
                </a:solidFill>
                <a:effectLst/>
              </a:rPr>
              <a:t>Logical Reasoning:</a:t>
            </a:r>
            <a:endParaRPr lang="en-US" sz="800" b="0" i="0" u="none" strike="noStrike" dirty="0">
              <a:solidFill>
                <a:schemeClr val="accent4">
                  <a:lumMod val="50000"/>
                </a:schemeClr>
              </a:solidFill>
              <a:effectLst/>
            </a:endParaRPr>
          </a:p>
          <a:p>
            <a:pPr marL="742950" lvl="1" indent="-285750" algn="l">
              <a:buFont typeface="+mj-lt"/>
              <a:buAutoNum type="arabicPeriod"/>
            </a:pPr>
            <a:r>
              <a:rPr lang="en-US" sz="800" b="1" i="0" u="none" strike="noStrike" dirty="0">
                <a:solidFill>
                  <a:schemeClr val="accent4">
                    <a:lumMod val="50000"/>
                  </a:schemeClr>
                </a:solidFill>
                <a:effectLst/>
              </a:rPr>
              <a:t>Prompt:</a:t>
            </a:r>
            <a:r>
              <a:rPr lang="en-US" sz="800" b="0" i="0" u="none" strike="noStrike" dirty="0">
                <a:solidFill>
                  <a:schemeClr val="accent4">
                    <a:lumMod val="50000"/>
                  </a:schemeClr>
                </a:solidFill>
                <a:effectLst/>
              </a:rPr>
              <a:t> "If all mammals are warm-blooded and all whales are mammals, are whales warm-blooded? Explain your reasoning."</a:t>
            </a:r>
          </a:p>
          <a:p>
            <a:pPr marL="742950" lvl="1" indent="-285750" algn="l">
              <a:buFont typeface="+mj-lt"/>
              <a:buAutoNum type="arabicPeriod"/>
            </a:pPr>
            <a:r>
              <a:rPr lang="en-US" sz="800" b="1" i="0" u="none" strike="noStrike" dirty="0">
                <a:solidFill>
                  <a:schemeClr val="accent4">
                    <a:lumMod val="50000"/>
                  </a:schemeClr>
                </a:solidFill>
                <a:effectLst/>
              </a:rPr>
              <a:t>Response:</a:t>
            </a:r>
            <a:r>
              <a:rPr lang="en-US" sz="800" b="0" i="0" u="none" strike="noStrike" dirty="0">
                <a:solidFill>
                  <a:schemeClr val="accent4">
                    <a:lumMod val="50000"/>
                  </a:schemeClr>
                </a:solidFill>
                <a:effectLst/>
              </a:rPr>
              <a:t> "All mammals are warm-blooded. Since whales are mammals, it follows that whales are warm-blooded."</a:t>
            </a:r>
          </a:p>
          <a:p>
            <a:pPr marL="0" indent="0" algn="l">
              <a:buNone/>
            </a:pPr>
            <a:r>
              <a:rPr lang="en-US" sz="800" b="1" i="0" u="none" strike="noStrike" dirty="0">
                <a:solidFill>
                  <a:schemeClr val="accent4">
                    <a:lumMod val="50000"/>
                  </a:schemeClr>
                </a:solidFill>
                <a:effectLst/>
              </a:rPr>
              <a:t>Reading Comprehension:</a:t>
            </a:r>
            <a:endParaRPr lang="en-US" sz="800" b="0" i="0" u="none" strike="noStrike" dirty="0">
              <a:solidFill>
                <a:schemeClr val="accent4">
                  <a:lumMod val="50000"/>
                </a:schemeClr>
              </a:solidFill>
              <a:effectLst/>
            </a:endParaRPr>
          </a:p>
          <a:p>
            <a:pPr marL="742950" lvl="1" indent="-285750" algn="l">
              <a:buFont typeface="+mj-lt"/>
              <a:buAutoNum type="arabicPeriod"/>
            </a:pPr>
            <a:r>
              <a:rPr lang="en-US" sz="800" b="1" i="0" u="none" strike="noStrike" dirty="0">
                <a:solidFill>
                  <a:schemeClr val="accent4">
                    <a:lumMod val="50000"/>
                  </a:schemeClr>
                </a:solidFill>
                <a:effectLst/>
              </a:rPr>
              <a:t>Prompt:</a:t>
            </a:r>
            <a:r>
              <a:rPr lang="en-US" sz="800" b="0" i="0" u="none" strike="noStrike" dirty="0">
                <a:solidFill>
                  <a:schemeClr val="accent4">
                    <a:lumMod val="50000"/>
                  </a:schemeClr>
                </a:solidFill>
                <a:effectLst/>
              </a:rPr>
              <a:t> "Read the following passage and summarize its main points step-by-step."</a:t>
            </a:r>
          </a:p>
          <a:p>
            <a:pPr marL="742950" lvl="1" indent="-285750" algn="l">
              <a:buFont typeface="+mj-lt"/>
              <a:buAutoNum type="arabicPeriod"/>
            </a:pPr>
            <a:r>
              <a:rPr lang="en-US" sz="800" b="1" i="0" u="none" strike="noStrike" dirty="0">
                <a:solidFill>
                  <a:schemeClr val="accent4">
                    <a:lumMod val="50000"/>
                  </a:schemeClr>
                </a:solidFill>
                <a:effectLst/>
              </a:rPr>
              <a:t>Response:</a:t>
            </a:r>
            <a:r>
              <a:rPr lang="en-US" sz="800" b="0" i="0" u="none" strike="noStrike" dirty="0">
                <a:solidFill>
                  <a:schemeClr val="accent4">
                    <a:lumMod val="50000"/>
                  </a:schemeClr>
                </a:solidFill>
                <a:effectLst/>
              </a:rPr>
              <a:t> "First, the passage introduces the topic of climate change. Second, it discusses the impact of greenhouse gases. Third, it outlines possible solutions to reduce emissions."</a:t>
            </a:r>
          </a:p>
          <a:p>
            <a:pPr marL="0" indent="0" algn="l">
              <a:buNone/>
            </a:pPr>
            <a:r>
              <a:rPr lang="en-US" sz="800" b="1" i="0" u="none" strike="noStrike" dirty="0">
                <a:solidFill>
                  <a:schemeClr val="accent4">
                    <a:lumMod val="50000"/>
                  </a:schemeClr>
                </a:solidFill>
                <a:effectLst/>
              </a:rPr>
              <a:t>Decision Making:</a:t>
            </a:r>
            <a:endParaRPr lang="en-US" sz="800" b="0" i="0" u="none" strike="noStrike" dirty="0">
              <a:solidFill>
                <a:schemeClr val="accent4">
                  <a:lumMod val="50000"/>
                </a:schemeClr>
              </a:solidFill>
              <a:effectLst/>
            </a:endParaRPr>
          </a:p>
          <a:p>
            <a:pPr marL="742950" lvl="1" indent="-285750" algn="l">
              <a:buFont typeface="+mj-lt"/>
              <a:buAutoNum type="arabicPeriod"/>
            </a:pPr>
            <a:r>
              <a:rPr lang="en-US" sz="800" b="1" i="0" u="none" strike="noStrike" dirty="0">
                <a:solidFill>
                  <a:schemeClr val="accent4">
                    <a:lumMod val="50000"/>
                  </a:schemeClr>
                </a:solidFill>
                <a:effectLst/>
              </a:rPr>
              <a:t>Prompt:</a:t>
            </a:r>
            <a:r>
              <a:rPr lang="en-US" sz="800" b="0" i="0" u="none" strike="noStrike" dirty="0">
                <a:solidFill>
                  <a:schemeClr val="accent4">
                    <a:lumMod val="50000"/>
                  </a:schemeClr>
                </a:solidFill>
                <a:effectLst/>
              </a:rPr>
              <a:t> "Evaluate whether to invest in Company X. Detail your thought process."</a:t>
            </a:r>
          </a:p>
          <a:p>
            <a:pPr marL="742950" lvl="1" indent="-285750" algn="l">
              <a:buFont typeface="+mj-lt"/>
              <a:buAutoNum type="arabicPeriod"/>
            </a:pPr>
            <a:r>
              <a:rPr lang="en-US" sz="800" b="1" i="0" u="none" strike="noStrike" dirty="0">
                <a:solidFill>
                  <a:schemeClr val="accent4">
                    <a:lumMod val="50000"/>
                  </a:schemeClr>
                </a:solidFill>
                <a:effectLst/>
              </a:rPr>
              <a:t>Response:</a:t>
            </a:r>
            <a:r>
              <a:rPr lang="en-US" sz="800" b="0" i="0" u="none" strike="noStrike" dirty="0">
                <a:solidFill>
                  <a:schemeClr val="accent4">
                    <a:lumMod val="50000"/>
                  </a:schemeClr>
                </a:solidFill>
                <a:effectLst/>
              </a:rPr>
              <a:t> "First, assess the company's financial health by looking at its recent earnings reports. Second, consider the industry trends and how they might affect the company. Third, evaluate the company's management and their track record. Finally, make a decision based on the gathered information."</a:t>
            </a:r>
          </a:p>
          <a:p>
            <a:pPr marL="0" indent="0" algn="l">
              <a:buNone/>
            </a:pPr>
            <a:r>
              <a:rPr lang="en-US" sz="800" b="1" i="0" u="none" strike="noStrike" dirty="0">
                <a:solidFill>
                  <a:schemeClr val="accent4">
                    <a:lumMod val="50000"/>
                  </a:schemeClr>
                </a:solidFill>
                <a:effectLst/>
              </a:rPr>
              <a:t>Benefits:</a:t>
            </a:r>
            <a:endParaRPr lang="en-US" sz="800" b="0" i="0" u="none" strike="noStrike" dirty="0">
              <a:solidFill>
                <a:schemeClr val="accent4">
                  <a:lumMod val="50000"/>
                </a:schemeClr>
              </a:solidFill>
              <a:effectLst/>
            </a:endParaRPr>
          </a:p>
          <a:p>
            <a:pPr marL="0" indent="0" algn="l">
              <a:buNone/>
            </a:pPr>
            <a:r>
              <a:rPr lang="en-US" sz="800" b="1" i="0" u="none" strike="noStrike" dirty="0">
                <a:solidFill>
                  <a:schemeClr val="accent4">
                    <a:lumMod val="50000"/>
                  </a:schemeClr>
                </a:solidFill>
                <a:effectLst/>
              </a:rPr>
              <a:t>Improved Accuracy:</a:t>
            </a:r>
            <a:r>
              <a:rPr lang="en-US" sz="800" b="0" i="0" u="none" strike="noStrike" dirty="0">
                <a:solidFill>
                  <a:schemeClr val="accent4">
                    <a:lumMod val="50000"/>
                  </a:schemeClr>
                </a:solidFill>
                <a:effectLst/>
              </a:rPr>
              <a:t> More precise and reliable answers.</a:t>
            </a:r>
          </a:p>
          <a:p>
            <a:pPr marL="0" indent="0" algn="l">
              <a:buNone/>
            </a:pPr>
            <a:r>
              <a:rPr lang="en-US" sz="800" b="1" i="0" u="none" strike="noStrike" dirty="0">
                <a:solidFill>
                  <a:schemeClr val="accent4">
                    <a:lumMod val="50000"/>
                  </a:schemeClr>
                </a:solidFill>
                <a:effectLst/>
              </a:rPr>
              <a:t>Better Understanding:</a:t>
            </a:r>
            <a:r>
              <a:rPr lang="en-US" sz="800" b="0" i="0" u="none" strike="noStrike" dirty="0">
                <a:solidFill>
                  <a:schemeClr val="accent4">
                    <a:lumMod val="50000"/>
                  </a:schemeClr>
                </a:solidFill>
                <a:effectLst/>
              </a:rPr>
              <a:t> Helps users follow the model's logic.</a:t>
            </a:r>
          </a:p>
          <a:p>
            <a:pPr marL="0" indent="0" algn="l">
              <a:buNone/>
            </a:pPr>
            <a:r>
              <a:rPr lang="en-US" sz="800" b="1" i="0" u="none" strike="noStrike" dirty="0">
                <a:solidFill>
                  <a:schemeClr val="accent4">
                    <a:lumMod val="50000"/>
                  </a:schemeClr>
                </a:solidFill>
                <a:effectLst/>
              </a:rPr>
              <a:t>Handling Complexity:</a:t>
            </a:r>
            <a:r>
              <a:rPr lang="en-US" sz="800" b="0" i="0" u="none" strike="noStrike" dirty="0">
                <a:solidFill>
                  <a:schemeClr val="accent4">
                    <a:lumMod val="50000"/>
                  </a:schemeClr>
                </a:solidFill>
                <a:effectLst/>
              </a:rPr>
              <a:t> Suitable for complex tasks.</a:t>
            </a:r>
          </a:p>
          <a:p>
            <a:pPr marL="0" indent="0">
              <a:lnSpc>
                <a:spcPct val="90000"/>
              </a:lnSpc>
              <a:buNone/>
            </a:pPr>
            <a:endParaRPr lang="en-US" sz="800" dirty="0">
              <a:solidFill>
                <a:schemeClr val="accent4">
                  <a:lumMod val="50000"/>
                </a:schemeClr>
              </a:solidFill>
            </a:endParaRPr>
          </a:p>
        </p:txBody>
      </p:sp>
      <p:sp>
        <p:nvSpPr>
          <p:cNvPr id="3" name="TextBox 2">
            <a:extLst>
              <a:ext uri="{FF2B5EF4-FFF2-40B4-BE49-F238E27FC236}">
                <a16:creationId xmlns:a16="http://schemas.microsoft.com/office/drawing/2014/main" id="{F49DE6B7-945D-F906-6149-4E58ADD05B5A}"/>
              </a:ext>
            </a:extLst>
          </p:cNvPr>
          <p:cNvSpPr txBox="1"/>
          <p:nvPr/>
        </p:nvSpPr>
        <p:spPr>
          <a:xfrm>
            <a:off x="7787795" y="6430087"/>
            <a:ext cx="1356205" cy="369332"/>
          </a:xfrm>
          <a:prstGeom prst="rect">
            <a:avLst/>
          </a:prstGeom>
          <a:noFill/>
        </p:spPr>
        <p:txBody>
          <a:bodyPr wrap="none" rtlCol="0">
            <a:spAutoFit/>
          </a:bodyPr>
          <a:lstStyle/>
          <a:p>
            <a:r>
              <a:rPr lang="en-US" dirty="0" err="1">
                <a:hlinkClick r:id="rId3"/>
              </a:rPr>
              <a:t>chatgpt.com</a:t>
            </a:r>
            <a:endParaRPr lang="en-US" dirty="0"/>
          </a:p>
        </p:txBody>
      </p:sp>
    </p:spTree>
    <p:extLst>
      <p:ext uri="{BB962C8B-B14F-4D97-AF65-F5344CB8AC3E}">
        <p14:creationId xmlns:p14="http://schemas.microsoft.com/office/powerpoint/2010/main" val="3550182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a:xfrm>
            <a:off x="606478" y="386930"/>
            <a:ext cx="6927525" cy="1188950"/>
          </a:xfrm>
        </p:spPr>
        <p:txBody>
          <a:bodyPr anchor="b">
            <a:normAutofit/>
          </a:bodyPr>
          <a:lstStyle/>
          <a:p>
            <a:pPr>
              <a:lnSpc>
                <a:spcPct val="90000"/>
              </a:lnSpc>
            </a:pPr>
            <a:r>
              <a:rPr lang="en-US" sz="4000" dirty="0">
                <a:solidFill>
                  <a:schemeClr val="accent4">
                    <a:lumMod val="50000"/>
                  </a:schemeClr>
                </a:solidFill>
              </a:rPr>
              <a:t>Prompt Techniques</a:t>
            </a:r>
            <a:br>
              <a:rPr lang="en-US" sz="4000" dirty="0">
                <a:solidFill>
                  <a:schemeClr val="accent4">
                    <a:lumMod val="50000"/>
                  </a:schemeClr>
                </a:solidFill>
              </a:rPr>
            </a:br>
            <a:r>
              <a:rPr lang="en-US" sz="2400" dirty="0">
                <a:solidFill>
                  <a:schemeClr val="accent4">
                    <a:lumMod val="50000"/>
                  </a:schemeClr>
                </a:solidFill>
              </a:rPr>
              <a:t>[</a:t>
            </a:r>
            <a:r>
              <a:rPr lang="en-US" sz="2400" i="0" u="none" strike="noStrike" dirty="0">
                <a:solidFill>
                  <a:schemeClr val="accent4">
                    <a:lumMod val="50000"/>
                  </a:schemeClr>
                </a:solidFill>
                <a:effectLst/>
              </a:rPr>
              <a:t>Prompt Chaining]</a:t>
            </a:r>
            <a:endParaRPr lang="en-US" sz="2400" dirty="0">
              <a:solidFill>
                <a:schemeClr val="accent4">
                  <a:lumMod val="50000"/>
                </a:schemeClr>
              </a:solidFill>
            </a:endParaRP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5B5AE8-EFD5-DD7D-0DCC-11036E63DFE7}"/>
              </a:ext>
            </a:extLst>
          </p:cNvPr>
          <p:cNvSpPr>
            <a:spLocks/>
          </p:cNvSpPr>
          <p:nvPr/>
        </p:nvSpPr>
        <p:spPr>
          <a:xfrm>
            <a:off x="194872" y="2598711"/>
            <a:ext cx="4122888" cy="3438143"/>
          </a:xfrm>
          <a:prstGeom prst="rect">
            <a:avLst/>
          </a:prstGeom>
        </p:spPr>
        <p:txBody>
          <a:bodyPr>
            <a:normAutofit fontScale="92500" lnSpcReduction="10000"/>
          </a:bodyPr>
          <a:lstStyle/>
          <a:p>
            <a:pPr defTabSz="342900">
              <a:lnSpc>
                <a:spcPct val="90000"/>
              </a:lnSpc>
              <a:spcAft>
                <a:spcPts val="600"/>
              </a:spcAft>
            </a:pPr>
            <a:r>
              <a:rPr lang="en-US" sz="1300" b="1" kern="1200" dirty="0">
                <a:solidFill>
                  <a:schemeClr val="accent4">
                    <a:lumMod val="50000"/>
                  </a:schemeClr>
                </a:solidFill>
                <a:latin typeface="+mn-lt"/>
                <a:ea typeface="+mn-ea"/>
                <a:cs typeface="+mn-cs"/>
              </a:rPr>
              <a:t>Prompt Chaining</a:t>
            </a:r>
          </a:p>
          <a:p>
            <a:pPr defTabSz="342900">
              <a:lnSpc>
                <a:spcPct val="90000"/>
              </a:lnSpc>
              <a:spcAft>
                <a:spcPts val="600"/>
              </a:spcAft>
            </a:pPr>
            <a:r>
              <a:rPr lang="en-US" sz="1300" b="1" kern="1200" dirty="0">
                <a:solidFill>
                  <a:schemeClr val="accent4">
                    <a:lumMod val="50000"/>
                  </a:schemeClr>
                </a:solidFill>
                <a:latin typeface="+mn-lt"/>
                <a:ea typeface="+mn-ea"/>
                <a:cs typeface="+mn-cs"/>
              </a:rPr>
              <a:t>Definition:</a:t>
            </a:r>
            <a:r>
              <a:rPr lang="en-US" sz="1300" kern="1200" dirty="0">
                <a:solidFill>
                  <a:schemeClr val="accent4">
                    <a:lumMod val="50000"/>
                  </a:schemeClr>
                </a:solidFill>
                <a:latin typeface="+mn-lt"/>
                <a:ea typeface="+mn-ea"/>
                <a:cs typeface="+mn-cs"/>
              </a:rPr>
              <a:t> Prompt chaining is an NLP technique where a series of prompts are used in sequence to guide a model through a complex task, breaking it down into smaller, manageable steps.</a:t>
            </a:r>
          </a:p>
          <a:p>
            <a:pPr defTabSz="342900">
              <a:lnSpc>
                <a:spcPct val="90000"/>
              </a:lnSpc>
              <a:spcAft>
                <a:spcPts val="600"/>
              </a:spcAft>
            </a:pPr>
            <a:endParaRPr lang="en-US" sz="1300" kern="1200" dirty="0">
              <a:solidFill>
                <a:schemeClr val="accent4">
                  <a:lumMod val="50000"/>
                </a:schemeClr>
              </a:solidFill>
              <a:latin typeface="+mn-lt"/>
              <a:ea typeface="+mn-ea"/>
              <a:cs typeface="+mn-cs"/>
            </a:endParaRPr>
          </a:p>
          <a:p>
            <a:pPr defTabSz="342900">
              <a:lnSpc>
                <a:spcPct val="90000"/>
              </a:lnSpc>
              <a:spcAft>
                <a:spcPts val="600"/>
              </a:spcAft>
            </a:pPr>
            <a:r>
              <a:rPr lang="en-US" sz="1300" b="1" kern="1200" dirty="0">
                <a:solidFill>
                  <a:schemeClr val="accent4">
                    <a:lumMod val="50000"/>
                  </a:schemeClr>
                </a:solidFill>
                <a:latin typeface="+mn-lt"/>
                <a:ea typeface="+mn-ea"/>
                <a:cs typeface="+mn-cs"/>
              </a:rPr>
              <a:t>Key Features:</a:t>
            </a:r>
            <a:endParaRPr lang="en-US" sz="1300" kern="1200" dirty="0">
              <a:solidFill>
                <a:schemeClr val="accent4">
                  <a:lumMod val="50000"/>
                </a:schemeClr>
              </a:solidFill>
              <a:latin typeface="+mn-lt"/>
              <a:ea typeface="+mn-ea"/>
              <a:cs typeface="+mn-cs"/>
            </a:endParaRPr>
          </a:p>
          <a:p>
            <a:pPr defTabSz="342900">
              <a:lnSpc>
                <a:spcPct val="90000"/>
              </a:lnSpc>
              <a:spcAft>
                <a:spcPts val="600"/>
              </a:spcAft>
              <a:buFont typeface="Arial" panose="020B0604020202020204" pitchFamily="34" charset="0"/>
              <a:buChar char="•"/>
            </a:pPr>
            <a:r>
              <a:rPr lang="en-US" sz="1300" b="1" kern="1200" dirty="0">
                <a:solidFill>
                  <a:schemeClr val="accent4">
                    <a:lumMod val="50000"/>
                  </a:schemeClr>
                </a:solidFill>
                <a:latin typeface="+mn-lt"/>
                <a:ea typeface="+mn-ea"/>
                <a:cs typeface="+mn-cs"/>
              </a:rPr>
              <a:t>Sequential Prompts:</a:t>
            </a:r>
            <a:r>
              <a:rPr lang="en-US" sz="1300" kern="1200" dirty="0">
                <a:solidFill>
                  <a:schemeClr val="accent4">
                    <a:lumMod val="50000"/>
                  </a:schemeClr>
                </a:solidFill>
                <a:latin typeface="+mn-lt"/>
                <a:ea typeface="+mn-ea"/>
                <a:cs typeface="+mn-cs"/>
              </a:rPr>
              <a:t> Interconnected prompts build on each other.</a:t>
            </a:r>
          </a:p>
          <a:p>
            <a:pPr defTabSz="342900">
              <a:lnSpc>
                <a:spcPct val="90000"/>
              </a:lnSpc>
              <a:spcAft>
                <a:spcPts val="600"/>
              </a:spcAft>
              <a:buFont typeface="Arial" panose="020B0604020202020204" pitchFamily="34" charset="0"/>
              <a:buChar char="•"/>
            </a:pPr>
            <a:r>
              <a:rPr lang="en-US" sz="1300" b="1" kern="1200" dirty="0">
                <a:solidFill>
                  <a:schemeClr val="accent4">
                    <a:lumMod val="50000"/>
                  </a:schemeClr>
                </a:solidFill>
                <a:latin typeface="+mn-lt"/>
                <a:ea typeface="+mn-ea"/>
                <a:cs typeface="+mn-cs"/>
              </a:rPr>
              <a:t>Decomposition of Complex Tasks:</a:t>
            </a:r>
            <a:r>
              <a:rPr lang="en-US" sz="1300" kern="1200" dirty="0">
                <a:solidFill>
                  <a:schemeClr val="accent4">
                    <a:lumMod val="50000"/>
                  </a:schemeClr>
                </a:solidFill>
                <a:latin typeface="+mn-lt"/>
                <a:ea typeface="+mn-ea"/>
                <a:cs typeface="+mn-cs"/>
              </a:rPr>
              <a:t> Tasks are broken into simpler subtasks.</a:t>
            </a:r>
          </a:p>
          <a:p>
            <a:pPr defTabSz="342900">
              <a:lnSpc>
                <a:spcPct val="90000"/>
              </a:lnSpc>
              <a:spcAft>
                <a:spcPts val="600"/>
              </a:spcAft>
              <a:buFont typeface="Arial" panose="020B0604020202020204" pitchFamily="34" charset="0"/>
              <a:buChar char="•"/>
            </a:pPr>
            <a:r>
              <a:rPr lang="en-US" sz="1300" b="1" kern="1200" dirty="0">
                <a:solidFill>
                  <a:schemeClr val="accent4">
                    <a:lumMod val="50000"/>
                  </a:schemeClr>
                </a:solidFill>
                <a:latin typeface="+mn-lt"/>
                <a:ea typeface="+mn-ea"/>
                <a:cs typeface="+mn-cs"/>
              </a:rPr>
              <a:t>Cumulative Knowledge:</a:t>
            </a:r>
            <a:r>
              <a:rPr lang="en-US" sz="1300" kern="1200" dirty="0">
                <a:solidFill>
                  <a:schemeClr val="accent4">
                    <a:lumMod val="50000"/>
                  </a:schemeClr>
                </a:solidFill>
                <a:latin typeface="+mn-lt"/>
                <a:ea typeface="+mn-ea"/>
                <a:cs typeface="+mn-cs"/>
              </a:rPr>
              <a:t> Information is accumulated through the chain.</a:t>
            </a:r>
          </a:p>
          <a:p>
            <a:pPr defTabSz="342900">
              <a:lnSpc>
                <a:spcPct val="90000"/>
              </a:lnSpc>
              <a:spcAft>
                <a:spcPts val="600"/>
              </a:spcAft>
            </a:pPr>
            <a:endParaRPr lang="en-US" sz="1300" kern="1200" dirty="0">
              <a:solidFill>
                <a:schemeClr val="accent4">
                  <a:lumMod val="50000"/>
                </a:schemeClr>
              </a:solidFill>
              <a:latin typeface="+mn-lt"/>
              <a:ea typeface="+mn-ea"/>
              <a:cs typeface="+mn-cs"/>
            </a:endParaRPr>
          </a:p>
          <a:p>
            <a:pPr defTabSz="342900">
              <a:lnSpc>
                <a:spcPct val="90000"/>
              </a:lnSpc>
              <a:spcAft>
                <a:spcPts val="600"/>
              </a:spcAft>
            </a:pPr>
            <a:r>
              <a:rPr lang="en-US" sz="1300" b="1" kern="1200" dirty="0">
                <a:solidFill>
                  <a:schemeClr val="accent4">
                    <a:lumMod val="50000"/>
                  </a:schemeClr>
                </a:solidFill>
                <a:latin typeface="+mn-lt"/>
                <a:ea typeface="+mn-ea"/>
                <a:cs typeface="+mn-cs"/>
              </a:rPr>
              <a:t>Benefits:</a:t>
            </a:r>
            <a:endParaRPr lang="en-US" sz="1300" kern="1200" dirty="0">
              <a:solidFill>
                <a:schemeClr val="accent4">
                  <a:lumMod val="50000"/>
                </a:schemeClr>
              </a:solidFill>
              <a:latin typeface="+mn-lt"/>
              <a:ea typeface="+mn-ea"/>
              <a:cs typeface="+mn-cs"/>
            </a:endParaRPr>
          </a:p>
          <a:p>
            <a:pPr defTabSz="342900">
              <a:lnSpc>
                <a:spcPct val="90000"/>
              </a:lnSpc>
              <a:spcAft>
                <a:spcPts val="600"/>
              </a:spcAft>
              <a:buFont typeface="Arial" panose="020B0604020202020204" pitchFamily="34" charset="0"/>
              <a:buChar char="•"/>
            </a:pPr>
            <a:r>
              <a:rPr lang="en-US" sz="1300" b="1" kern="1200" dirty="0">
                <a:solidFill>
                  <a:schemeClr val="accent4">
                    <a:lumMod val="50000"/>
                  </a:schemeClr>
                </a:solidFill>
                <a:latin typeface="+mn-lt"/>
                <a:ea typeface="+mn-ea"/>
                <a:cs typeface="+mn-cs"/>
              </a:rPr>
              <a:t>Improved Coherence:</a:t>
            </a:r>
            <a:r>
              <a:rPr lang="en-US" sz="1300" kern="1200" dirty="0">
                <a:solidFill>
                  <a:schemeClr val="accent4">
                    <a:lumMod val="50000"/>
                  </a:schemeClr>
                </a:solidFill>
                <a:latin typeface="+mn-lt"/>
                <a:ea typeface="+mn-ea"/>
                <a:cs typeface="+mn-cs"/>
              </a:rPr>
              <a:t> Maintains logical flow in complex tasks.</a:t>
            </a:r>
          </a:p>
          <a:p>
            <a:pPr defTabSz="342900">
              <a:lnSpc>
                <a:spcPct val="90000"/>
              </a:lnSpc>
              <a:spcAft>
                <a:spcPts val="600"/>
              </a:spcAft>
              <a:buFont typeface="Arial" panose="020B0604020202020204" pitchFamily="34" charset="0"/>
              <a:buChar char="•"/>
            </a:pPr>
            <a:r>
              <a:rPr lang="en-US" sz="1300" b="1" kern="1200" dirty="0">
                <a:solidFill>
                  <a:schemeClr val="accent4">
                    <a:lumMod val="50000"/>
                  </a:schemeClr>
                </a:solidFill>
                <a:latin typeface="+mn-lt"/>
                <a:ea typeface="+mn-ea"/>
                <a:cs typeface="+mn-cs"/>
              </a:rPr>
              <a:t>Enhanced Accuracy:</a:t>
            </a:r>
            <a:r>
              <a:rPr lang="en-US" sz="1300" kern="1200" dirty="0">
                <a:solidFill>
                  <a:schemeClr val="accent4">
                    <a:lumMod val="50000"/>
                  </a:schemeClr>
                </a:solidFill>
                <a:latin typeface="+mn-lt"/>
                <a:ea typeface="+mn-ea"/>
                <a:cs typeface="+mn-cs"/>
              </a:rPr>
              <a:t> Focuses on one step at a time.</a:t>
            </a:r>
          </a:p>
          <a:p>
            <a:pPr defTabSz="342900">
              <a:lnSpc>
                <a:spcPct val="90000"/>
              </a:lnSpc>
              <a:spcAft>
                <a:spcPts val="600"/>
              </a:spcAft>
              <a:buFont typeface="Arial" panose="020B0604020202020204" pitchFamily="34" charset="0"/>
              <a:buChar char="•"/>
            </a:pPr>
            <a:r>
              <a:rPr lang="en-US" sz="1300" b="1" kern="1200" dirty="0">
                <a:solidFill>
                  <a:schemeClr val="accent4">
                    <a:lumMod val="50000"/>
                  </a:schemeClr>
                </a:solidFill>
                <a:latin typeface="+mn-lt"/>
                <a:ea typeface="+mn-ea"/>
                <a:cs typeface="+mn-cs"/>
              </a:rPr>
              <a:t>Scalability:</a:t>
            </a:r>
            <a:r>
              <a:rPr lang="en-US" sz="1300" kern="1200" dirty="0">
                <a:solidFill>
                  <a:schemeClr val="accent4">
                    <a:lumMod val="50000"/>
                  </a:schemeClr>
                </a:solidFill>
                <a:latin typeface="+mn-lt"/>
                <a:ea typeface="+mn-ea"/>
                <a:cs typeface="+mn-cs"/>
              </a:rPr>
              <a:t> Applicable to various domains and tasks.</a:t>
            </a:r>
            <a:endParaRPr lang="en-US" sz="1300" b="0" i="0" u="none" strike="noStrike" dirty="0">
              <a:solidFill>
                <a:schemeClr val="accent4">
                  <a:lumMod val="50000"/>
                </a:schemeClr>
              </a:solidFill>
              <a:effectLst/>
            </a:endParaRPr>
          </a:p>
        </p:txBody>
      </p:sp>
      <p:sp>
        <p:nvSpPr>
          <p:cNvPr id="4" name="Content Placeholder 2">
            <a:extLst>
              <a:ext uri="{FF2B5EF4-FFF2-40B4-BE49-F238E27FC236}">
                <a16:creationId xmlns:a16="http://schemas.microsoft.com/office/drawing/2014/main" id="{78767915-83E5-B43C-BA2F-BB906CC1AA30}"/>
              </a:ext>
            </a:extLst>
          </p:cNvPr>
          <p:cNvSpPr txBox="1">
            <a:spLocks/>
          </p:cNvSpPr>
          <p:nvPr/>
        </p:nvSpPr>
        <p:spPr>
          <a:xfrm>
            <a:off x="4449738" y="2598710"/>
            <a:ext cx="3989723" cy="34381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42900">
              <a:lnSpc>
                <a:spcPct val="90000"/>
              </a:lnSpc>
              <a:buNone/>
            </a:pPr>
            <a:r>
              <a:rPr lang="en-US" sz="900" b="1" kern="1200" dirty="0">
                <a:solidFill>
                  <a:schemeClr val="accent4">
                    <a:lumMod val="50000"/>
                  </a:schemeClr>
                </a:solidFill>
                <a:latin typeface="+mn-lt"/>
                <a:ea typeface="+mn-ea"/>
                <a:cs typeface="+mn-cs"/>
              </a:rPr>
              <a:t>Applications:</a:t>
            </a:r>
            <a:endParaRPr lang="en-US" sz="900" kern="1200" dirty="0">
              <a:solidFill>
                <a:schemeClr val="accent4">
                  <a:lumMod val="50000"/>
                </a:schemeClr>
              </a:solidFill>
              <a:latin typeface="+mn-lt"/>
              <a:ea typeface="+mn-ea"/>
              <a:cs typeface="+mn-cs"/>
            </a:endParaRPr>
          </a:p>
          <a:p>
            <a:pPr marL="257175" indent="-257175" defTabSz="342900">
              <a:lnSpc>
                <a:spcPct val="90000"/>
              </a:lnSpc>
              <a:buFont typeface="+mj-lt"/>
              <a:buAutoNum type="arabicPeriod"/>
            </a:pPr>
            <a:r>
              <a:rPr lang="en-US" sz="900" b="1" kern="1200" dirty="0">
                <a:solidFill>
                  <a:schemeClr val="accent4">
                    <a:lumMod val="50000"/>
                  </a:schemeClr>
                </a:solidFill>
                <a:latin typeface="+mn-lt"/>
                <a:ea typeface="+mn-ea"/>
                <a:cs typeface="+mn-cs"/>
              </a:rPr>
              <a:t>Creative Writing:</a:t>
            </a:r>
            <a:endParaRPr lang="en-US" sz="900" kern="1200" dirty="0">
              <a:solidFill>
                <a:schemeClr val="accent4">
                  <a:lumMod val="50000"/>
                </a:schemeClr>
              </a:solidFill>
              <a:latin typeface="+mn-lt"/>
              <a:ea typeface="+mn-ea"/>
              <a:cs typeface="+mn-cs"/>
            </a:endParaRPr>
          </a:p>
          <a:p>
            <a:pPr marL="557213" lvl="1" indent="-214313" defTabSz="342900">
              <a:lnSpc>
                <a:spcPct val="90000"/>
              </a:lnSpc>
              <a:buFont typeface="+mj-lt"/>
              <a:buAutoNum type="arabicPeriod"/>
            </a:pPr>
            <a:r>
              <a:rPr lang="en-US" sz="900" b="1" kern="1200" dirty="0">
                <a:solidFill>
                  <a:schemeClr val="accent4">
                    <a:lumMod val="50000"/>
                  </a:schemeClr>
                </a:solidFill>
                <a:latin typeface="+mn-lt"/>
                <a:ea typeface="+mn-ea"/>
                <a:cs typeface="+mn-cs"/>
              </a:rPr>
              <a:t>Task:</a:t>
            </a:r>
            <a:r>
              <a:rPr lang="en-US" sz="900" kern="1200" dirty="0">
                <a:solidFill>
                  <a:schemeClr val="accent4">
                    <a:lumMod val="50000"/>
                  </a:schemeClr>
                </a:solidFill>
                <a:latin typeface="+mn-lt"/>
                <a:ea typeface="+mn-ea"/>
                <a:cs typeface="+mn-cs"/>
              </a:rPr>
              <a:t> Write a short story.</a:t>
            </a:r>
          </a:p>
          <a:p>
            <a:pPr marL="557213" lvl="1" indent="-214313" defTabSz="342900">
              <a:lnSpc>
                <a:spcPct val="90000"/>
              </a:lnSpc>
              <a:buFont typeface="+mj-lt"/>
              <a:buAutoNum type="arabicPeriod"/>
            </a:pPr>
            <a:r>
              <a:rPr lang="en-US" sz="900" b="1" kern="1200" dirty="0">
                <a:solidFill>
                  <a:schemeClr val="accent4">
                    <a:lumMod val="50000"/>
                  </a:schemeClr>
                </a:solidFill>
                <a:latin typeface="+mn-lt"/>
                <a:ea typeface="+mn-ea"/>
                <a:cs typeface="+mn-cs"/>
              </a:rPr>
              <a:t>Prompt Chain:</a:t>
            </a:r>
            <a:r>
              <a:rPr lang="en-US" sz="900" kern="1200" dirty="0">
                <a:solidFill>
                  <a:schemeClr val="accent4">
                    <a:lumMod val="50000"/>
                  </a:schemeClr>
                </a:solidFill>
                <a:latin typeface="+mn-lt"/>
                <a:ea typeface="+mn-ea"/>
                <a:cs typeface="+mn-cs"/>
              </a:rPr>
              <a:t> Setting → Character → Conflict → Resolution.</a:t>
            </a:r>
          </a:p>
          <a:p>
            <a:pPr marL="257175" indent="-257175" defTabSz="342900">
              <a:lnSpc>
                <a:spcPct val="90000"/>
              </a:lnSpc>
              <a:buFont typeface="+mj-lt"/>
              <a:buAutoNum type="arabicPeriod"/>
            </a:pPr>
            <a:r>
              <a:rPr lang="en-US" sz="900" b="1" kern="1200" dirty="0">
                <a:solidFill>
                  <a:schemeClr val="accent4">
                    <a:lumMod val="50000"/>
                  </a:schemeClr>
                </a:solidFill>
                <a:latin typeface="+mn-lt"/>
                <a:ea typeface="+mn-ea"/>
                <a:cs typeface="+mn-cs"/>
              </a:rPr>
              <a:t>Technical Problem Solving:</a:t>
            </a:r>
            <a:endParaRPr lang="en-US" sz="900" kern="1200" dirty="0">
              <a:solidFill>
                <a:schemeClr val="accent4">
                  <a:lumMod val="50000"/>
                </a:schemeClr>
              </a:solidFill>
              <a:latin typeface="+mn-lt"/>
              <a:ea typeface="+mn-ea"/>
              <a:cs typeface="+mn-cs"/>
            </a:endParaRPr>
          </a:p>
          <a:p>
            <a:pPr marL="557213" lvl="1" indent="-214313" defTabSz="342900">
              <a:lnSpc>
                <a:spcPct val="90000"/>
              </a:lnSpc>
              <a:buFont typeface="+mj-lt"/>
              <a:buAutoNum type="arabicPeriod"/>
            </a:pPr>
            <a:r>
              <a:rPr lang="en-US" sz="900" b="1" kern="1200" dirty="0">
                <a:solidFill>
                  <a:schemeClr val="accent4">
                    <a:lumMod val="50000"/>
                  </a:schemeClr>
                </a:solidFill>
                <a:latin typeface="+mn-lt"/>
                <a:ea typeface="+mn-ea"/>
                <a:cs typeface="+mn-cs"/>
              </a:rPr>
              <a:t>Task:</a:t>
            </a:r>
            <a:r>
              <a:rPr lang="en-US" sz="900" kern="1200" dirty="0">
                <a:solidFill>
                  <a:schemeClr val="accent4">
                    <a:lumMod val="50000"/>
                  </a:schemeClr>
                </a:solidFill>
                <a:latin typeface="+mn-lt"/>
                <a:ea typeface="+mn-ea"/>
                <a:cs typeface="+mn-cs"/>
              </a:rPr>
              <a:t> Troubleshoot a software issue.</a:t>
            </a:r>
          </a:p>
          <a:p>
            <a:pPr marL="557213" lvl="1" indent="-214313" defTabSz="342900">
              <a:lnSpc>
                <a:spcPct val="90000"/>
              </a:lnSpc>
              <a:buFont typeface="+mj-lt"/>
              <a:buAutoNum type="arabicPeriod"/>
            </a:pPr>
            <a:r>
              <a:rPr lang="en-US" sz="900" b="1" kern="1200" dirty="0">
                <a:solidFill>
                  <a:schemeClr val="accent4">
                    <a:lumMod val="50000"/>
                  </a:schemeClr>
                </a:solidFill>
                <a:latin typeface="+mn-lt"/>
                <a:ea typeface="+mn-ea"/>
                <a:cs typeface="+mn-cs"/>
              </a:rPr>
              <a:t>Prompt Chain:</a:t>
            </a:r>
            <a:r>
              <a:rPr lang="en-US" sz="900" kern="1200" dirty="0">
                <a:solidFill>
                  <a:schemeClr val="accent4">
                    <a:lumMod val="50000"/>
                  </a:schemeClr>
                </a:solidFill>
                <a:latin typeface="+mn-lt"/>
                <a:ea typeface="+mn-ea"/>
                <a:cs typeface="+mn-cs"/>
              </a:rPr>
              <a:t> Describe symptoms → Identify causes → Diagnose → Provide solutions.</a:t>
            </a:r>
          </a:p>
          <a:p>
            <a:pPr marL="257175" indent="-257175" defTabSz="342900">
              <a:lnSpc>
                <a:spcPct val="90000"/>
              </a:lnSpc>
              <a:buFont typeface="+mj-lt"/>
              <a:buAutoNum type="arabicPeriod"/>
            </a:pPr>
            <a:r>
              <a:rPr lang="en-US" sz="900" b="1" kern="1200" dirty="0">
                <a:solidFill>
                  <a:schemeClr val="accent4">
                    <a:lumMod val="50000"/>
                  </a:schemeClr>
                </a:solidFill>
                <a:latin typeface="+mn-lt"/>
                <a:ea typeface="+mn-ea"/>
                <a:cs typeface="+mn-cs"/>
              </a:rPr>
              <a:t>Research and Analysis:</a:t>
            </a:r>
            <a:endParaRPr lang="en-US" sz="900" kern="1200" dirty="0">
              <a:solidFill>
                <a:schemeClr val="accent4">
                  <a:lumMod val="50000"/>
                </a:schemeClr>
              </a:solidFill>
              <a:latin typeface="+mn-lt"/>
              <a:ea typeface="+mn-ea"/>
              <a:cs typeface="+mn-cs"/>
            </a:endParaRPr>
          </a:p>
          <a:p>
            <a:pPr marL="557213" lvl="1" indent="-214313" defTabSz="342900">
              <a:lnSpc>
                <a:spcPct val="90000"/>
              </a:lnSpc>
              <a:buFont typeface="+mj-lt"/>
              <a:buAutoNum type="arabicPeriod"/>
            </a:pPr>
            <a:r>
              <a:rPr lang="en-US" sz="900" b="1" kern="1200" dirty="0">
                <a:solidFill>
                  <a:schemeClr val="accent4">
                    <a:lumMod val="50000"/>
                  </a:schemeClr>
                </a:solidFill>
                <a:latin typeface="+mn-lt"/>
                <a:ea typeface="+mn-ea"/>
                <a:cs typeface="+mn-cs"/>
              </a:rPr>
              <a:t>Task:</a:t>
            </a:r>
            <a:r>
              <a:rPr lang="en-US" sz="900" kern="1200" dirty="0">
                <a:solidFill>
                  <a:schemeClr val="accent4">
                    <a:lumMod val="50000"/>
                  </a:schemeClr>
                </a:solidFill>
                <a:latin typeface="+mn-lt"/>
                <a:ea typeface="+mn-ea"/>
                <a:cs typeface="+mn-cs"/>
              </a:rPr>
              <a:t> Analyze a historical event.</a:t>
            </a:r>
          </a:p>
          <a:p>
            <a:pPr marL="557213" lvl="1" indent="-214313" defTabSz="342900">
              <a:lnSpc>
                <a:spcPct val="90000"/>
              </a:lnSpc>
              <a:buFont typeface="+mj-lt"/>
              <a:buAutoNum type="arabicPeriod"/>
            </a:pPr>
            <a:r>
              <a:rPr lang="en-US" sz="900" b="1" kern="1200" dirty="0">
                <a:solidFill>
                  <a:schemeClr val="accent4">
                    <a:lumMod val="50000"/>
                  </a:schemeClr>
                </a:solidFill>
                <a:latin typeface="+mn-lt"/>
                <a:ea typeface="+mn-ea"/>
                <a:cs typeface="+mn-cs"/>
              </a:rPr>
              <a:t>Prompt Chain:</a:t>
            </a:r>
            <a:r>
              <a:rPr lang="en-US" sz="900" kern="1200" dirty="0">
                <a:solidFill>
                  <a:schemeClr val="accent4">
                    <a:lumMod val="50000"/>
                  </a:schemeClr>
                </a:solidFill>
                <a:latin typeface="+mn-lt"/>
                <a:ea typeface="+mn-ea"/>
                <a:cs typeface="+mn-cs"/>
              </a:rPr>
              <a:t> Summarize events → Explain causes → Discuss impacts.</a:t>
            </a:r>
          </a:p>
          <a:p>
            <a:pPr marL="257175" indent="-257175" defTabSz="342900">
              <a:lnSpc>
                <a:spcPct val="90000"/>
              </a:lnSpc>
              <a:buFont typeface="+mj-lt"/>
              <a:buAutoNum type="arabicPeriod"/>
            </a:pPr>
            <a:r>
              <a:rPr lang="en-US" sz="900" b="1" kern="1200" dirty="0">
                <a:solidFill>
                  <a:schemeClr val="accent4">
                    <a:lumMod val="50000"/>
                  </a:schemeClr>
                </a:solidFill>
                <a:latin typeface="+mn-lt"/>
                <a:ea typeface="+mn-ea"/>
                <a:cs typeface="+mn-cs"/>
              </a:rPr>
              <a:t>Project Management:</a:t>
            </a:r>
            <a:endParaRPr lang="en-US" sz="900" kern="1200" dirty="0">
              <a:solidFill>
                <a:schemeClr val="accent4">
                  <a:lumMod val="50000"/>
                </a:schemeClr>
              </a:solidFill>
              <a:latin typeface="+mn-lt"/>
              <a:ea typeface="+mn-ea"/>
              <a:cs typeface="+mn-cs"/>
            </a:endParaRPr>
          </a:p>
          <a:p>
            <a:pPr marL="557213" lvl="1" indent="-214313" defTabSz="342900">
              <a:lnSpc>
                <a:spcPct val="90000"/>
              </a:lnSpc>
              <a:buFont typeface="+mj-lt"/>
              <a:buAutoNum type="arabicPeriod"/>
            </a:pPr>
            <a:r>
              <a:rPr lang="en-US" sz="900" b="1" kern="1200" dirty="0">
                <a:solidFill>
                  <a:schemeClr val="accent4">
                    <a:lumMod val="50000"/>
                  </a:schemeClr>
                </a:solidFill>
                <a:latin typeface="+mn-lt"/>
                <a:ea typeface="+mn-ea"/>
                <a:cs typeface="+mn-cs"/>
              </a:rPr>
              <a:t>Task:</a:t>
            </a:r>
            <a:r>
              <a:rPr lang="en-US" sz="900" kern="1200" dirty="0">
                <a:solidFill>
                  <a:schemeClr val="accent4">
                    <a:lumMod val="50000"/>
                  </a:schemeClr>
                </a:solidFill>
                <a:latin typeface="+mn-lt"/>
                <a:ea typeface="+mn-ea"/>
                <a:cs typeface="+mn-cs"/>
              </a:rPr>
              <a:t> Plan a project launch.</a:t>
            </a:r>
          </a:p>
          <a:p>
            <a:pPr marL="557213" lvl="1" indent="-214313" defTabSz="342900">
              <a:lnSpc>
                <a:spcPct val="90000"/>
              </a:lnSpc>
              <a:buFont typeface="+mj-lt"/>
              <a:buAutoNum type="arabicPeriod"/>
            </a:pPr>
            <a:r>
              <a:rPr lang="en-US" sz="900" b="1" kern="1200" dirty="0">
                <a:solidFill>
                  <a:schemeClr val="accent4">
                    <a:lumMod val="50000"/>
                  </a:schemeClr>
                </a:solidFill>
                <a:latin typeface="+mn-lt"/>
                <a:ea typeface="+mn-ea"/>
                <a:cs typeface="+mn-cs"/>
              </a:rPr>
              <a:t>Prompt Chain:</a:t>
            </a:r>
            <a:r>
              <a:rPr lang="en-US" sz="900" kern="1200" dirty="0">
                <a:solidFill>
                  <a:schemeClr val="accent4">
                    <a:lumMod val="50000"/>
                  </a:schemeClr>
                </a:solidFill>
                <a:latin typeface="+mn-lt"/>
                <a:ea typeface="+mn-ea"/>
                <a:cs typeface="+mn-cs"/>
              </a:rPr>
              <a:t> Outline goals → List tasks → Identify risks → Develop timeline</a:t>
            </a:r>
            <a:endParaRPr lang="en-US" sz="900" dirty="0">
              <a:solidFill>
                <a:schemeClr val="accent4">
                  <a:lumMod val="50000"/>
                </a:schemeClr>
              </a:solidFill>
            </a:endParaRPr>
          </a:p>
        </p:txBody>
      </p:sp>
      <p:sp>
        <p:nvSpPr>
          <p:cNvPr id="5" name="TextBox 4">
            <a:extLst>
              <a:ext uri="{FF2B5EF4-FFF2-40B4-BE49-F238E27FC236}">
                <a16:creationId xmlns:a16="http://schemas.microsoft.com/office/drawing/2014/main" id="{3E3B3736-DB98-4DCE-FB3F-A1B6D942AEEE}"/>
              </a:ext>
            </a:extLst>
          </p:cNvPr>
          <p:cNvSpPr txBox="1"/>
          <p:nvPr/>
        </p:nvSpPr>
        <p:spPr>
          <a:xfrm>
            <a:off x="7787795" y="6430087"/>
            <a:ext cx="1356205" cy="369332"/>
          </a:xfrm>
          <a:prstGeom prst="rect">
            <a:avLst/>
          </a:prstGeom>
          <a:noFill/>
        </p:spPr>
        <p:txBody>
          <a:bodyPr wrap="none" rtlCol="0">
            <a:spAutoFit/>
          </a:bodyPr>
          <a:lstStyle/>
          <a:p>
            <a:r>
              <a:rPr lang="en-US" dirty="0" err="1">
                <a:hlinkClick r:id="rId3"/>
              </a:rPr>
              <a:t>chatgpt.com</a:t>
            </a:r>
            <a:endParaRPr lang="en-US" dirty="0"/>
          </a:p>
        </p:txBody>
      </p:sp>
    </p:spTree>
    <p:extLst>
      <p:ext uri="{BB962C8B-B14F-4D97-AF65-F5344CB8AC3E}">
        <p14:creationId xmlns:p14="http://schemas.microsoft.com/office/powerpoint/2010/main" val="3464609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a:xfrm>
            <a:off x="782723" y="809898"/>
            <a:ext cx="7629757" cy="1554480"/>
          </a:xfrm>
        </p:spPr>
        <p:txBody>
          <a:bodyPr anchor="ctr">
            <a:normAutofit/>
          </a:bodyPr>
          <a:lstStyle/>
          <a:p>
            <a:r>
              <a:rPr lang="en-US" sz="4000" dirty="0">
                <a:solidFill>
                  <a:schemeClr val="accent4">
                    <a:lumMod val="50000"/>
                  </a:schemeClr>
                </a:solidFill>
              </a:rPr>
              <a:t>Prompt Techniques</a:t>
            </a:r>
            <a:br>
              <a:rPr lang="en-US" sz="4200" dirty="0">
                <a:solidFill>
                  <a:schemeClr val="accent4">
                    <a:lumMod val="50000"/>
                  </a:schemeClr>
                </a:solidFill>
              </a:rPr>
            </a:br>
            <a:r>
              <a:rPr lang="en-US" sz="2400" dirty="0">
                <a:solidFill>
                  <a:schemeClr val="accent4">
                    <a:lumMod val="50000"/>
                  </a:schemeClr>
                </a:solidFill>
              </a:rPr>
              <a:t>[</a:t>
            </a:r>
            <a:r>
              <a:rPr lang="en-US" sz="2400" b="0" i="0" u="none" strike="noStrike" dirty="0">
                <a:solidFill>
                  <a:schemeClr val="accent4">
                    <a:lumMod val="50000"/>
                  </a:schemeClr>
                </a:solidFill>
                <a:effectLst/>
                <a:latin typeface="-webkit-standard"/>
              </a:rPr>
              <a:t>Self-Consistency]</a:t>
            </a:r>
            <a:endParaRPr lang="en-US" sz="2400" dirty="0">
              <a:solidFill>
                <a:schemeClr val="accent4">
                  <a:lumMod val="50000"/>
                </a:schemeClr>
              </a:solidFill>
            </a:endParaRPr>
          </a:p>
        </p:txBody>
      </p:sp>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E5B5AE8-EFD5-DD7D-0DCC-11036E63DFE7}"/>
              </a:ext>
            </a:extLst>
          </p:cNvPr>
          <p:cNvSpPr>
            <a:spLocks/>
          </p:cNvSpPr>
          <p:nvPr/>
        </p:nvSpPr>
        <p:spPr>
          <a:xfrm>
            <a:off x="480060" y="2622153"/>
            <a:ext cx="3853780" cy="3209902"/>
          </a:xfrm>
          <a:prstGeom prst="rect">
            <a:avLst/>
          </a:prstGeom>
        </p:spPr>
        <p:txBody>
          <a:bodyPr>
            <a:normAutofit/>
          </a:bodyPr>
          <a:lstStyle/>
          <a:p>
            <a:pPr defTabSz="320040">
              <a:lnSpc>
                <a:spcPct val="90000"/>
              </a:lnSpc>
              <a:spcAft>
                <a:spcPts val="600"/>
              </a:spcAft>
            </a:pPr>
            <a:r>
              <a:rPr lang="en-US" sz="840" b="1" kern="1200" dirty="0">
                <a:solidFill>
                  <a:schemeClr val="accent4">
                    <a:lumMod val="50000"/>
                  </a:schemeClr>
                </a:solidFill>
                <a:latin typeface="+mn-lt"/>
                <a:ea typeface="+mn-ea"/>
                <a:cs typeface="+mn-cs"/>
              </a:rPr>
              <a:t>Self-Consistency Prompting</a:t>
            </a:r>
          </a:p>
          <a:p>
            <a:pPr defTabSz="320040">
              <a:lnSpc>
                <a:spcPct val="90000"/>
              </a:lnSpc>
              <a:spcAft>
                <a:spcPts val="600"/>
              </a:spcAft>
            </a:pPr>
            <a:r>
              <a:rPr lang="en-US" sz="840" b="1" kern="1200" dirty="0">
                <a:solidFill>
                  <a:schemeClr val="accent4">
                    <a:lumMod val="50000"/>
                  </a:schemeClr>
                </a:solidFill>
                <a:latin typeface="+mn-lt"/>
                <a:ea typeface="+mn-ea"/>
                <a:cs typeface="+mn-cs"/>
              </a:rPr>
              <a:t>Definition:</a:t>
            </a:r>
            <a:r>
              <a:rPr lang="en-US" sz="840" kern="1200" dirty="0">
                <a:solidFill>
                  <a:schemeClr val="accent4">
                    <a:lumMod val="50000"/>
                  </a:schemeClr>
                </a:solidFill>
                <a:latin typeface="+mn-lt"/>
                <a:ea typeface="+mn-ea"/>
                <a:cs typeface="+mn-cs"/>
              </a:rPr>
              <a:t> Self-Consistency prompting is an NLP technique where multiple responses to the same prompt are generated, and the most consistent or common response is selected to improve accuracy and reliability.</a:t>
            </a:r>
          </a:p>
          <a:p>
            <a:pPr defTabSz="320040">
              <a:lnSpc>
                <a:spcPct val="90000"/>
              </a:lnSpc>
              <a:spcAft>
                <a:spcPts val="600"/>
              </a:spcAft>
            </a:pPr>
            <a:r>
              <a:rPr lang="en-US" sz="840" b="1" kern="1200" dirty="0">
                <a:solidFill>
                  <a:schemeClr val="accent4">
                    <a:lumMod val="50000"/>
                  </a:schemeClr>
                </a:solidFill>
                <a:latin typeface="+mn-lt"/>
                <a:ea typeface="+mn-ea"/>
                <a:cs typeface="+mn-cs"/>
              </a:rPr>
              <a:t>Key Features:</a:t>
            </a:r>
            <a:endParaRPr lang="en-US" sz="840" kern="1200" dirty="0">
              <a:solidFill>
                <a:schemeClr val="accent4">
                  <a:lumMod val="50000"/>
                </a:schemeClr>
              </a:solidFill>
              <a:latin typeface="+mn-lt"/>
              <a:ea typeface="+mn-ea"/>
              <a:cs typeface="+mn-cs"/>
            </a:endParaRPr>
          </a:p>
          <a:p>
            <a:pPr defTabSz="320040">
              <a:lnSpc>
                <a:spcPct val="90000"/>
              </a:lnSpc>
              <a:spcAft>
                <a:spcPts val="600"/>
              </a:spcAft>
              <a:buFont typeface="Arial" panose="020B0604020202020204" pitchFamily="34" charset="0"/>
              <a:buChar char="•"/>
            </a:pPr>
            <a:r>
              <a:rPr lang="en-US" sz="840" b="1" kern="1200" dirty="0">
                <a:solidFill>
                  <a:schemeClr val="accent4">
                    <a:lumMod val="50000"/>
                  </a:schemeClr>
                </a:solidFill>
                <a:latin typeface="+mn-lt"/>
                <a:ea typeface="+mn-ea"/>
                <a:cs typeface="+mn-cs"/>
              </a:rPr>
              <a:t>Multiple Responses Generation:</a:t>
            </a:r>
            <a:r>
              <a:rPr lang="en-US" sz="840" kern="1200" dirty="0">
                <a:solidFill>
                  <a:schemeClr val="accent4">
                    <a:lumMod val="50000"/>
                  </a:schemeClr>
                </a:solidFill>
                <a:latin typeface="+mn-lt"/>
                <a:ea typeface="+mn-ea"/>
                <a:cs typeface="+mn-cs"/>
              </a:rPr>
              <a:t> The model creates several outputs for the same prompt.</a:t>
            </a:r>
          </a:p>
          <a:p>
            <a:pPr defTabSz="320040">
              <a:lnSpc>
                <a:spcPct val="90000"/>
              </a:lnSpc>
              <a:spcAft>
                <a:spcPts val="600"/>
              </a:spcAft>
              <a:buFont typeface="Arial" panose="020B0604020202020204" pitchFamily="34" charset="0"/>
              <a:buChar char="•"/>
            </a:pPr>
            <a:r>
              <a:rPr lang="en-US" sz="840" b="1" kern="1200" dirty="0">
                <a:solidFill>
                  <a:schemeClr val="accent4">
                    <a:lumMod val="50000"/>
                  </a:schemeClr>
                </a:solidFill>
                <a:latin typeface="+mn-lt"/>
                <a:ea typeface="+mn-ea"/>
                <a:cs typeface="+mn-cs"/>
              </a:rPr>
              <a:t>Consistency Check:</a:t>
            </a:r>
            <a:r>
              <a:rPr lang="en-US" sz="840" kern="1200" dirty="0">
                <a:solidFill>
                  <a:schemeClr val="accent4">
                    <a:lumMod val="50000"/>
                  </a:schemeClr>
                </a:solidFill>
                <a:latin typeface="+mn-lt"/>
                <a:ea typeface="+mn-ea"/>
                <a:cs typeface="+mn-cs"/>
              </a:rPr>
              <a:t> Analyzes responses to identify the most frequent or consistent answer.</a:t>
            </a:r>
          </a:p>
          <a:p>
            <a:pPr defTabSz="320040">
              <a:lnSpc>
                <a:spcPct val="90000"/>
              </a:lnSpc>
              <a:spcAft>
                <a:spcPts val="600"/>
              </a:spcAft>
              <a:buFont typeface="Arial" panose="020B0604020202020204" pitchFamily="34" charset="0"/>
              <a:buChar char="•"/>
            </a:pPr>
            <a:r>
              <a:rPr lang="en-US" sz="840" b="1" kern="1200" dirty="0">
                <a:solidFill>
                  <a:schemeClr val="accent4">
                    <a:lumMod val="50000"/>
                  </a:schemeClr>
                </a:solidFill>
                <a:latin typeface="+mn-lt"/>
                <a:ea typeface="+mn-ea"/>
                <a:cs typeface="+mn-cs"/>
              </a:rPr>
              <a:t>Improved Reliability:</a:t>
            </a:r>
            <a:r>
              <a:rPr lang="en-US" sz="840" kern="1200" dirty="0">
                <a:solidFill>
                  <a:schemeClr val="accent4">
                    <a:lumMod val="50000"/>
                  </a:schemeClr>
                </a:solidFill>
                <a:latin typeface="+mn-lt"/>
                <a:ea typeface="+mn-ea"/>
                <a:cs typeface="+mn-cs"/>
              </a:rPr>
              <a:t> Enhances accuracy by selecting the consensus response.</a:t>
            </a:r>
          </a:p>
          <a:p>
            <a:pPr defTabSz="320040">
              <a:lnSpc>
                <a:spcPct val="90000"/>
              </a:lnSpc>
              <a:spcAft>
                <a:spcPts val="600"/>
              </a:spcAft>
            </a:pPr>
            <a:endParaRPr lang="en-US" sz="840" b="1" kern="1200" dirty="0">
              <a:solidFill>
                <a:schemeClr val="accent4">
                  <a:lumMod val="50000"/>
                </a:schemeClr>
              </a:solidFill>
              <a:latin typeface="+mn-lt"/>
              <a:ea typeface="+mn-ea"/>
              <a:cs typeface="+mn-cs"/>
            </a:endParaRPr>
          </a:p>
          <a:p>
            <a:pPr defTabSz="320040">
              <a:lnSpc>
                <a:spcPct val="90000"/>
              </a:lnSpc>
              <a:spcAft>
                <a:spcPts val="600"/>
              </a:spcAft>
            </a:pPr>
            <a:r>
              <a:rPr lang="en-US" sz="840" b="1" kern="1200" dirty="0">
                <a:solidFill>
                  <a:schemeClr val="accent4">
                    <a:lumMod val="50000"/>
                  </a:schemeClr>
                </a:solidFill>
                <a:latin typeface="+mn-lt"/>
                <a:ea typeface="+mn-ea"/>
                <a:cs typeface="+mn-cs"/>
              </a:rPr>
              <a:t>Benefits:</a:t>
            </a:r>
            <a:endParaRPr lang="en-US" sz="840" kern="1200" dirty="0">
              <a:solidFill>
                <a:schemeClr val="accent4">
                  <a:lumMod val="50000"/>
                </a:schemeClr>
              </a:solidFill>
              <a:latin typeface="+mn-lt"/>
              <a:ea typeface="+mn-ea"/>
              <a:cs typeface="+mn-cs"/>
            </a:endParaRPr>
          </a:p>
          <a:p>
            <a:pPr defTabSz="320040">
              <a:lnSpc>
                <a:spcPct val="90000"/>
              </a:lnSpc>
              <a:spcAft>
                <a:spcPts val="600"/>
              </a:spcAft>
              <a:buFont typeface="Arial" panose="020B0604020202020204" pitchFamily="34" charset="0"/>
              <a:buChar char="•"/>
            </a:pPr>
            <a:r>
              <a:rPr lang="en-US" sz="840" b="1" kern="1200" dirty="0">
                <a:solidFill>
                  <a:schemeClr val="accent4">
                    <a:lumMod val="50000"/>
                  </a:schemeClr>
                </a:solidFill>
                <a:latin typeface="+mn-lt"/>
                <a:ea typeface="+mn-ea"/>
                <a:cs typeface="+mn-cs"/>
              </a:rPr>
              <a:t>Increased Accuracy:</a:t>
            </a:r>
            <a:r>
              <a:rPr lang="en-US" sz="840" kern="1200" dirty="0">
                <a:solidFill>
                  <a:schemeClr val="accent4">
                    <a:lumMod val="50000"/>
                  </a:schemeClr>
                </a:solidFill>
                <a:latin typeface="+mn-lt"/>
                <a:ea typeface="+mn-ea"/>
                <a:cs typeface="+mn-cs"/>
              </a:rPr>
              <a:t> More accurate final output.</a:t>
            </a:r>
          </a:p>
          <a:p>
            <a:pPr defTabSz="320040">
              <a:lnSpc>
                <a:spcPct val="90000"/>
              </a:lnSpc>
              <a:spcAft>
                <a:spcPts val="600"/>
              </a:spcAft>
              <a:buFont typeface="Arial" panose="020B0604020202020204" pitchFamily="34" charset="0"/>
              <a:buChar char="•"/>
            </a:pPr>
            <a:r>
              <a:rPr lang="en-US" sz="840" b="1" kern="1200" dirty="0">
                <a:solidFill>
                  <a:schemeClr val="accent4">
                    <a:lumMod val="50000"/>
                  </a:schemeClr>
                </a:solidFill>
                <a:latin typeface="+mn-lt"/>
                <a:ea typeface="+mn-ea"/>
                <a:cs typeface="+mn-cs"/>
              </a:rPr>
              <a:t>Robustness:</a:t>
            </a:r>
            <a:r>
              <a:rPr lang="en-US" sz="840" kern="1200" dirty="0">
                <a:solidFill>
                  <a:schemeClr val="accent4">
                    <a:lumMod val="50000"/>
                  </a:schemeClr>
                </a:solidFill>
                <a:latin typeface="+mn-lt"/>
                <a:ea typeface="+mn-ea"/>
                <a:cs typeface="+mn-cs"/>
              </a:rPr>
              <a:t> Reduces the impact of outlier responses.</a:t>
            </a:r>
          </a:p>
          <a:p>
            <a:pPr defTabSz="320040">
              <a:lnSpc>
                <a:spcPct val="90000"/>
              </a:lnSpc>
              <a:spcAft>
                <a:spcPts val="600"/>
              </a:spcAft>
              <a:buFont typeface="Arial" panose="020B0604020202020204" pitchFamily="34" charset="0"/>
              <a:buChar char="•"/>
            </a:pPr>
            <a:r>
              <a:rPr lang="en-US" sz="840" b="1" kern="1200" dirty="0">
                <a:solidFill>
                  <a:schemeClr val="accent4">
                    <a:lumMod val="50000"/>
                  </a:schemeClr>
                </a:solidFill>
                <a:latin typeface="+mn-lt"/>
                <a:ea typeface="+mn-ea"/>
                <a:cs typeface="+mn-cs"/>
              </a:rPr>
              <a:t>Handling Ambiguity:</a:t>
            </a:r>
            <a:r>
              <a:rPr lang="en-US" sz="840" kern="1200" dirty="0">
                <a:solidFill>
                  <a:schemeClr val="accent4">
                    <a:lumMod val="50000"/>
                  </a:schemeClr>
                </a:solidFill>
                <a:latin typeface="+mn-lt"/>
                <a:ea typeface="+mn-ea"/>
                <a:cs typeface="+mn-cs"/>
              </a:rPr>
              <a:t> Useful for prompts with varied interpretations.</a:t>
            </a:r>
          </a:p>
          <a:p>
            <a:pPr defTabSz="320040">
              <a:lnSpc>
                <a:spcPct val="90000"/>
              </a:lnSpc>
              <a:spcAft>
                <a:spcPts val="600"/>
              </a:spcAft>
            </a:pPr>
            <a:endParaRPr lang="en-US" sz="840" b="1" kern="1200" dirty="0">
              <a:solidFill>
                <a:schemeClr val="accent4">
                  <a:lumMod val="50000"/>
                </a:schemeClr>
              </a:solidFill>
              <a:latin typeface="+mn-lt"/>
              <a:ea typeface="+mn-ea"/>
              <a:cs typeface="+mn-cs"/>
            </a:endParaRPr>
          </a:p>
          <a:p>
            <a:pPr marL="320040" lvl="1" defTabSz="320040">
              <a:lnSpc>
                <a:spcPct val="90000"/>
              </a:lnSpc>
              <a:spcAft>
                <a:spcPts val="600"/>
              </a:spcAft>
            </a:pPr>
            <a:endParaRPr lang="en-US" sz="840" kern="1200" dirty="0">
              <a:solidFill>
                <a:schemeClr val="accent4">
                  <a:lumMod val="50000"/>
                </a:schemeClr>
              </a:solidFill>
              <a:latin typeface="+mn-lt"/>
              <a:ea typeface="+mn-ea"/>
              <a:cs typeface="+mn-cs"/>
            </a:endParaRPr>
          </a:p>
          <a:p>
            <a:pPr marL="0" indent="0">
              <a:lnSpc>
                <a:spcPct val="90000"/>
              </a:lnSpc>
              <a:spcAft>
                <a:spcPts val="600"/>
              </a:spcAft>
              <a:buNone/>
            </a:pPr>
            <a:endParaRPr lang="en-US" sz="1200" dirty="0">
              <a:solidFill>
                <a:schemeClr val="accent4">
                  <a:lumMod val="50000"/>
                </a:schemeClr>
              </a:solidFill>
            </a:endParaRPr>
          </a:p>
        </p:txBody>
      </p:sp>
      <p:sp>
        <p:nvSpPr>
          <p:cNvPr id="5" name="TextBox 4">
            <a:extLst>
              <a:ext uri="{FF2B5EF4-FFF2-40B4-BE49-F238E27FC236}">
                <a16:creationId xmlns:a16="http://schemas.microsoft.com/office/drawing/2014/main" id="{E039232B-A90E-1945-A7E0-7775FDA98151}"/>
              </a:ext>
            </a:extLst>
          </p:cNvPr>
          <p:cNvSpPr txBox="1"/>
          <p:nvPr/>
        </p:nvSpPr>
        <p:spPr>
          <a:xfrm>
            <a:off x="4700094" y="2622153"/>
            <a:ext cx="3960580" cy="3345531"/>
          </a:xfrm>
          <a:prstGeom prst="rect">
            <a:avLst/>
          </a:prstGeom>
          <a:noFill/>
        </p:spPr>
        <p:txBody>
          <a:bodyPr wrap="square" rtlCol="0">
            <a:spAutoFit/>
          </a:bodyPr>
          <a:lstStyle/>
          <a:p>
            <a:pPr defTabSz="320040">
              <a:spcAft>
                <a:spcPts val="600"/>
              </a:spcAft>
            </a:pPr>
            <a:r>
              <a:rPr lang="en-US" sz="840" b="1" kern="1200" dirty="0">
                <a:solidFill>
                  <a:schemeClr val="accent4">
                    <a:lumMod val="50000"/>
                  </a:schemeClr>
                </a:solidFill>
                <a:latin typeface="+mn-lt"/>
                <a:ea typeface="+mn-ea"/>
                <a:cs typeface="+mn-cs"/>
              </a:rPr>
              <a:t>Applications:</a:t>
            </a:r>
            <a:endParaRPr lang="en-US" sz="840" kern="1200" dirty="0">
              <a:solidFill>
                <a:schemeClr val="accent4">
                  <a:lumMod val="50000"/>
                </a:schemeClr>
              </a:solidFill>
              <a:latin typeface="+mn-lt"/>
              <a:ea typeface="+mn-ea"/>
              <a:cs typeface="+mn-cs"/>
            </a:endParaRPr>
          </a:p>
          <a:p>
            <a:pPr defTabSz="320040">
              <a:spcAft>
                <a:spcPts val="600"/>
              </a:spcAft>
              <a:buFont typeface="+mj-lt"/>
              <a:buAutoNum type="arabicPeriod"/>
            </a:pPr>
            <a:r>
              <a:rPr lang="en-US" sz="840" b="1" kern="1200" dirty="0">
                <a:solidFill>
                  <a:schemeClr val="accent4">
                    <a:lumMod val="50000"/>
                  </a:schemeClr>
                </a:solidFill>
                <a:latin typeface="+mn-lt"/>
                <a:ea typeface="+mn-ea"/>
                <a:cs typeface="+mn-cs"/>
              </a:rPr>
              <a:t>Complex Problem Solving:</a:t>
            </a:r>
            <a:endParaRPr lang="en-US" sz="840" kern="1200" dirty="0">
              <a:solidFill>
                <a:schemeClr val="accent4">
                  <a:lumMod val="50000"/>
                </a:schemeClr>
              </a:solidFill>
              <a:latin typeface="+mn-lt"/>
              <a:ea typeface="+mn-ea"/>
              <a:cs typeface="+mn-cs"/>
            </a:endParaRPr>
          </a:p>
          <a:p>
            <a:pPr marL="520065" lvl="1" indent="-200025" defTabSz="320040">
              <a:spcAft>
                <a:spcPts val="600"/>
              </a:spcAft>
              <a:buFont typeface="+mj-lt"/>
              <a:buAutoNum type="arabicPeriod"/>
            </a:pPr>
            <a:r>
              <a:rPr lang="en-US" sz="840" b="1" kern="1200" dirty="0">
                <a:solidFill>
                  <a:schemeClr val="accent4">
                    <a:lumMod val="50000"/>
                  </a:schemeClr>
                </a:solidFill>
                <a:latin typeface="+mn-lt"/>
                <a:ea typeface="+mn-ea"/>
                <a:cs typeface="+mn-cs"/>
              </a:rPr>
              <a:t>Prompt:</a:t>
            </a:r>
            <a:r>
              <a:rPr lang="en-US" sz="840" kern="1200" dirty="0">
                <a:solidFill>
                  <a:schemeClr val="accent4">
                    <a:lumMod val="50000"/>
                  </a:schemeClr>
                </a:solidFill>
                <a:latin typeface="+mn-lt"/>
                <a:ea typeface="+mn-ea"/>
                <a:cs typeface="+mn-cs"/>
              </a:rPr>
              <a:t> "Solve the math problem 5x+3=185 x+3=18."</a:t>
            </a:r>
          </a:p>
          <a:p>
            <a:pPr marL="520065" lvl="1" indent="-200025" defTabSz="320040">
              <a:spcAft>
                <a:spcPts val="600"/>
              </a:spcAft>
              <a:buFont typeface="+mj-lt"/>
              <a:buAutoNum type="arabicPeriod"/>
            </a:pPr>
            <a:r>
              <a:rPr lang="en-US" sz="840" b="1" kern="1200" dirty="0">
                <a:solidFill>
                  <a:schemeClr val="accent4">
                    <a:lumMod val="50000"/>
                  </a:schemeClr>
                </a:solidFill>
                <a:latin typeface="+mn-lt"/>
                <a:ea typeface="+mn-ea"/>
                <a:cs typeface="+mn-cs"/>
              </a:rPr>
              <a:t>Response:</a:t>
            </a:r>
            <a:r>
              <a:rPr lang="en-US" sz="840" kern="1200" dirty="0">
                <a:solidFill>
                  <a:schemeClr val="accent4">
                    <a:lumMod val="50000"/>
                  </a:schemeClr>
                </a:solidFill>
                <a:latin typeface="+mn-lt"/>
                <a:ea typeface="+mn-ea"/>
                <a:cs typeface="+mn-cs"/>
              </a:rPr>
              <a:t> The most common solution (e.g., "x = 3") is selected from multiple generated answers.</a:t>
            </a:r>
          </a:p>
          <a:p>
            <a:pPr defTabSz="320040">
              <a:spcAft>
                <a:spcPts val="600"/>
              </a:spcAft>
              <a:buFont typeface="+mj-lt"/>
              <a:buAutoNum type="arabicPeriod"/>
            </a:pPr>
            <a:r>
              <a:rPr lang="en-US" sz="840" b="1" kern="1200" dirty="0">
                <a:solidFill>
                  <a:schemeClr val="accent4">
                    <a:lumMod val="50000"/>
                  </a:schemeClr>
                </a:solidFill>
                <a:latin typeface="+mn-lt"/>
                <a:ea typeface="+mn-ea"/>
                <a:cs typeface="+mn-cs"/>
              </a:rPr>
              <a:t>Ambiguous Questions:</a:t>
            </a:r>
            <a:endParaRPr lang="en-US" sz="840" kern="1200" dirty="0">
              <a:solidFill>
                <a:schemeClr val="accent4">
                  <a:lumMod val="50000"/>
                </a:schemeClr>
              </a:solidFill>
              <a:latin typeface="+mn-lt"/>
              <a:ea typeface="+mn-ea"/>
              <a:cs typeface="+mn-cs"/>
            </a:endParaRPr>
          </a:p>
          <a:p>
            <a:pPr marL="520065" lvl="1" indent="-200025" defTabSz="320040">
              <a:spcAft>
                <a:spcPts val="600"/>
              </a:spcAft>
              <a:buFont typeface="+mj-lt"/>
              <a:buAutoNum type="arabicPeriod"/>
            </a:pPr>
            <a:r>
              <a:rPr lang="en-US" sz="840" b="1" kern="1200" dirty="0">
                <a:solidFill>
                  <a:schemeClr val="accent4">
                    <a:lumMod val="50000"/>
                  </a:schemeClr>
                </a:solidFill>
                <a:latin typeface="+mn-lt"/>
                <a:ea typeface="+mn-ea"/>
                <a:cs typeface="+mn-cs"/>
              </a:rPr>
              <a:t>Prompt:</a:t>
            </a:r>
            <a:r>
              <a:rPr lang="en-US" sz="840" kern="1200" dirty="0">
                <a:solidFill>
                  <a:schemeClr val="accent4">
                    <a:lumMod val="50000"/>
                  </a:schemeClr>
                </a:solidFill>
                <a:latin typeface="+mn-lt"/>
                <a:ea typeface="+mn-ea"/>
                <a:cs typeface="+mn-cs"/>
              </a:rPr>
              <a:t> "What are the potential risks of investing in the stock market?"</a:t>
            </a:r>
          </a:p>
          <a:p>
            <a:pPr marL="520065" lvl="1" indent="-200025" defTabSz="320040">
              <a:spcAft>
                <a:spcPts val="600"/>
              </a:spcAft>
              <a:buFont typeface="+mj-lt"/>
              <a:buAutoNum type="arabicPeriod"/>
            </a:pPr>
            <a:r>
              <a:rPr lang="en-US" sz="840" b="1" kern="1200" dirty="0">
                <a:solidFill>
                  <a:schemeClr val="accent4">
                    <a:lumMod val="50000"/>
                  </a:schemeClr>
                </a:solidFill>
                <a:latin typeface="+mn-lt"/>
                <a:ea typeface="+mn-ea"/>
                <a:cs typeface="+mn-cs"/>
              </a:rPr>
              <a:t>Response:</a:t>
            </a:r>
            <a:r>
              <a:rPr lang="en-US" sz="840" kern="1200" dirty="0">
                <a:solidFill>
                  <a:schemeClr val="accent4">
                    <a:lumMod val="50000"/>
                  </a:schemeClr>
                </a:solidFill>
                <a:latin typeface="+mn-lt"/>
                <a:ea typeface="+mn-ea"/>
                <a:cs typeface="+mn-cs"/>
              </a:rPr>
              <a:t> Commonly mentioned risks across multiple responses are highlighted.</a:t>
            </a:r>
          </a:p>
          <a:p>
            <a:pPr defTabSz="320040">
              <a:spcAft>
                <a:spcPts val="600"/>
              </a:spcAft>
              <a:buFont typeface="+mj-lt"/>
              <a:buAutoNum type="arabicPeriod"/>
            </a:pPr>
            <a:r>
              <a:rPr lang="en-US" sz="840" b="1" kern="1200" dirty="0">
                <a:solidFill>
                  <a:schemeClr val="accent4">
                    <a:lumMod val="50000"/>
                  </a:schemeClr>
                </a:solidFill>
                <a:latin typeface="+mn-lt"/>
                <a:ea typeface="+mn-ea"/>
                <a:cs typeface="+mn-cs"/>
              </a:rPr>
              <a:t>Summarization:</a:t>
            </a:r>
            <a:endParaRPr lang="en-US" sz="840" kern="1200" dirty="0">
              <a:solidFill>
                <a:schemeClr val="accent4">
                  <a:lumMod val="50000"/>
                </a:schemeClr>
              </a:solidFill>
              <a:latin typeface="+mn-lt"/>
              <a:ea typeface="+mn-ea"/>
              <a:cs typeface="+mn-cs"/>
            </a:endParaRPr>
          </a:p>
          <a:p>
            <a:pPr marL="520065" lvl="1" indent="-200025" defTabSz="320040">
              <a:spcAft>
                <a:spcPts val="600"/>
              </a:spcAft>
              <a:buFont typeface="+mj-lt"/>
              <a:buAutoNum type="arabicPeriod"/>
            </a:pPr>
            <a:r>
              <a:rPr lang="en-US" sz="840" b="1" kern="1200" dirty="0">
                <a:solidFill>
                  <a:schemeClr val="accent4">
                    <a:lumMod val="50000"/>
                  </a:schemeClr>
                </a:solidFill>
                <a:latin typeface="+mn-lt"/>
                <a:ea typeface="+mn-ea"/>
                <a:cs typeface="+mn-cs"/>
              </a:rPr>
              <a:t>Prompt:</a:t>
            </a:r>
            <a:r>
              <a:rPr lang="en-US" sz="840" kern="1200" dirty="0">
                <a:solidFill>
                  <a:schemeClr val="accent4">
                    <a:lumMod val="50000"/>
                  </a:schemeClr>
                </a:solidFill>
                <a:latin typeface="+mn-lt"/>
                <a:ea typeface="+mn-ea"/>
                <a:cs typeface="+mn-cs"/>
              </a:rPr>
              <a:t> "Summarize the following article."</a:t>
            </a:r>
          </a:p>
          <a:p>
            <a:pPr marL="520065" lvl="1" indent="-200025" defTabSz="320040">
              <a:spcAft>
                <a:spcPts val="600"/>
              </a:spcAft>
              <a:buFont typeface="+mj-lt"/>
              <a:buAutoNum type="arabicPeriod"/>
            </a:pPr>
            <a:r>
              <a:rPr lang="en-US" sz="840" b="1" kern="1200" dirty="0">
                <a:solidFill>
                  <a:schemeClr val="accent4">
                    <a:lumMod val="50000"/>
                  </a:schemeClr>
                </a:solidFill>
                <a:latin typeface="+mn-lt"/>
                <a:ea typeface="+mn-ea"/>
                <a:cs typeface="+mn-cs"/>
              </a:rPr>
              <a:t>Response:</a:t>
            </a:r>
            <a:r>
              <a:rPr lang="en-US" sz="840" kern="1200" dirty="0">
                <a:solidFill>
                  <a:schemeClr val="accent4">
                    <a:lumMod val="50000"/>
                  </a:schemeClr>
                </a:solidFill>
                <a:latin typeface="+mn-lt"/>
                <a:ea typeface="+mn-ea"/>
                <a:cs typeface="+mn-cs"/>
              </a:rPr>
              <a:t> Consistent key points from various summaries are combined.</a:t>
            </a:r>
          </a:p>
          <a:p>
            <a:pPr defTabSz="320040">
              <a:spcAft>
                <a:spcPts val="600"/>
              </a:spcAft>
              <a:buFont typeface="+mj-lt"/>
              <a:buAutoNum type="arabicPeriod"/>
            </a:pPr>
            <a:r>
              <a:rPr lang="en-US" sz="840" b="1" kern="1200" dirty="0">
                <a:solidFill>
                  <a:schemeClr val="accent4">
                    <a:lumMod val="50000"/>
                  </a:schemeClr>
                </a:solidFill>
                <a:latin typeface="+mn-lt"/>
                <a:ea typeface="+mn-ea"/>
                <a:cs typeface="+mn-cs"/>
              </a:rPr>
              <a:t>Decision Making:</a:t>
            </a:r>
            <a:endParaRPr lang="en-US" sz="840" kern="1200" dirty="0">
              <a:solidFill>
                <a:schemeClr val="accent4">
                  <a:lumMod val="50000"/>
                </a:schemeClr>
              </a:solidFill>
              <a:latin typeface="+mn-lt"/>
              <a:ea typeface="+mn-ea"/>
              <a:cs typeface="+mn-cs"/>
            </a:endParaRPr>
          </a:p>
          <a:p>
            <a:pPr marL="520065" lvl="1" indent="-200025" defTabSz="320040">
              <a:spcAft>
                <a:spcPts val="600"/>
              </a:spcAft>
              <a:buFont typeface="+mj-lt"/>
              <a:buAutoNum type="arabicPeriod"/>
            </a:pPr>
            <a:r>
              <a:rPr lang="en-US" sz="840" b="1" kern="1200" dirty="0">
                <a:solidFill>
                  <a:schemeClr val="accent4">
                    <a:lumMod val="50000"/>
                  </a:schemeClr>
                </a:solidFill>
                <a:latin typeface="+mn-lt"/>
                <a:ea typeface="+mn-ea"/>
                <a:cs typeface="+mn-cs"/>
              </a:rPr>
              <a:t>Prompt:</a:t>
            </a:r>
            <a:r>
              <a:rPr lang="en-US" sz="840" kern="1200" dirty="0">
                <a:solidFill>
                  <a:schemeClr val="accent4">
                    <a:lumMod val="50000"/>
                  </a:schemeClr>
                </a:solidFill>
                <a:latin typeface="+mn-lt"/>
                <a:ea typeface="+mn-ea"/>
                <a:cs typeface="+mn-cs"/>
              </a:rPr>
              <a:t> "Should we proceed with the project given the current market conditions?"</a:t>
            </a:r>
          </a:p>
          <a:p>
            <a:pPr marL="520065" lvl="1" indent="-200025" defTabSz="320040">
              <a:spcAft>
                <a:spcPts val="600"/>
              </a:spcAft>
              <a:buFont typeface="+mj-lt"/>
              <a:buAutoNum type="arabicPeriod"/>
            </a:pPr>
            <a:r>
              <a:rPr lang="en-US" sz="840" b="1" kern="1200" dirty="0">
                <a:solidFill>
                  <a:schemeClr val="accent4">
                    <a:lumMod val="50000"/>
                  </a:schemeClr>
                </a:solidFill>
                <a:latin typeface="+mn-lt"/>
                <a:ea typeface="+mn-ea"/>
                <a:cs typeface="+mn-cs"/>
              </a:rPr>
              <a:t>Response:</a:t>
            </a:r>
            <a:r>
              <a:rPr lang="en-US" sz="840" kern="1200" dirty="0">
                <a:solidFill>
                  <a:schemeClr val="accent4">
                    <a:lumMod val="50000"/>
                  </a:schemeClr>
                </a:solidFill>
                <a:latin typeface="+mn-lt"/>
                <a:ea typeface="+mn-ea"/>
                <a:cs typeface="+mn-cs"/>
              </a:rPr>
              <a:t> The most frequently supported decision is selected.</a:t>
            </a:r>
          </a:p>
          <a:p>
            <a:pPr>
              <a:spcAft>
                <a:spcPts val="600"/>
              </a:spcAft>
            </a:pPr>
            <a:endParaRPr lang="en-US" sz="1200" dirty="0">
              <a:solidFill>
                <a:schemeClr val="accent4">
                  <a:lumMod val="50000"/>
                </a:schemeClr>
              </a:solidFill>
            </a:endParaRPr>
          </a:p>
        </p:txBody>
      </p:sp>
      <p:sp>
        <p:nvSpPr>
          <p:cNvPr id="4" name="TextBox 3">
            <a:extLst>
              <a:ext uri="{FF2B5EF4-FFF2-40B4-BE49-F238E27FC236}">
                <a16:creationId xmlns:a16="http://schemas.microsoft.com/office/drawing/2014/main" id="{D7B3CDE7-520B-5015-CB61-8E9A56C63FF0}"/>
              </a:ext>
            </a:extLst>
          </p:cNvPr>
          <p:cNvSpPr txBox="1"/>
          <p:nvPr/>
        </p:nvSpPr>
        <p:spPr>
          <a:xfrm>
            <a:off x="7787795" y="6430087"/>
            <a:ext cx="1356205" cy="369332"/>
          </a:xfrm>
          <a:prstGeom prst="rect">
            <a:avLst/>
          </a:prstGeom>
          <a:noFill/>
        </p:spPr>
        <p:txBody>
          <a:bodyPr wrap="none" rtlCol="0">
            <a:spAutoFit/>
          </a:bodyPr>
          <a:lstStyle/>
          <a:p>
            <a:r>
              <a:rPr lang="en-US" dirty="0" err="1">
                <a:hlinkClick r:id="rId3"/>
              </a:rPr>
              <a:t>chatgpt.com</a:t>
            </a:r>
            <a:endParaRPr lang="en-US" dirty="0"/>
          </a:p>
        </p:txBody>
      </p:sp>
    </p:spTree>
    <p:extLst>
      <p:ext uri="{BB962C8B-B14F-4D97-AF65-F5344CB8AC3E}">
        <p14:creationId xmlns:p14="http://schemas.microsoft.com/office/powerpoint/2010/main" val="983809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EDCC5D-8B8A-40DB-BE90-A3AA27C6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a:xfrm>
            <a:off x="903328" y="922919"/>
            <a:ext cx="7387313" cy="1349671"/>
          </a:xfrm>
        </p:spPr>
        <p:txBody>
          <a:bodyPr anchor="b">
            <a:normAutofit/>
          </a:bodyPr>
          <a:lstStyle/>
          <a:p>
            <a:pPr>
              <a:lnSpc>
                <a:spcPct val="90000"/>
              </a:lnSpc>
            </a:pPr>
            <a:r>
              <a:rPr lang="en-US" sz="4000" dirty="0">
                <a:solidFill>
                  <a:schemeClr val="accent4">
                    <a:lumMod val="50000"/>
                  </a:schemeClr>
                </a:solidFill>
              </a:rPr>
              <a:t>Prompt Techniques</a:t>
            </a:r>
            <a:br>
              <a:rPr lang="en-US" sz="4000" dirty="0">
                <a:solidFill>
                  <a:schemeClr val="accent4">
                    <a:lumMod val="50000"/>
                  </a:schemeClr>
                </a:solidFill>
              </a:rPr>
            </a:br>
            <a:r>
              <a:rPr lang="en-US" sz="2400" dirty="0">
                <a:solidFill>
                  <a:schemeClr val="accent4">
                    <a:lumMod val="50000"/>
                  </a:schemeClr>
                </a:solidFill>
              </a:rPr>
              <a:t>[</a:t>
            </a:r>
            <a:r>
              <a:rPr lang="en-US" sz="2400" b="0" i="0" u="none" strike="noStrike" dirty="0">
                <a:solidFill>
                  <a:schemeClr val="accent4">
                    <a:lumMod val="50000"/>
                  </a:schemeClr>
                </a:solidFill>
                <a:effectLst/>
                <a:latin typeface="-webkit-standard"/>
              </a:rPr>
              <a:t>Generated Knowledge Prompting]</a:t>
            </a:r>
            <a:endParaRPr lang="en-US" sz="2400" dirty="0">
              <a:solidFill>
                <a:schemeClr val="accent4">
                  <a:lumMod val="50000"/>
                </a:schemeClr>
              </a:solidFill>
            </a:endParaRPr>
          </a:p>
        </p:txBody>
      </p:sp>
      <p:sp>
        <p:nvSpPr>
          <p:cNvPr id="3" name="Content Placeholder 2">
            <a:extLst>
              <a:ext uri="{FF2B5EF4-FFF2-40B4-BE49-F238E27FC236}">
                <a16:creationId xmlns:a16="http://schemas.microsoft.com/office/drawing/2014/main" id="{EE5B5AE8-EFD5-DD7D-0DCC-11036E63DFE7}"/>
              </a:ext>
            </a:extLst>
          </p:cNvPr>
          <p:cNvSpPr>
            <a:spLocks/>
          </p:cNvSpPr>
          <p:nvPr/>
        </p:nvSpPr>
        <p:spPr>
          <a:xfrm>
            <a:off x="1393486" y="2521098"/>
            <a:ext cx="2568646" cy="3100952"/>
          </a:xfrm>
          <a:prstGeom prst="rect">
            <a:avLst/>
          </a:prstGeom>
        </p:spPr>
        <p:txBody>
          <a:bodyPr>
            <a:normAutofit fontScale="85000" lnSpcReduction="10000"/>
          </a:bodyPr>
          <a:lstStyle/>
          <a:p>
            <a:pPr defTabSz="310896">
              <a:lnSpc>
                <a:spcPct val="90000"/>
              </a:lnSpc>
              <a:spcAft>
                <a:spcPts val="600"/>
              </a:spcAft>
            </a:pPr>
            <a:r>
              <a:rPr lang="en-US" sz="1100" b="1" kern="1200" dirty="0">
                <a:solidFill>
                  <a:schemeClr val="accent4">
                    <a:lumMod val="50000"/>
                  </a:schemeClr>
                </a:solidFill>
                <a:latin typeface="+mn-lt"/>
                <a:ea typeface="+mn-ea"/>
                <a:cs typeface="+mn-cs"/>
              </a:rPr>
              <a:t>Generated Knowledge Prompting</a:t>
            </a:r>
          </a:p>
          <a:p>
            <a:pPr defTabSz="310896">
              <a:lnSpc>
                <a:spcPct val="90000"/>
              </a:lnSpc>
              <a:spcAft>
                <a:spcPts val="600"/>
              </a:spcAft>
            </a:pPr>
            <a:r>
              <a:rPr lang="en-US" sz="1100" b="1" kern="1200" dirty="0">
                <a:solidFill>
                  <a:schemeClr val="accent4">
                    <a:lumMod val="50000"/>
                  </a:schemeClr>
                </a:solidFill>
                <a:latin typeface="+mn-lt"/>
                <a:ea typeface="+mn-ea"/>
                <a:cs typeface="+mn-cs"/>
              </a:rPr>
              <a:t>Definition:</a:t>
            </a:r>
            <a:r>
              <a:rPr lang="en-US" sz="1100" kern="1200" dirty="0">
                <a:solidFill>
                  <a:schemeClr val="accent4">
                    <a:lumMod val="50000"/>
                  </a:schemeClr>
                </a:solidFill>
                <a:latin typeface="+mn-lt"/>
                <a:ea typeface="+mn-ea"/>
                <a:cs typeface="+mn-cs"/>
              </a:rPr>
              <a:t> Generated Knowledge Prompting is an NLP technique where the model first generates relevant background knowledge before attempting to answer a question or perform a task.</a:t>
            </a:r>
          </a:p>
          <a:p>
            <a:pPr defTabSz="310896">
              <a:lnSpc>
                <a:spcPct val="90000"/>
              </a:lnSpc>
              <a:spcAft>
                <a:spcPts val="600"/>
              </a:spcAft>
            </a:pPr>
            <a:r>
              <a:rPr lang="en-US" sz="1100" b="1" kern="1200" dirty="0">
                <a:solidFill>
                  <a:schemeClr val="accent4">
                    <a:lumMod val="50000"/>
                  </a:schemeClr>
                </a:solidFill>
                <a:latin typeface="+mn-lt"/>
                <a:ea typeface="+mn-ea"/>
                <a:cs typeface="+mn-cs"/>
              </a:rPr>
              <a:t>Key Features:</a:t>
            </a:r>
            <a:endParaRPr lang="en-US" sz="1100" kern="1200" dirty="0">
              <a:solidFill>
                <a:schemeClr val="accent4">
                  <a:lumMod val="50000"/>
                </a:schemeClr>
              </a:solidFill>
              <a:latin typeface="+mn-lt"/>
              <a:ea typeface="+mn-ea"/>
              <a:cs typeface="+mn-cs"/>
            </a:endParaRPr>
          </a:p>
          <a:p>
            <a:pPr defTabSz="310896">
              <a:lnSpc>
                <a:spcPct val="90000"/>
              </a:lnSpc>
              <a:spcAft>
                <a:spcPts val="600"/>
              </a:spcAft>
              <a:buFont typeface="Arial" panose="020B0604020202020204" pitchFamily="34" charset="0"/>
              <a:buChar char="•"/>
            </a:pPr>
            <a:r>
              <a:rPr lang="en-US" sz="1100" b="1" kern="1200" dirty="0">
                <a:solidFill>
                  <a:schemeClr val="accent4">
                    <a:lumMod val="50000"/>
                  </a:schemeClr>
                </a:solidFill>
                <a:latin typeface="+mn-lt"/>
                <a:ea typeface="+mn-ea"/>
                <a:cs typeface="+mn-cs"/>
              </a:rPr>
              <a:t>Intermediate Knowledge Generation:</a:t>
            </a:r>
            <a:r>
              <a:rPr lang="en-US" sz="1100" kern="1200" dirty="0">
                <a:solidFill>
                  <a:schemeClr val="accent4">
                    <a:lumMod val="50000"/>
                  </a:schemeClr>
                </a:solidFill>
                <a:latin typeface="+mn-lt"/>
                <a:ea typeface="+mn-ea"/>
                <a:cs typeface="+mn-cs"/>
              </a:rPr>
              <a:t> Creates background information related to the topic.</a:t>
            </a:r>
          </a:p>
          <a:p>
            <a:pPr defTabSz="310896">
              <a:lnSpc>
                <a:spcPct val="90000"/>
              </a:lnSpc>
              <a:spcAft>
                <a:spcPts val="600"/>
              </a:spcAft>
              <a:buFont typeface="Arial" panose="020B0604020202020204" pitchFamily="34" charset="0"/>
              <a:buChar char="•"/>
            </a:pPr>
            <a:r>
              <a:rPr lang="en-US" sz="1100" b="1" kern="1200" dirty="0">
                <a:solidFill>
                  <a:schemeClr val="accent4">
                    <a:lumMod val="50000"/>
                  </a:schemeClr>
                </a:solidFill>
                <a:latin typeface="+mn-lt"/>
                <a:ea typeface="+mn-ea"/>
                <a:cs typeface="+mn-cs"/>
              </a:rPr>
              <a:t>Enhanced Contextual Understanding:</a:t>
            </a:r>
            <a:r>
              <a:rPr lang="en-US" sz="1100" kern="1200" dirty="0">
                <a:solidFill>
                  <a:schemeClr val="accent4">
                    <a:lumMod val="50000"/>
                  </a:schemeClr>
                </a:solidFill>
                <a:latin typeface="+mn-lt"/>
                <a:ea typeface="+mn-ea"/>
                <a:cs typeface="+mn-cs"/>
              </a:rPr>
              <a:t> Improves the model's ability to understand and respond accurately.</a:t>
            </a:r>
          </a:p>
          <a:p>
            <a:pPr defTabSz="310896">
              <a:lnSpc>
                <a:spcPct val="90000"/>
              </a:lnSpc>
              <a:spcAft>
                <a:spcPts val="600"/>
              </a:spcAft>
              <a:buFont typeface="Arial" panose="020B0604020202020204" pitchFamily="34" charset="0"/>
              <a:buChar char="•"/>
            </a:pPr>
            <a:r>
              <a:rPr lang="en-US" sz="1100" b="1" kern="1200" dirty="0">
                <a:solidFill>
                  <a:schemeClr val="accent4">
                    <a:lumMod val="50000"/>
                  </a:schemeClr>
                </a:solidFill>
                <a:latin typeface="+mn-lt"/>
                <a:ea typeface="+mn-ea"/>
                <a:cs typeface="+mn-cs"/>
              </a:rPr>
              <a:t>Sequential Process:</a:t>
            </a:r>
            <a:r>
              <a:rPr lang="en-US" sz="1100" kern="1200" dirty="0">
                <a:solidFill>
                  <a:schemeClr val="accent4">
                    <a:lumMod val="50000"/>
                  </a:schemeClr>
                </a:solidFill>
                <a:latin typeface="+mn-lt"/>
                <a:ea typeface="+mn-ea"/>
                <a:cs typeface="+mn-cs"/>
              </a:rPr>
              <a:t> Involves generating knowledge first, then using it to address the main task.</a:t>
            </a:r>
          </a:p>
          <a:p>
            <a:pPr defTabSz="310896">
              <a:lnSpc>
                <a:spcPct val="90000"/>
              </a:lnSpc>
              <a:spcAft>
                <a:spcPts val="600"/>
              </a:spcAft>
            </a:pPr>
            <a:r>
              <a:rPr lang="en-US" sz="1100" b="1" kern="1200" dirty="0">
                <a:solidFill>
                  <a:schemeClr val="accent4">
                    <a:lumMod val="50000"/>
                  </a:schemeClr>
                </a:solidFill>
                <a:latin typeface="+mn-lt"/>
                <a:ea typeface="+mn-ea"/>
                <a:cs typeface="+mn-cs"/>
              </a:rPr>
              <a:t>Benefits:</a:t>
            </a:r>
            <a:endParaRPr lang="en-US" sz="1100" kern="1200" dirty="0">
              <a:solidFill>
                <a:schemeClr val="accent4">
                  <a:lumMod val="50000"/>
                </a:schemeClr>
              </a:solidFill>
              <a:latin typeface="+mn-lt"/>
              <a:ea typeface="+mn-ea"/>
              <a:cs typeface="+mn-cs"/>
            </a:endParaRPr>
          </a:p>
          <a:p>
            <a:pPr defTabSz="310896">
              <a:lnSpc>
                <a:spcPct val="90000"/>
              </a:lnSpc>
              <a:spcAft>
                <a:spcPts val="600"/>
              </a:spcAft>
              <a:buFont typeface="Arial" panose="020B0604020202020204" pitchFamily="34" charset="0"/>
              <a:buChar char="•"/>
            </a:pPr>
            <a:r>
              <a:rPr lang="en-US" sz="1100" b="1" kern="1200" dirty="0">
                <a:solidFill>
                  <a:schemeClr val="accent4">
                    <a:lumMod val="50000"/>
                  </a:schemeClr>
                </a:solidFill>
                <a:latin typeface="+mn-lt"/>
                <a:ea typeface="+mn-ea"/>
                <a:cs typeface="+mn-cs"/>
              </a:rPr>
              <a:t>Improved Accuracy:</a:t>
            </a:r>
            <a:r>
              <a:rPr lang="en-US" sz="1100" kern="1200" dirty="0">
                <a:solidFill>
                  <a:schemeClr val="accent4">
                    <a:lumMod val="50000"/>
                  </a:schemeClr>
                </a:solidFill>
                <a:latin typeface="+mn-lt"/>
                <a:ea typeface="+mn-ea"/>
                <a:cs typeface="+mn-cs"/>
              </a:rPr>
              <a:t> More accurate and informed responses.</a:t>
            </a:r>
          </a:p>
          <a:p>
            <a:pPr defTabSz="310896">
              <a:lnSpc>
                <a:spcPct val="90000"/>
              </a:lnSpc>
              <a:spcAft>
                <a:spcPts val="600"/>
              </a:spcAft>
              <a:buFont typeface="Arial" panose="020B0604020202020204" pitchFamily="34" charset="0"/>
              <a:buChar char="•"/>
            </a:pPr>
            <a:r>
              <a:rPr lang="en-US" sz="1100" b="1" kern="1200" dirty="0">
                <a:solidFill>
                  <a:schemeClr val="accent4">
                    <a:lumMod val="50000"/>
                  </a:schemeClr>
                </a:solidFill>
                <a:latin typeface="+mn-lt"/>
                <a:ea typeface="+mn-ea"/>
                <a:cs typeface="+mn-cs"/>
              </a:rPr>
              <a:t>Contextual Depth:</a:t>
            </a:r>
            <a:r>
              <a:rPr lang="en-US" sz="1100" kern="1200" dirty="0">
                <a:solidFill>
                  <a:schemeClr val="accent4">
                    <a:lumMod val="50000"/>
                  </a:schemeClr>
                </a:solidFill>
                <a:latin typeface="+mn-lt"/>
                <a:ea typeface="+mn-ea"/>
                <a:cs typeface="+mn-cs"/>
              </a:rPr>
              <a:t> Enriched answers with relevant background information.</a:t>
            </a:r>
          </a:p>
          <a:p>
            <a:pPr defTabSz="310896">
              <a:lnSpc>
                <a:spcPct val="90000"/>
              </a:lnSpc>
              <a:spcAft>
                <a:spcPts val="600"/>
              </a:spcAft>
              <a:buFont typeface="Arial" panose="020B0604020202020204" pitchFamily="34" charset="0"/>
              <a:buChar char="•"/>
            </a:pPr>
            <a:r>
              <a:rPr lang="en-US" sz="1100" b="1" kern="1200" dirty="0">
                <a:solidFill>
                  <a:schemeClr val="accent4">
                    <a:lumMod val="50000"/>
                  </a:schemeClr>
                </a:solidFill>
                <a:latin typeface="+mn-lt"/>
                <a:ea typeface="+mn-ea"/>
                <a:cs typeface="+mn-cs"/>
              </a:rPr>
              <a:t>Versatility:</a:t>
            </a:r>
            <a:r>
              <a:rPr lang="en-US" sz="1100" kern="1200" dirty="0">
                <a:solidFill>
                  <a:schemeClr val="accent4">
                    <a:lumMod val="50000"/>
                  </a:schemeClr>
                </a:solidFill>
                <a:latin typeface="+mn-lt"/>
                <a:ea typeface="+mn-ea"/>
                <a:cs typeface="+mn-cs"/>
              </a:rPr>
              <a:t> Applicable across various domains and tasks.</a:t>
            </a:r>
            <a:endParaRPr lang="en-US" sz="1100" b="0" i="0" u="none" strike="noStrike" dirty="0">
              <a:solidFill>
                <a:schemeClr val="accent4">
                  <a:lumMod val="50000"/>
                </a:schemeClr>
              </a:solidFill>
              <a:effectLst/>
            </a:endParaRPr>
          </a:p>
        </p:txBody>
      </p:sp>
      <p:sp>
        <p:nvSpPr>
          <p:cNvPr id="4" name="Content Placeholder 2">
            <a:extLst>
              <a:ext uri="{FF2B5EF4-FFF2-40B4-BE49-F238E27FC236}">
                <a16:creationId xmlns:a16="http://schemas.microsoft.com/office/drawing/2014/main" id="{78767915-83E5-B43C-BA2F-BB906CC1AA30}"/>
              </a:ext>
            </a:extLst>
          </p:cNvPr>
          <p:cNvSpPr txBox="1">
            <a:spLocks/>
          </p:cNvSpPr>
          <p:nvPr/>
        </p:nvSpPr>
        <p:spPr>
          <a:xfrm>
            <a:off x="4920972" y="2565851"/>
            <a:ext cx="2568646" cy="3100952"/>
          </a:xfrm>
          <a:prstGeom prst="rect">
            <a:avLst/>
          </a:prstGeom>
        </p:spPr>
        <p:txBody>
          <a:bodyPr vert="horz" lIns="91440" tIns="45720" rIns="91440" bIns="45720" rtlCol="0">
            <a:normAutofit fontScale="4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10896">
              <a:lnSpc>
                <a:spcPct val="90000"/>
              </a:lnSpc>
              <a:buNone/>
            </a:pPr>
            <a:r>
              <a:rPr lang="en-US" sz="1400" b="1" kern="1200" dirty="0">
                <a:solidFill>
                  <a:schemeClr val="accent4">
                    <a:lumMod val="50000"/>
                  </a:schemeClr>
                </a:solidFill>
                <a:latin typeface="+mn-lt"/>
                <a:ea typeface="+mn-ea"/>
                <a:cs typeface="+mn-cs"/>
              </a:rPr>
              <a:t>Applications:</a:t>
            </a:r>
          </a:p>
          <a:p>
            <a:pPr marL="0" indent="0" defTabSz="310896">
              <a:lnSpc>
                <a:spcPct val="90000"/>
              </a:lnSpc>
              <a:buNone/>
            </a:pPr>
            <a:endParaRPr lang="en-US" sz="1400" kern="1200" dirty="0">
              <a:solidFill>
                <a:schemeClr val="accent4">
                  <a:lumMod val="50000"/>
                </a:schemeClr>
              </a:solidFill>
              <a:latin typeface="+mn-lt"/>
              <a:ea typeface="+mn-ea"/>
              <a:cs typeface="+mn-cs"/>
            </a:endParaRPr>
          </a:p>
          <a:p>
            <a:pPr marL="0" indent="0" defTabSz="310896">
              <a:lnSpc>
                <a:spcPct val="90000"/>
              </a:lnSpc>
              <a:buNone/>
            </a:pPr>
            <a:r>
              <a:rPr lang="en-US" sz="1400" b="1" kern="1200" dirty="0">
                <a:solidFill>
                  <a:schemeClr val="accent4">
                    <a:lumMod val="50000"/>
                  </a:schemeClr>
                </a:solidFill>
                <a:latin typeface="+mn-lt"/>
                <a:ea typeface="+mn-ea"/>
                <a:cs typeface="+mn-cs"/>
              </a:rPr>
              <a:t>Complex Question Answering:</a:t>
            </a:r>
            <a:endParaRPr lang="en-US" sz="1400" kern="1200" dirty="0">
              <a:solidFill>
                <a:schemeClr val="accent4">
                  <a:lumMod val="50000"/>
                </a:schemeClr>
              </a:solidFill>
              <a:latin typeface="+mn-lt"/>
              <a:ea typeface="+mn-ea"/>
              <a:cs typeface="+mn-cs"/>
            </a:endParaRPr>
          </a:p>
          <a:p>
            <a:pPr marL="505206" lvl="1" indent="-194310" defTabSz="310896">
              <a:lnSpc>
                <a:spcPct val="90000"/>
              </a:lnSpc>
              <a:buFont typeface="+mj-lt"/>
              <a:buAutoNum type="arabicPeriod"/>
            </a:pPr>
            <a:r>
              <a:rPr lang="en-US" sz="1400" b="1" kern="1200" dirty="0">
                <a:solidFill>
                  <a:schemeClr val="accent4">
                    <a:lumMod val="50000"/>
                  </a:schemeClr>
                </a:solidFill>
                <a:latin typeface="+mn-lt"/>
                <a:ea typeface="+mn-ea"/>
                <a:cs typeface="+mn-cs"/>
              </a:rPr>
              <a:t>Prompt:</a:t>
            </a:r>
            <a:r>
              <a:rPr lang="en-US" sz="1400" kern="1200" dirty="0">
                <a:solidFill>
                  <a:schemeClr val="accent4">
                    <a:lumMod val="50000"/>
                  </a:schemeClr>
                </a:solidFill>
                <a:latin typeface="+mn-lt"/>
                <a:ea typeface="+mn-ea"/>
                <a:cs typeface="+mn-cs"/>
              </a:rPr>
              <a:t> "Explain the significance of the Battle of Hastings."</a:t>
            </a:r>
          </a:p>
          <a:p>
            <a:pPr marL="505206" lvl="1" indent="-194310" defTabSz="310896">
              <a:lnSpc>
                <a:spcPct val="90000"/>
              </a:lnSpc>
              <a:buFont typeface="+mj-lt"/>
              <a:buAutoNum type="arabicPeriod"/>
            </a:pPr>
            <a:r>
              <a:rPr lang="en-US" sz="1400" b="1" kern="1200" dirty="0">
                <a:solidFill>
                  <a:schemeClr val="accent4">
                    <a:lumMod val="50000"/>
                  </a:schemeClr>
                </a:solidFill>
                <a:latin typeface="+mn-lt"/>
                <a:ea typeface="+mn-ea"/>
                <a:cs typeface="+mn-cs"/>
              </a:rPr>
              <a:t>Generated Knowledge:</a:t>
            </a:r>
            <a:r>
              <a:rPr lang="en-US" sz="1400" kern="1200" dirty="0">
                <a:solidFill>
                  <a:schemeClr val="accent4">
                    <a:lumMod val="50000"/>
                  </a:schemeClr>
                </a:solidFill>
                <a:latin typeface="+mn-lt"/>
                <a:ea typeface="+mn-ea"/>
                <a:cs typeface="+mn-cs"/>
              </a:rPr>
              <a:t> "The Battle of Hastings occurred in 1066, leading to the Norman conquest of England."</a:t>
            </a:r>
          </a:p>
          <a:p>
            <a:pPr marL="505206" lvl="1" indent="-194310" defTabSz="310896">
              <a:lnSpc>
                <a:spcPct val="90000"/>
              </a:lnSpc>
              <a:buFont typeface="+mj-lt"/>
              <a:buAutoNum type="arabicPeriod"/>
            </a:pPr>
            <a:r>
              <a:rPr lang="en-US" sz="1400" b="1" kern="1200" dirty="0">
                <a:solidFill>
                  <a:schemeClr val="accent4">
                    <a:lumMod val="50000"/>
                  </a:schemeClr>
                </a:solidFill>
                <a:latin typeface="+mn-lt"/>
                <a:ea typeface="+mn-ea"/>
                <a:cs typeface="+mn-cs"/>
              </a:rPr>
              <a:t>Final Response:</a:t>
            </a:r>
            <a:r>
              <a:rPr lang="en-US" sz="1400" kern="1200" dirty="0">
                <a:solidFill>
                  <a:schemeClr val="accent4">
                    <a:lumMod val="50000"/>
                  </a:schemeClr>
                </a:solidFill>
                <a:latin typeface="+mn-lt"/>
                <a:ea typeface="+mn-ea"/>
                <a:cs typeface="+mn-cs"/>
              </a:rPr>
              <a:t> "The Battle of Hastings marked the beginning of Norman rule in England, influencing the country's culture and governance."</a:t>
            </a:r>
          </a:p>
          <a:p>
            <a:pPr marL="0" indent="0" defTabSz="310896">
              <a:lnSpc>
                <a:spcPct val="90000"/>
              </a:lnSpc>
              <a:buNone/>
            </a:pPr>
            <a:r>
              <a:rPr lang="en-US" sz="1400" b="1" kern="1200" dirty="0">
                <a:solidFill>
                  <a:schemeClr val="accent4">
                    <a:lumMod val="50000"/>
                  </a:schemeClr>
                </a:solidFill>
                <a:latin typeface="+mn-lt"/>
                <a:ea typeface="+mn-ea"/>
                <a:cs typeface="+mn-cs"/>
              </a:rPr>
              <a:t>Text Generation:</a:t>
            </a:r>
            <a:endParaRPr lang="en-US" sz="1400" kern="1200" dirty="0">
              <a:solidFill>
                <a:schemeClr val="accent4">
                  <a:lumMod val="50000"/>
                </a:schemeClr>
              </a:solidFill>
              <a:latin typeface="+mn-lt"/>
              <a:ea typeface="+mn-ea"/>
              <a:cs typeface="+mn-cs"/>
            </a:endParaRPr>
          </a:p>
          <a:p>
            <a:pPr marL="505206" lvl="1" indent="-194310" defTabSz="310896">
              <a:lnSpc>
                <a:spcPct val="90000"/>
              </a:lnSpc>
              <a:buFont typeface="+mj-lt"/>
              <a:buAutoNum type="arabicPeriod"/>
            </a:pPr>
            <a:r>
              <a:rPr lang="en-US" sz="1400" b="1" kern="1200" dirty="0">
                <a:solidFill>
                  <a:schemeClr val="accent4">
                    <a:lumMod val="50000"/>
                  </a:schemeClr>
                </a:solidFill>
                <a:latin typeface="+mn-lt"/>
                <a:ea typeface="+mn-ea"/>
                <a:cs typeface="+mn-cs"/>
              </a:rPr>
              <a:t>Prompt:</a:t>
            </a:r>
            <a:r>
              <a:rPr lang="en-US" sz="1400" kern="1200" dirty="0">
                <a:solidFill>
                  <a:schemeClr val="accent4">
                    <a:lumMod val="50000"/>
                  </a:schemeClr>
                </a:solidFill>
                <a:latin typeface="+mn-lt"/>
                <a:ea typeface="+mn-ea"/>
                <a:cs typeface="+mn-cs"/>
              </a:rPr>
              <a:t> "Write an article about plastic pollution."</a:t>
            </a:r>
          </a:p>
          <a:p>
            <a:pPr marL="505206" lvl="1" indent="-194310" defTabSz="310896">
              <a:lnSpc>
                <a:spcPct val="90000"/>
              </a:lnSpc>
              <a:buFont typeface="+mj-lt"/>
              <a:buAutoNum type="arabicPeriod"/>
            </a:pPr>
            <a:r>
              <a:rPr lang="en-US" sz="1400" b="1" kern="1200" dirty="0">
                <a:solidFill>
                  <a:schemeClr val="accent4">
                    <a:lumMod val="50000"/>
                  </a:schemeClr>
                </a:solidFill>
                <a:latin typeface="+mn-lt"/>
                <a:ea typeface="+mn-ea"/>
                <a:cs typeface="+mn-cs"/>
              </a:rPr>
              <a:t>Generated Knowledge:</a:t>
            </a:r>
            <a:r>
              <a:rPr lang="en-US" sz="1400" kern="1200" dirty="0">
                <a:solidFill>
                  <a:schemeClr val="accent4">
                    <a:lumMod val="50000"/>
                  </a:schemeClr>
                </a:solidFill>
                <a:latin typeface="+mn-lt"/>
                <a:ea typeface="+mn-ea"/>
                <a:cs typeface="+mn-cs"/>
              </a:rPr>
              <a:t> "Plastic pollution affects marine life and ecosystems."</a:t>
            </a:r>
          </a:p>
          <a:p>
            <a:pPr marL="505206" lvl="1" indent="-194310" defTabSz="310896">
              <a:lnSpc>
                <a:spcPct val="90000"/>
              </a:lnSpc>
              <a:buFont typeface="+mj-lt"/>
              <a:buAutoNum type="arabicPeriod"/>
            </a:pPr>
            <a:r>
              <a:rPr lang="en-US" sz="1400" b="1" kern="1200" dirty="0">
                <a:solidFill>
                  <a:schemeClr val="accent4">
                    <a:lumMod val="50000"/>
                  </a:schemeClr>
                </a:solidFill>
                <a:latin typeface="+mn-lt"/>
                <a:ea typeface="+mn-ea"/>
                <a:cs typeface="+mn-cs"/>
              </a:rPr>
              <a:t>Final Response:</a:t>
            </a:r>
            <a:r>
              <a:rPr lang="en-US" sz="1400" kern="1200" dirty="0">
                <a:solidFill>
                  <a:schemeClr val="accent4">
                    <a:lumMod val="50000"/>
                  </a:schemeClr>
                </a:solidFill>
                <a:latin typeface="+mn-lt"/>
                <a:ea typeface="+mn-ea"/>
                <a:cs typeface="+mn-cs"/>
              </a:rPr>
              <a:t> "Plastic pollution disrupts ecosystems and harms marine wildlife, contributing to environmental degradation."</a:t>
            </a:r>
          </a:p>
          <a:p>
            <a:pPr marL="0" indent="0" defTabSz="310896">
              <a:lnSpc>
                <a:spcPct val="90000"/>
              </a:lnSpc>
              <a:buNone/>
            </a:pPr>
            <a:r>
              <a:rPr lang="en-US" sz="1400" b="1" kern="1200" dirty="0">
                <a:solidFill>
                  <a:schemeClr val="accent4">
                    <a:lumMod val="50000"/>
                  </a:schemeClr>
                </a:solidFill>
                <a:latin typeface="+mn-lt"/>
                <a:ea typeface="+mn-ea"/>
                <a:cs typeface="+mn-cs"/>
              </a:rPr>
              <a:t>Scientific Explanation:</a:t>
            </a:r>
            <a:endParaRPr lang="en-US" sz="1400" kern="1200" dirty="0">
              <a:solidFill>
                <a:schemeClr val="accent4">
                  <a:lumMod val="50000"/>
                </a:schemeClr>
              </a:solidFill>
              <a:latin typeface="+mn-lt"/>
              <a:ea typeface="+mn-ea"/>
              <a:cs typeface="+mn-cs"/>
            </a:endParaRPr>
          </a:p>
          <a:p>
            <a:pPr marL="505206" lvl="1" indent="-194310" defTabSz="310896">
              <a:lnSpc>
                <a:spcPct val="90000"/>
              </a:lnSpc>
              <a:buFont typeface="+mj-lt"/>
              <a:buAutoNum type="arabicPeriod"/>
            </a:pPr>
            <a:r>
              <a:rPr lang="en-US" sz="1400" b="1" kern="1200" dirty="0">
                <a:solidFill>
                  <a:schemeClr val="accent4">
                    <a:lumMod val="50000"/>
                  </a:schemeClr>
                </a:solidFill>
                <a:latin typeface="+mn-lt"/>
                <a:ea typeface="+mn-ea"/>
                <a:cs typeface="+mn-cs"/>
              </a:rPr>
              <a:t>Prompt:</a:t>
            </a:r>
            <a:r>
              <a:rPr lang="en-US" sz="1400" kern="1200" dirty="0">
                <a:solidFill>
                  <a:schemeClr val="accent4">
                    <a:lumMod val="50000"/>
                  </a:schemeClr>
                </a:solidFill>
                <a:latin typeface="+mn-lt"/>
                <a:ea typeface="+mn-ea"/>
                <a:cs typeface="+mn-cs"/>
              </a:rPr>
              <a:t> "Describe photosynthesis."</a:t>
            </a:r>
          </a:p>
          <a:p>
            <a:pPr marL="505206" lvl="1" indent="-194310" defTabSz="310896">
              <a:lnSpc>
                <a:spcPct val="90000"/>
              </a:lnSpc>
              <a:buFont typeface="+mj-lt"/>
              <a:buAutoNum type="arabicPeriod"/>
            </a:pPr>
            <a:r>
              <a:rPr lang="en-US" sz="1400" b="1" kern="1200" dirty="0">
                <a:solidFill>
                  <a:schemeClr val="accent4">
                    <a:lumMod val="50000"/>
                  </a:schemeClr>
                </a:solidFill>
                <a:latin typeface="+mn-lt"/>
                <a:ea typeface="+mn-ea"/>
                <a:cs typeface="+mn-cs"/>
              </a:rPr>
              <a:t>Generated Knowledge:</a:t>
            </a:r>
            <a:r>
              <a:rPr lang="en-US" sz="1400" kern="1200" dirty="0">
                <a:solidFill>
                  <a:schemeClr val="accent4">
                    <a:lumMod val="50000"/>
                  </a:schemeClr>
                </a:solidFill>
                <a:latin typeface="+mn-lt"/>
                <a:ea typeface="+mn-ea"/>
                <a:cs typeface="+mn-cs"/>
              </a:rPr>
              <a:t> "Photosynthesis involves the conversion of light energy into chemical energy in plants."</a:t>
            </a:r>
          </a:p>
          <a:p>
            <a:pPr marL="505206" lvl="1" indent="-194310" defTabSz="310896">
              <a:lnSpc>
                <a:spcPct val="90000"/>
              </a:lnSpc>
              <a:buFont typeface="+mj-lt"/>
              <a:buAutoNum type="arabicPeriod"/>
            </a:pPr>
            <a:r>
              <a:rPr lang="en-US" sz="1400" b="1" kern="1200" dirty="0">
                <a:solidFill>
                  <a:schemeClr val="accent4">
                    <a:lumMod val="50000"/>
                  </a:schemeClr>
                </a:solidFill>
                <a:latin typeface="+mn-lt"/>
                <a:ea typeface="+mn-ea"/>
                <a:cs typeface="+mn-cs"/>
              </a:rPr>
              <a:t>Final Response:</a:t>
            </a:r>
            <a:r>
              <a:rPr lang="en-US" sz="1400" kern="1200" dirty="0">
                <a:solidFill>
                  <a:schemeClr val="accent4">
                    <a:lumMod val="50000"/>
                  </a:schemeClr>
                </a:solidFill>
                <a:latin typeface="+mn-lt"/>
                <a:ea typeface="+mn-ea"/>
                <a:cs typeface="+mn-cs"/>
              </a:rPr>
              <a:t> "Photosynthesis allows plants to convert sunlight into energy, producing glucose and oxygen."</a:t>
            </a:r>
          </a:p>
          <a:p>
            <a:pPr marL="0" indent="0" defTabSz="310896">
              <a:lnSpc>
                <a:spcPct val="90000"/>
              </a:lnSpc>
              <a:buNone/>
            </a:pPr>
            <a:r>
              <a:rPr lang="en-US" sz="1400" b="1" kern="1200" dirty="0">
                <a:solidFill>
                  <a:schemeClr val="accent4">
                    <a:lumMod val="50000"/>
                  </a:schemeClr>
                </a:solidFill>
                <a:latin typeface="+mn-lt"/>
                <a:ea typeface="+mn-ea"/>
                <a:cs typeface="+mn-cs"/>
              </a:rPr>
              <a:t>Problem Solving:</a:t>
            </a:r>
            <a:endParaRPr lang="en-US" sz="1400" kern="1200" dirty="0">
              <a:solidFill>
                <a:schemeClr val="accent4">
                  <a:lumMod val="50000"/>
                </a:schemeClr>
              </a:solidFill>
              <a:latin typeface="+mn-lt"/>
              <a:ea typeface="+mn-ea"/>
              <a:cs typeface="+mn-cs"/>
            </a:endParaRPr>
          </a:p>
          <a:p>
            <a:pPr marL="505206" lvl="1" indent="-194310" defTabSz="310896">
              <a:lnSpc>
                <a:spcPct val="90000"/>
              </a:lnSpc>
              <a:buFont typeface="+mj-lt"/>
              <a:buAutoNum type="arabicPeriod"/>
            </a:pPr>
            <a:r>
              <a:rPr lang="en-US" sz="1400" b="1" kern="1200" dirty="0">
                <a:solidFill>
                  <a:schemeClr val="accent4">
                    <a:lumMod val="50000"/>
                  </a:schemeClr>
                </a:solidFill>
                <a:latin typeface="+mn-lt"/>
                <a:ea typeface="+mn-ea"/>
                <a:cs typeface="+mn-cs"/>
              </a:rPr>
              <a:t>Prompt:</a:t>
            </a:r>
            <a:r>
              <a:rPr lang="en-US" sz="1400" kern="1200" dirty="0">
                <a:solidFill>
                  <a:schemeClr val="accent4">
                    <a:lumMod val="50000"/>
                  </a:schemeClr>
                </a:solidFill>
                <a:latin typeface="+mn-lt"/>
                <a:ea typeface="+mn-ea"/>
                <a:cs typeface="+mn-cs"/>
              </a:rPr>
              <a:t> "How can renewable energy combat climate change?"</a:t>
            </a:r>
          </a:p>
          <a:p>
            <a:pPr marL="505206" lvl="1" indent="-194310" defTabSz="310896">
              <a:lnSpc>
                <a:spcPct val="90000"/>
              </a:lnSpc>
              <a:buFont typeface="+mj-lt"/>
              <a:buAutoNum type="arabicPeriod"/>
            </a:pPr>
            <a:r>
              <a:rPr lang="en-US" sz="1400" b="1" kern="1200" dirty="0">
                <a:solidFill>
                  <a:schemeClr val="accent4">
                    <a:lumMod val="50000"/>
                  </a:schemeClr>
                </a:solidFill>
                <a:latin typeface="+mn-lt"/>
                <a:ea typeface="+mn-ea"/>
                <a:cs typeface="+mn-cs"/>
              </a:rPr>
              <a:t>Generated Knowledge:</a:t>
            </a:r>
            <a:r>
              <a:rPr lang="en-US" sz="1400" kern="1200" dirty="0">
                <a:solidFill>
                  <a:schemeClr val="accent4">
                    <a:lumMod val="50000"/>
                  </a:schemeClr>
                </a:solidFill>
                <a:latin typeface="+mn-lt"/>
                <a:ea typeface="+mn-ea"/>
                <a:cs typeface="+mn-cs"/>
              </a:rPr>
              <a:t> "Renewable energy sources produce electricity without greenhouse gas emissions."</a:t>
            </a:r>
          </a:p>
          <a:p>
            <a:pPr marL="505206" lvl="1" indent="-194310" defTabSz="310896">
              <a:lnSpc>
                <a:spcPct val="90000"/>
              </a:lnSpc>
              <a:buFont typeface="+mj-lt"/>
              <a:buAutoNum type="arabicPeriod"/>
            </a:pPr>
            <a:r>
              <a:rPr lang="en-US" sz="1400" b="1" kern="1200" dirty="0">
                <a:solidFill>
                  <a:schemeClr val="accent4">
                    <a:lumMod val="50000"/>
                  </a:schemeClr>
                </a:solidFill>
                <a:latin typeface="+mn-lt"/>
                <a:ea typeface="+mn-ea"/>
                <a:cs typeface="+mn-cs"/>
              </a:rPr>
              <a:t>Final Response:</a:t>
            </a:r>
            <a:r>
              <a:rPr lang="en-US" sz="1400" kern="1200" dirty="0">
                <a:solidFill>
                  <a:schemeClr val="accent4">
                    <a:lumMod val="50000"/>
                  </a:schemeClr>
                </a:solidFill>
                <a:latin typeface="+mn-lt"/>
                <a:ea typeface="+mn-ea"/>
                <a:cs typeface="+mn-cs"/>
              </a:rPr>
              <a:t> "Renewable energy reduces reliance on fossil fuels, decreasing greenhouse gas emissions and combating climate change."</a:t>
            </a:r>
          </a:p>
          <a:p>
            <a:pPr>
              <a:lnSpc>
                <a:spcPct val="90000"/>
              </a:lnSpc>
            </a:pPr>
            <a:endParaRPr lang="en-US" sz="1400" dirty="0">
              <a:solidFill>
                <a:schemeClr val="accent4">
                  <a:lumMod val="50000"/>
                </a:schemeClr>
              </a:solidFill>
            </a:endParaRPr>
          </a:p>
        </p:txBody>
      </p:sp>
      <p:sp>
        <p:nvSpPr>
          <p:cNvPr id="5" name="TextBox 4">
            <a:extLst>
              <a:ext uri="{FF2B5EF4-FFF2-40B4-BE49-F238E27FC236}">
                <a16:creationId xmlns:a16="http://schemas.microsoft.com/office/drawing/2014/main" id="{C1575215-6E7C-10DE-C7EE-5158AED80F1C}"/>
              </a:ext>
            </a:extLst>
          </p:cNvPr>
          <p:cNvSpPr txBox="1"/>
          <p:nvPr/>
        </p:nvSpPr>
        <p:spPr>
          <a:xfrm>
            <a:off x="7787795" y="6430087"/>
            <a:ext cx="1356205" cy="369332"/>
          </a:xfrm>
          <a:prstGeom prst="rect">
            <a:avLst/>
          </a:prstGeom>
          <a:noFill/>
        </p:spPr>
        <p:txBody>
          <a:bodyPr wrap="none" rtlCol="0">
            <a:spAutoFit/>
          </a:bodyPr>
          <a:lstStyle/>
          <a:p>
            <a:r>
              <a:rPr lang="en-US" dirty="0" err="1">
                <a:hlinkClick r:id="rId3"/>
              </a:rPr>
              <a:t>chatgpt.com</a:t>
            </a:r>
            <a:endParaRPr lang="en-US" dirty="0"/>
          </a:p>
        </p:txBody>
      </p:sp>
    </p:spTree>
    <p:extLst>
      <p:ext uri="{BB962C8B-B14F-4D97-AF65-F5344CB8AC3E}">
        <p14:creationId xmlns:p14="http://schemas.microsoft.com/office/powerpoint/2010/main" val="1599737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p:txBody>
          <a:bodyPr>
            <a:normAutofit/>
          </a:bodyPr>
          <a:lstStyle/>
          <a:p>
            <a:r>
              <a:rPr lang="en-US" sz="4000" dirty="0">
                <a:solidFill>
                  <a:schemeClr val="accent4">
                    <a:lumMod val="50000"/>
                  </a:schemeClr>
                </a:solidFill>
              </a:rPr>
              <a:t>Prompt Techniques</a:t>
            </a:r>
            <a:br>
              <a:rPr lang="en-US" sz="2000" dirty="0">
                <a:solidFill>
                  <a:schemeClr val="accent4">
                    <a:lumMod val="50000"/>
                  </a:schemeClr>
                </a:solidFill>
              </a:rPr>
            </a:br>
            <a:r>
              <a:rPr lang="en-US" sz="2400" dirty="0">
                <a:solidFill>
                  <a:schemeClr val="accent4">
                    <a:lumMod val="50000"/>
                  </a:schemeClr>
                </a:solidFill>
              </a:rPr>
              <a:t>[</a:t>
            </a:r>
            <a:r>
              <a:rPr lang="en-US" sz="2400" i="0" u="none" strike="noStrike" dirty="0" err="1">
                <a:solidFill>
                  <a:schemeClr val="accent4">
                    <a:lumMod val="50000"/>
                  </a:schemeClr>
                </a:solidFill>
                <a:effectLst/>
              </a:rPr>
              <a:t>ReAct</a:t>
            </a:r>
            <a:r>
              <a:rPr lang="en-US" sz="2400" i="0" u="none" strike="noStrike" dirty="0">
                <a:solidFill>
                  <a:schemeClr val="accent4">
                    <a:lumMod val="50000"/>
                  </a:schemeClr>
                </a:solidFill>
                <a:effectLst/>
              </a:rPr>
              <a:t> Prompting]</a:t>
            </a:r>
            <a:endParaRPr lang="en-US" sz="2400" dirty="0">
              <a:solidFill>
                <a:schemeClr val="accent4">
                  <a:lumMod val="50000"/>
                </a:schemeClr>
              </a:solidFill>
            </a:endParaRPr>
          </a:p>
        </p:txBody>
      </p:sp>
      <p:graphicFrame>
        <p:nvGraphicFramePr>
          <p:cNvPr id="8" name="Content Placeholder 2">
            <a:extLst>
              <a:ext uri="{FF2B5EF4-FFF2-40B4-BE49-F238E27FC236}">
                <a16:creationId xmlns:a16="http://schemas.microsoft.com/office/drawing/2014/main" id="{A884A1CD-77DE-67E5-E28B-7EE774DD56D8}"/>
              </a:ext>
            </a:extLst>
          </p:cNvPr>
          <p:cNvGraphicFramePr>
            <a:graphicFrameLocks noGrp="1"/>
          </p:cNvGraphicFramePr>
          <p:nvPr>
            <p:ph idx="1"/>
            <p:extLst>
              <p:ext uri="{D42A27DB-BD31-4B8C-83A1-F6EECF244321}">
                <p14:modId xmlns:p14="http://schemas.microsoft.com/office/powerpoint/2010/main" val="1435985372"/>
              </p:ext>
            </p:extLst>
          </p:nvPr>
        </p:nvGraphicFramePr>
        <p:xfrm>
          <a:off x="457200" y="1600200"/>
          <a:ext cx="3749040" cy="4525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2">
            <a:extLst>
              <a:ext uri="{FF2B5EF4-FFF2-40B4-BE49-F238E27FC236}">
                <a16:creationId xmlns:a16="http://schemas.microsoft.com/office/drawing/2014/main" id="{78767915-83E5-B43C-BA2F-BB906CC1AA30}"/>
              </a:ext>
            </a:extLst>
          </p:cNvPr>
          <p:cNvSpPr txBox="1">
            <a:spLocks/>
          </p:cNvSpPr>
          <p:nvPr/>
        </p:nvSpPr>
        <p:spPr>
          <a:xfrm>
            <a:off x="4379976" y="1600199"/>
            <a:ext cx="3749040" cy="4525963"/>
          </a:xfrm>
          <a:prstGeom prst="rect">
            <a:avLst/>
          </a:prstGeom>
        </p:spPr>
        <p:txBody>
          <a:bodyPr vert="horz" lIns="91440" tIns="45720" rIns="91440" bIns="45720" rtlCol="0">
            <a:normAutofit fontScale="4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b="1" i="0" u="none" strike="noStrike" dirty="0">
                <a:solidFill>
                  <a:schemeClr val="accent4">
                    <a:lumMod val="50000"/>
                  </a:schemeClr>
                </a:solidFill>
                <a:effectLst/>
              </a:rPr>
              <a:t>Applications:</a:t>
            </a:r>
            <a:endParaRPr lang="en-US" b="0" i="0" u="none" strike="noStrike" dirty="0">
              <a:solidFill>
                <a:schemeClr val="accent4">
                  <a:lumMod val="50000"/>
                </a:schemeClr>
              </a:solidFill>
              <a:effectLst/>
            </a:endParaRPr>
          </a:p>
          <a:p>
            <a:pPr algn="l">
              <a:buFont typeface="+mj-lt"/>
              <a:buAutoNum type="arabicPeriod"/>
            </a:pPr>
            <a:r>
              <a:rPr lang="en-US" b="1" i="0" u="none" strike="noStrike" dirty="0">
                <a:solidFill>
                  <a:schemeClr val="accent4">
                    <a:lumMod val="50000"/>
                  </a:schemeClr>
                </a:solidFill>
                <a:effectLst/>
              </a:rPr>
              <a:t>Troubleshooting and Diagnostics:</a:t>
            </a:r>
            <a:endParaRPr lang="en-US" b="0" i="0" u="none" strike="noStrike" dirty="0">
              <a:solidFill>
                <a:schemeClr val="accent4">
                  <a:lumMod val="50000"/>
                </a:schemeClr>
              </a:solidFill>
              <a:effectLst/>
            </a:endParaRPr>
          </a:p>
          <a:p>
            <a:pPr marL="742950" lvl="1" indent="-285750" algn="l">
              <a:buFont typeface="+mj-lt"/>
              <a:buAutoNum type="arabicPeriod"/>
            </a:pPr>
            <a:r>
              <a:rPr lang="en-US" b="1" i="0" u="none" strike="noStrike" dirty="0">
                <a:solidFill>
                  <a:schemeClr val="accent4">
                    <a:lumMod val="50000"/>
                  </a:schemeClr>
                </a:solidFill>
                <a:effectLst/>
              </a:rPr>
              <a:t>Task:</a:t>
            </a:r>
            <a:r>
              <a:rPr lang="en-US" b="0" i="0" u="none" strike="noStrike" dirty="0">
                <a:solidFill>
                  <a:schemeClr val="accent4">
                    <a:lumMod val="50000"/>
                  </a:schemeClr>
                </a:solidFill>
                <a:effectLst/>
              </a:rPr>
              <a:t> Diagnose and resolve technical issues.</a:t>
            </a:r>
          </a:p>
          <a:p>
            <a:pPr marL="742950" lvl="1" indent="-285750" algn="l">
              <a:buFont typeface="+mj-lt"/>
              <a:buAutoNum type="arabicPeriod"/>
            </a:pPr>
            <a:r>
              <a:rPr lang="en-US" b="1" i="0" u="none" strike="noStrike" dirty="0">
                <a:solidFill>
                  <a:schemeClr val="accent4">
                    <a:lumMod val="50000"/>
                  </a:schemeClr>
                </a:solidFill>
                <a:effectLst/>
              </a:rPr>
              <a:t>Example:</a:t>
            </a:r>
            <a:r>
              <a:rPr lang="en-US" b="0" i="0" u="none" strike="noStrike" dirty="0">
                <a:solidFill>
                  <a:schemeClr val="accent4">
                    <a:lumMod val="50000"/>
                  </a:schemeClr>
                </a:solidFill>
                <a:effectLst/>
              </a:rPr>
              <a:t> Reasoning through potential network problems and acting by checking system logs or router settings.</a:t>
            </a:r>
          </a:p>
          <a:p>
            <a:pPr algn="l">
              <a:buFont typeface="+mj-lt"/>
              <a:buAutoNum type="arabicPeriod"/>
            </a:pPr>
            <a:r>
              <a:rPr lang="en-US" b="1" i="0" u="none" strike="noStrike" dirty="0">
                <a:solidFill>
                  <a:schemeClr val="accent4">
                    <a:lumMod val="50000"/>
                  </a:schemeClr>
                </a:solidFill>
                <a:effectLst/>
              </a:rPr>
              <a:t>Interactive Decision-Making:</a:t>
            </a:r>
            <a:endParaRPr lang="en-US" b="0" i="0" u="none" strike="noStrike" dirty="0">
              <a:solidFill>
                <a:schemeClr val="accent4">
                  <a:lumMod val="50000"/>
                </a:schemeClr>
              </a:solidFill>
              <a:effectLst/>
            </a:endParaRPr>
          </a:p>
          <a:p>
            <a:pPr marL="742950" lvl="1" indent="-285750" algn="l">
              <a:buFont typeface="+mj-lt"/>
              <a:buAutoNum type="arabicPeriod"/>
            </a:pPr>
            <a:r>
              <a:rPr lang="en-US" b="1" i="0" u="none" strike="noStrike" dirty="0">
                <a:solidFill>
                  <a:schemeClr val="accent4">
                    <a:lumMod val="50000"/>
                  </a:schemeClr>
                </a:solidFill>
                <a:effectLst/>
              </a:rPr>
              <a:t>Task:</a:t>
            </a:r>
            <a:r>
              <a:rPr lang="en-US" b="0" i="0" u="none" strike="noStrike" dirty="0">
                <a:solidFill>
                  <a:schemeClr val="accent4">
                    <a:lumMod val="50000"/>
                  </a:schemeClr>
                </a:solidFill>
                <a:effectLst/>
              </a:rPr>
              <a:t> Assist in making decisions based on evolving information.</a:t>
            </a:r>
          </a:p>
          <a:p>
            <a:pPr marL="742950" lvl="1" indent="-285750" algn="l">
              <a:buFont typeface="+mj-lt"/>
              <a:buAutoNum type="arabicPeriod"/>
            </a:pPr>
            <a:r>
              <a:rPr lang="en-US" b="1" i="0" u="none" strike="noStrike" dirty="0">
                <a:solidFill>
                  <a:schemeClr val="accent4">
                    <a:lumMod val="50000"/>
                  </a:schemeClr>
                </a:solidFill>
                <a:effectLst/>
              </a:rPr>
              <a:t>Example:</a:t>
            </a:r>
            <a:r>
              <a:rPr lang="en-US" b="0" i="0" u="none" strike="noStrike" dirty="0">
                <a:solidFill>
                  <a:schemeClr val="accent4">
                    <a:lumMod val="50000"/>
                  </a:schemeClr>
                </a:solidFill>
                <a:effectLst/>
              </a:rPr>
              <a:t> Weighing investment options and recommending a portfolio strategy.</a:t>
            </a:r>
          </a:p>
          <a:p>
            <a:pPr algn="l">
              <a:buFont typeface="+mj-lt"/>
              <a:buAutoNum type="arabicPeriod"/>
            </a:pPr>
            <a:r>
              <a:rPr lang="en-US" b="1" i="0" u="none" strike="noStrike" dirty="0">
                <a:solidFill>
                  <a:schemeClr val="accent4">
                    <a:lumMod val="50000"/>
                  </a:schemeClr>
                </a:solidFill>
                <a:effectLst/>
              </a:rPr>
              <a:t>Educational Tutoring:</a:t>
            </a:r>
            <a:endParaRPr lang="en-US" b="0" i="0" u="none" strike="noStrike" dirty="0">
              <a:solidFill>
                <a:schemeClr val="accent4">
                  <a:lumMod val="50000"/>
                </a:schemeClr>
              </a:solidFill>
              <a:effectLst/>
            </a:endParaRPr>
          </a:p>
          <a:p>
            <a:pPr marL="742950" lvl="1" indent="-285750" algn="l">
              <a:buFont typeface="+mj-lt"/>
              <a:buAutoNum type="arabicPeriod"/>
            </a:pPr>
            <a:r>
              <a:rPr lang="en-US" b="1" i="0" u="none" strike="noStrike" dirty="0">
                <a:solidFill>
                  <a:schemeClr val="accent4">
                    <a:lumMod val="50000"/>
                  </a:schemeClr>
                </a:solidFill>
                <a:effectLst/>
              </a:rPr>
              <a:t>Task:</a:t>
            </a:r>
            <a:r>
              <a:rPr lang="en-US" b="0" i="0" u="none" strike="noStrike" dirty="0">
                <a:solidFill>
                  <a:schemeClr val="accent4">
                    <a:lumMod val="50000"/>
                  </a:schemeClr>
                </a:solidFill>
                <a:effectLst/>
              </a:rPr>
              <a:t> Guide students through problem-solving exercises.</a:t>
            </a:r>
          </a:p>
          <a:p>
            <a:pPr marL="742950" lvl="1" indent="-285750" algn="l">
              <a:buFont typeface="+mj-lt"/>
              <a:buAutoNum type="arabicPeriod"/>
            </a:pPr>
            <a:r>
              <a:rPr lang="en-US" b="1" i="0" u="none" strike="noStrike" dirty="0">
                <a:solidFill>
                  <a:schemeClr val="accent4">
                    <a:lumMod val="50000"/>
                  </a:schemeClr>
                </a:solidFill>
                <a:effectLst/>
              </a:rPr>
              <a:t>Example:</a:t>
            </a:r>
            <a:r>
              <a:rPr lang="en-US" b="0" i="0" u="none" strike="noStrike" dirty="0">
                <a:solidFill>
                  <a:schemeClr val="accent4">
                    <a:lumMod val="50000"/>
                  </a:schemeClr>
                </a:solidFill>
                <a:effectLst/>
              </a:rPr>
              <a:t> Providing step-by-step algebra instructions and feedback.</a:t>
            </a:r>
          </a:p>
          <a:p>
            <a:pPr algn="l">
              <a:buFont typeface="+mj-lt"/>
              <a:buAutoNum type="arabicPeriod"/>
            </a:pPr>
            <a:r>
              <a:rPr lang="en-US" b="1" i="0" u="none" strike="noStrike" dirty="0">
                <a:solidFill>
                  <a:schemeClr val="accent4">
                    <a:lumMod val="50000"/>
                  </a:schemeClr>
                </a:solidFill>
                <a:effectLst/>
              </a:rPr>
              <a:t>Customer Support:</a:t>
            </a:r>
            <a:endParaRPr lang="en-US" b="0" i="0" u="none" strike="noStrike" dirty="0">
              <a:solidFill>
                <a:schemeClr val="accent4">
                  <a:lumMod val="50000"/>
                </a:schemeClr>
              </a:solidFill>
              <a:effectLst/>
            </a:endParaRPr>
          </a:p>
          <a:p>
            <a:pPr marL="742950" lvl="1" indent="-285750" algn="l">
              <a:buFont typeface="+mj-lt"/>
              <a:buAutoNum type="arabicPeriod"/>
            </a:pPr>
            <a:r>
              <a:rPr lang="en-US" b="1" i="0" u="none" strike="noStrike" dirty="0">
                <a:solidFill>
                  <a:schemeClr val="accent4">
                    <a:lumMod val="50000"/>
                  </a:schemeClr>
                </a:solidFill>
                <a:effectLst/>
              </a:rPr>
              <a:t>Task:</a:t>
            </a:r>
            <a:r>
              <a:rPr lang="en-US" b="0" i="0" u="none" strike="noStrike" dirty="0">
                <a:solidFill>
                  <a:schemeClr val="accent4">
                    <a:lumMod val="50000"/>
                  </a:schemeClr>
                </a:solidFill>
                <a:effectLst/>
              </a:rPr>
              <a:t> Provide real-time support to customers.</a:t>
            </a:r>
          </a:p>
          <a:p>
            <a:pPr marL="742950" lvl="1" indent="-285750" algn="l">
              <a:buFont typeface="+mj-lt"/>
              <a:buAutoNum type="arabicPeriod"/>
            </a:pPr>
            <a:r>
              <a:rPr lang="en-US" b="1" i="0" u="none" strike="noStrike" dirty="0">
                <a:solidFill>
                  <a:schemeClr val="accent4">
                    <a:lumMod val="50000"/>
                  </a:schemeClr>
                </a:solidFill>
                <a:effectLst/>
              </a:rPr>
              <a:t>Example:</a:t>
            </a:r>
            <a:r>
              <a:rPr lang="en-US" b="0" i="0" u="none" strike="noStrike" dirty="0">
                <a:solidFill>
                  <a:schemeClr val="accent4">
                    <a:lumMod val="50000"/>
                  </a:schemeClr>
                </a:solidFill>
                <a:effectLst/>
              </a:rPr>
              <a:t> Troubleshooting account issues by guiding through a password reset.</a:t>
            </a:r>
          </a:p>
        </p:txBody>
      </p:sp>
      <p:sp>
        <p:nvSpPr>
          <p:cNvPr id="5" name="TextBox 4">
            <a:extLst>
              <a:ext uri="{FF2B5EF4-FFF2-40B4-BE49-F238E27FC236}">
                <a16:creationId xmlns:a16="http://schemas.microsoft.com/office/drawing/2014/main" id="{A2B7B6D2-FCD4-6D37-DCD7-68972903E3B1}"/>
              </a:ext>
            </a:extLst>
          </p:cNvPr>
          <p:cNvSpPr txBox="1"/>
          <p:nvPr/>
        </p:nvSpPr>
        <p:spPr>
          <a:xfrm>
            <a:off x="7787795" y="6430087"/>
            <a:ext cx="1356205" cy="369332"/>
          </a:xfrm>
          <a:prstGeom prst="rect">
            <a:avLst/>
          </a:prstGeom>
          <a:noFill/>
        </p:spPr>
        <p:txBody>
          <a:bodyPr wrap="none" rtlCol="0">
            <a:spAutoFit/>
          </a:bodyPr>
          <a:lstStyle/>
          <a:p>
            <a:r>
              <a:rPr lang="en-US" dirty="0" err="1">
                <a:hlinkClick r:id="rId8"/>
              </a:rPr>
              <a:t>chatgpt.com</a:t>
            </a:r>
            <a:endParaRPr lang="en-US" dirty="0"/>
          </a:p>
        </p:txBody>
      </p:sp>
    </p:spTree>
    <p:extLst>
      <p:ext uri="{BB962C8B-B14F-4D97-AF65-F5344CB8AC3E}">
        <p14:creationId xmlns:p14="http://schemas.microsoft.com/office/powerpoint/2010/main" val="3929928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p:txBody>
          <a:bodyPr>
            <a:normAutofit/>
          </a:bodyPr>
          <a:lstStyle/>
          <a:p>
            <a:r>
              <a:rPr lang="en-US" sz="4000" dirty="0">
                <a:solidFill>
                  <a:schemeClr val="accent4">
                    <a:lumMod val="50000"/>
                  </a:schemeClr>
                </a:solidFill>
              </a:rPr>
              <a:t>Prompt Techniques </a:t>
            </a:r>
            <a:br>
              <a:rPr lang="en-US" dirty="0">
                <a:solidFill>
                  <a:schemeClr val="accent4">
                    <a:lumMod val="50000"/>
                  </a:schemeClr>
                </a:solidFill>
              </a:rPr>
            </a:br>
            <a:r>
              <a:rPr lang="en-US" sz="2400" dirty="0">
                <a:solidFill>
                  <a:schemeClr val="accent4">
                    <a:lumMod val="50000"/>
                  </a:schemeClr>
                </a:solidFill>
              </a:rPr>
              <a:t>[</a:t>
            </a:r>
            <a:r>
              <a:rPr lang="en-US" sz="2400" i="0" u="none" strike="noStrike" dirty="0">
                <a:solidFill>
                  <a:schemeClr val="accent4">
                    <a:lumMod val="50000"/>
                  </a:schemeClr>
                </a:solidFill>
                <a:effectLst/>
              </a:rPr>
              <a:t>Directional Stimulus Prompting]</a:t>
            </a:r>
            <a:endParaRPr lang="en-US" sz="2400" dirty="0">
              <a:solidFill>
                <a:schemeClr val="accent4">
                  <a:lumMod val="50000"/>
                </a:schemeClr>
              </a:solidFill>
            </a:endParaRPr>
          </a:p>
        </p:txBody>
      </p:sp>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457200" y="1600200"/>
            <a:ext cx="3749040" cy="4525964"/>
          </a:xfrm>
        </p:spPr>
        <p:txBody>
          <a:bodyPr>
            <a:normAutofit fontScale="32500" lnSpcReduction="20000"/>
          </a:bodyPr>
          <a:lstStyle/>
          <a:p>
            <a:pPr marL="0" indent="0" algn="l">
              <a:buNone/>
            </a:pPr>
            <a:r>
              <a:rPr lang="en-US" b="1" i="0" u="none" strike="noStrike" dirty="0">
                <a:solidFill>
                  <a:schemeClr val="accent4">
                    <a:lumMod val="50000"/>
                  </a:schemeClr>
                </a:solidFill>
                <a:effectLst/>
              </a:rPr>
              <a:t>Directional Stimulus Prompting</a:t>
            </a:r>
          </a:p>
          <a:p>
            <a:pPr algn="l"/>
            <a:r>
              <a:rPr lang="en-US" b="1" i="0" u="none" strike="noStrike" dirty="0">
                <a:solidFill>
                  <a:schemeClr val="accent4">
                    <a:lumMod val="50000"/>
                  </a:schemeClr>
                </a:solidFill>
                <a:effectLst/>
              </a:rPr>
              <a:t>Definition:</a:t>
            </a:r>
            <a:r>
              <a:rPr lang="en-US" b="0" i="0" u="none" strike="noStrike" dirty="0">
                <a:solidFill>
                  <a:schemeClr val="accent4">
                    <a:lumMod val="50000"/>
                  </a:schemeClr>
                </a:solidFill>
                <a:effectLst/>
              </a:rPr>
              <a:t> Directional Stimulus Prompting is an NLP technique that guides the model's responses by embedding specific directional cues or instructions within the prompt. This ensures that the output aligns with goals, tones, or themes.</a:t>
            </a:r>
          </a:p>
          <a:p>
            <a:pPr algn="l"/>
            <a:r>
              <a:rPr lang="en-US" b="1" i="0" u="none" strike="noStrike" dirty="0">
                <a:solidFill>
                  <a:schemeClr val="accent4">
                    <a:lumMod val="50000"/>
                  </a:schemeClr>
                </a:solidFill>
                <a:effectLst/>
              </a:rPr>
              <a:t>Key Features:</a:t>
            </a:r>
            <a:endParaRPr lang="en-US" b="0" i="0" u="none" strike="noStrike" dirty="0">
              <a:solidFill>
                <a:schemeClr val="accent4">
                  <a:lumMod val="50000"/>
                </a:schemeClr>
              </a:solidFill>
              <a:effectLst/>
            </a:endParaRPr>
          </a:p>
          <a:p>
            <a:pPr algn="l">
              <a:buFont typeface="Arial" panose="020B0604020202020204" pitchFamily="34" charset="0"/>
              <a:buChar char="•"/>
            </a:pPr>
            <a:r>
              <a:rPr lang="en-US" b="1" i="0" u="none" strike="noStrike" dirty="0">
                <a:solidFill>
                  <a:schemeClr val="accent4">
                    <a:lumMod val="50000"/>
                  </a:schemeClr>
                </a:solidFill>
                <a:effectLst/>
              </a:rPr>
              <a:t>Guided Output:</a:t>
            </a:r>
            <a:r>
              <a:rPr lang="en-US" b="0" i="0" u="none" strike="noStrike" dirty="0">
                <a:solidFill>
                  <a:schemeClr val="accent4">
                    <a:lumMod val="50000"/>
                  </a:schemeClr>
                </a:solidFill>
                <a:effectLst/>
              </a:rPr>
              <a:t> Prompts include cues that direct the model's response toward a desired outcome.</a:t>
            </a:r>
          </a:p>
          <a:p>
            <a:pPr algn="l">
              <a:buFont typeface="Arial" panose="020B0604020202020204" pitchFamily="34" charset="0"/>
              <a:buChar char="•"/>
            </a:pPr>
            <a:r>
              <a:rPr lang="en-US" b="1" i="0" u="none" strike="noStrike" dirty="0">
                <a:solidFill>
                  <a:schemeClr val="accent4">
                    <a:lumMod val="50000"/>
                  </a:schemeClr>
                </a:solidFill>
                <a:effectLst/>
              </a:rPr>
              <a:t>Customizable Direction:</a:t>
            </a:r>
            <a:r>
              <a:rPr lang="en-US" b="0" i="0" u="none" strike="noStrike" dirty="0">
                <a:solidFill>
                  <a:schemeClr val="accent4">
                    <a:lumMod val="50000"/>
                  </a:schemeClr>
                </a:solidFill>
                <a:effectLst/>
              </a:rPr>
              <a:t> Users can tailor prompts to influence tone, focus, or thematic structure.</a:t>
            </a:r>
          </a:p>
          <a:p>
            <a:pPr algn="l">
              <a:buFont typeface="Arial" panose="020B0604020202020204" pitchFamily="34" charset="0"/>
              <a:buChar char="•"/>
            </a:pPr>
            <a:r>
              <a:rPr lang="en-US" b="1" i="0" u="none" strike="noStrike" dirty="0">
                <a:solidFill>
                  <a:schemeClr val="accent4">
                    <a:lumMod val="50000"/>
                  </a:schemeClr>
                </a:solidFill>
                <a:effectLst/>
              </a:rPr>
              <a:t>Enhanced Control:</a:t>
            </a:r>
            <a:r>
              <a:rPr lang="en-US" b="0" i="0" u="none" strike="noStrike" dirty="0">
                <a:solidFill>
                  <a:schemeClr val="accent4">
                    <a:lumMod val="50000"/>
                  </a:schemeClr>
                </a:solidFill>
                <a:effectLst/>
              </a:rPr>
              <a:t> Provides greater control over the model's behavior and output.</a:t>
            </a:r>
          </a:p>
          <a:p>
            <a:pPr algn="l">
              <a:buFont typeface="Arial" panose="020B0604020202020204" pitchFamily="34" charset="0"/>
              <a:buChar char="•"/>
            </a:pPr>
            <a:r>
              <a:rPr lang="en-US" b="1" i="0" u="none" strike="noStrike" dirty="0">
                <a:solidFill>
                  <a:schemeClr val="accent4">
                    <a:lumMod val="50000"/>
                  </a:schemeClr>
                </a:solidFill>
                <a:effectLst/>
              </a:rPr>
              <a:t>Flexibility:</a:t>
            </a:r>
            <a:r>
              <a:rPr lang="en-US" b="0" i="0" u="none" strike="noStrike" dirty="0">
                <a:solidFill>
                  <a:schemeClr val="accent4">
                    <a:lumMod val="50000"/>
                  </a:schemeClr>
                </a:solidFill>
                <a:effectLst/>
              </a:rPr>
              <a:t> Applicable across a variety of tasks and domains.</a:t>
            </a:r>
          </a:p>
          <a:p>
            <a:pPr marL="0" indent="0" algn="l">
              <a:buNone/>
            </a:pPr>
            <a:r>
              <a:rPr lang="en-US" b="1" i="0" u="none" strike="noStrike" dirty="0">
                <a:solidFill>
                  <a:schemeClr val="accent4">
                    <a:lumMod val="50000"/>
                  </a:schemeClr>
                </a:solidFill>
                <a:effectLst/>
              </a:rPr>
              <a:t>Benefits:</a:t>
            </a:r>
            <a:endParaRPr lang="en-US" b="0" i="0" u="none" strike="noStrike" dirty="0">
              <a:solidFill>
                <a:schemeClr val="accent4">
                  <a:lumMod val="50000"/>
                </a:schemeClr>
              </a:solidFill>
              <a:effectLst/>
            </a:endParaRPr>
          </a:p>
          <a:p>
            <a:pPr algn="l">
              <a:buFont typeface="Arial" panose="020B0604020202020204" pitchFamily="34" charset="0"/>
              <a:buChar char="•"/>
            </a:pPr>
            <a:r>
              <a:rPr lang="en-US" b="1" i="0" u="none" strike="noStrike" dirty="0">
                <a:solidFill>
                  <a:schemeClr val="accent4">
                    <a:lumMod val="50000"/>
                  </a:schemeClr>
                </a:solidFill>
                <a:effectLst/>
              </a:rPr>
              <a:t>Improved Alignment:</a:t>
            </a:r>
            <a:r>
              <a:rPr lang="en-US" b="0" i="0" u="none" strike="noStrike" dirty="0">
                <a:solidFill>
                  <a:schemeClr val="accent4">
                    <a:lumMod val="50000"/>
                  </a:schemeClr>
                </a:solidFill>
                <a:effectLst/>
              </a:rPr>
              <a:t> Ensures output meets specific objectives set by the user.</a:t>
            </a:r>
          </a:p>
          <a:p>
            <a:pPr algn="l">
              <a:buFont typeface="Arial" panose="020B0604020202020204" pitchFamily="34" charset="0"/>
              <a:buChar char="•"/>
            </a:pPr>
            <a:r>
              <a:rPr lang="en-US" b="1" i="0" u="none" strike="noStrike" dirty="0">
                <a:solidFill>
                  <a:schemeClr val="accent4">
                    <a:lumMod val="50000"/>
                  </a:schemeClr>
                </a:solidFill>
                <a:effectLst/>
              </a:rPr>
              <a:t>Enhanced Output Quality:</a:t>
            </a:r>
            <a:r>
              <a:rPr lang="en-US" b="0" i="0" u="none" strike="noStrike" dirty="0">
                <a:solidFill>
                  <a:schemeClr val="accent4">
                    <a:lumMod val="50000"/>
                  </a:schemeClr>
                </a:solidFill>
                <a:effectLst/>
              </a:rPr>
              <a:t> Produces more relevant and detailed responses.</a:t>
            </a:r>
          </a:p>
          <a:p>
            <a:pPr algn="l">
              <a:buFont typeface="Arial" panose="020B0604020202020204" pitchFamily="34" charset="0"/>
              <a:buChar char="•"/>
            </a:pPr>
            <a:r>
              <a:rPr lang="en-US" b="1" i="0" u="none" strike="noStrike" dirty="0">
                <a:solidFill>
                  <a:schemeClr val="accent4">
                    <a:lumMod val="50000"/>
                  </a:schemeClr>
                </a:solidFill>
                <a:effectLst/>
              </a:rPr>
              <a:t>Greater Creative Control:</a:t>
            </a:r>
            <a:r>
              <a:rPr lang="en-US" b="0" i="0" u="none" strike="noStrike" dirty="0">
                <a:solidFill>
                  <a:schemeClr val="accent4">
                    <a:lumMod val="50000"/>
                  </a:schemeClr>
                </a:solidFill>
                <a:effectLst/>
              </a:rPr>
              <a:t> Allows users to direct the narrative or thematic structure.</a:t>
            </a:r>
          </a:p>
          <a:p>
            <a:pPr algn="l">
              <a:buFont typeface="Arial" panose="020B0604020202020204" pitchFamily="34" charset="0"/>
              <a:buChar char="•"/>
            </a:pPr>
            <a:r>
              <a:rPr lang="en-US" b="1" i="0" u="none" strike="noStrike" dirty="0">
                <a:solidFill>
                  <a:schemeClr val="accent4">
                    <a:lumMod val="50000"/>
                  </a:schemeClr>
                </a:solidFill>
                <a:effectLst/>
              </a:rPr>
              <a:t>Versatility:</a:t>
            </a:r>
            <a:r>
              <a:rPr lang="en-US" b="0" i="0" u="none" strike="noStrike" dirty="0">
                <a:solidFill>
                  <a:schemeClr val="accent4">
                    <a:lumMod val="50000"/>
                  </a:schemeClr>
                </a:solidFill>
                <a:effectLst/>
              </a:rPr>
              <a:t> Applicable across multiple domains and tasks.</a:t>
            </a:r>
          </a:p>
          <a:p>
            <a:pPr algn="l">
              <a:buFont typeface="Arial" panose="020B0604020202020204" pitchFamily="34" charset="0"/>
              <a:buChar char="•"/>
            </a:pPr>
            <a:r>
              <a:rPr lang="en-US" b="1" i="0" u="none" strike="noStrike" dirty="0">
                <a:solidFill>
                  <a:schemeClr val="accent4">
                    <a:lumMod val="50000"/>
                  </a:schemeClr>
                </a:solidFill>
                <a:effectLst/>
              </a:rPr>
              <a:t>Consistency:</a:t>
            </a:r>
            <a:r>
              <a:rPr lang="en-US" b="0" i="0" u="none" strike="noStrike" dirty="0">
                <a:solidFill>
                  <a:schemeClr val="accent4">
                    <a:lumMod val="50000"/>
                  </a:schemeClr>
                </a:solidFill>
                <a:effectLst/>
              </a:rPr>
              <a:t> Helps maintain a uniform tone and approach in responses.</a:t>
            </a:r>
          </a:p>
        </p:txBody>
      </p:sp>
      <p:graphicFrame>
        <p:nvGraphicFramePr>
          <p:cNvPr id="7" name="Content Placeholder 2">
            <a:extLst>
              <a:ext uri="{FF2B5EF4-FFF2-40B4-BE49-F238E27FC236}">
                <a16:creationId xmlns:a16="http://schemas.microsoft.com/office/drawing/2014/main" id="{9F6C120A-3ABD-EA93-53D2-3947763D9492}"/>
              </a:ext>
            </a:extLst>
          </p:cNvPr>
          <p:cNvGraphicFramePr/>
          <p:nvPr>
            <p:extLst>
              <p:ext uri="{D42A27DB-BD31-4B8C-83A1-F6EECF244321}">
                <p14:modId xmlns:p14="http://schemas.microsoft.com/office/powerpoint/2010/main" val="1295208457"/>
              </p:ext>
            </p:extLst>
          </p:nvPr>
        </p:nvGraphicFramePr>
        <p:xfrm>
          <a:off x="4379976" y="1600199"/>
          <a:ext cx="374904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CB9B158-E45D-35FD-57AA-78D55FB073A8}"/>
              </a:ext>
            </a:extLst>
          </p:cNvPr>
          <p:cNvSpPr txBox="1"/>
          <p:nvPr/>
        </p:nvSpPr>
        <p:spPr>
          <a:xfrm>
            <a:off x="7787795" y="6430087"/>
            <a:ext cx="1356205" cy="369332"/>
          </a:xfrm>
          <a:prstGeom prst="rect">
            <a:avLst/>
          </a:prstGeom>
          <a:noFill/>
        </p:spPr>
        <p:txBody>
          <a:bodyPr wrap="none" rtlCol="0">
            <a:spAutoFit/>
          </a:bodyPr>
          <a:lstStyle/>
          <a:p>
            <a:r>
              <a:rPr lang="en-US" dirty="0" err="1">
                <a:hlinkClick r:id="rId8"/>
              </a:rPr>
              <a:t>chatgpt.com</a:t>
            </a:r>
            <a:endParaRPr lang="en-US" dirty="0"/>
          </a:p>
        </p:txBody>
      </p:sp>
    </p:spTree>
    <p:extLst>
      <p:ext uri="{BB962C8B-B14F-4D97-AF65-F5344CB8AC3E}">
        <p14:creationId xmlns:p14="http://schemas.microsoft.com/office/powerpoint/2010/main" val="2036507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1463040"/>
            <a:ext cx="2847230" cy="2690949"/>
          </a:xfrm>
        </p:spPr>
        <p:txBody>
          <a:bodyPr anchor="t">
            <a:normAutofit/>
          </a:bodyPr>
          <a:lstStyle/>
          <a:p>
            <a:r>
              <a:rPr lang="en-US" sz="4200" dirty="0">
                <a:solidFill>
                  <a:schemeClr val="accent4">
                    <a:lumMod val="50000"/>
                  </a:schemeClr>
                </a:solidFill>
              </a:rPr>
              <a:t>Workshop Agenda</a:t>
            </a:r>
            <a:br>
              <a:rPr lang="en-US" sz="4200" dirty="0">
                <a:solidFill>
                  <a:schemeClr val="accent4">
                    <a:lumMod val="50000"/>
                  </a:schemeClr>
                </a:solidFill>
              </a:rPr>
            </a:br>
            <a:endParaRPr lang="en-US" sz="4200" dirty="0">
              <a:solidFill>
                <a:schemeClr val="accent4">
                  <a:lumMod val="50000"/>
                </a:schemeClr>
              </a:solidFill>
            </a:endParaRP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250" y="4415246"/>
            <a:ext cx="8986749"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50279" y="587829"/>
            <a:ext cx="4878975"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42163" y="1463039"/>
            <a:ext cx="4156790" cy="4300447"/>
          </a:xfrm>
        </p:spPr>
        <p:txBody>
          <a:bodyPr anchor="t">
            <a:normAutofit lnSpcReduction="10000"/>
          </a:bodyPr>
          <a:lstStyle/>
          <a:p>
            <a:pPr marL="0" indent="0">
              <a:lnSpc>
                <a:spcPct val="90000"/>
              </a:lnSpc>
              <a:buNone/>
            </a:pPr>
            <a:r>
              <a:rPr lang="en-US" sz="1200" i="0" u="none" strike="noStrike" dirty="0">
                <a:solidFill>
                  <a:schemeClr val="accent4">
                    <a:lumMod val="50000"/>
                  </a:schemeClr>
                </a:solidFill>
                <a:effectLst/>
              </a:rPr>
              <a:t>Introduction and Overview </a:t>
            </a:r>
          </a:p>
          <a:p>
            <a:pPr marL="0" indent="0">
              <a:lnSpc>
                <a:spcPct val="90000"/>
              </a:lnSpc>
              <a:buNone/>
            </a:pPr>
            <a:endParaRPr lang="en-US" sz="1200" b="1" i="0" u="none" strike="noStrike" dirty="0">
              <a:solidFill>
                <a:schemeClr val="accent4">
                  <a:lumMod val="50000"/>
                </a:schemeClr>
              </a:solidFill>
              <a:effectLst/>
            </a:endParaRPr>
          </a:p>
          <a:p>
            <a:pPr marL="0" indent="0">
              <a:lnSpc>
                <a:spcPct val="90000"/>
              </a:lnSpc>
              <a:buNone/>
            </a:pPr>
            <a:r>
              <a:rPr lang="en-US" sz="1200" b="1" i="0" u="none" strike="noStrike" dirty="0">
                <a:solidFill>
                  <a:schemeClr val="accent4">
                    <a:lumMod val="50000"/>
                  </a:schemeClr>
                </a:solidFill>
                <a:effectLst/>
              </a:rPr>
              <a:t>Part 1: Understanding Generative AI and ChatGPT (1 hour)</a:t>
            </a:r>
          </a:p>
          <a:p>
            <a:pPr>
              <a:lnSpc>
                <a:spcPct val="90000"/>
              </a:lnSpc>
              <a:buFont typeface="Arial" panose="020B0604020202020204" pitchFamily="34" charset="0"/>
              <a:buChar char="•"/>
            </a:pPr>
            <a:r>
              <a:rPr lang="en-US" sz="1200" i="0" u="none" strike="noStrike" dirty="0">
                <a:solidFill>
                  <a:schemeClr val="accent4">
                    <a:lumMod val="50000"/>
                  </a:schemeClr>
                </a:solidFill>
                <a:effectLst/>
              </a:rPr>
              <a:t>Defining Gen AI</a:t>
            </a:r>
            <a:endParaRPr lang="en-US" sz="1200" dirty="0">
              <a:solidFill>
                <a:schemeClr val="accent4">
                  <a:lumMod val="50000"/>
                </a:schemeClr>
              </a:solidFill>
            </a:endParaRPr>
          </a:p>
          <a:p>
            <a:pPr>
              <a:lnSpc>
                <a:spcPct val="90000"/>
              </a:lnSpc>
              <a:buFont typeface="Arial" panose="020B0604020202020204" pitchFamily="34" charset="0"/>
              <a:buChar char="•"/>
            </a:pPr>
            <a:r>
              <a:rPr lang="en-US" sz="1200" i="0" u="none" strike="noStrike" dirty="0">
                <a:solidFill>
                  <a:schemeClr val="accent4">
                    <a:lumMod val="50000"/>
                  </a:schemeClr>
                </a:solidFill>
                <a:effectLst/>
              </a:rPr>
              <a:t>Basics of Prompting </a:t>
            </a:r>
          </a:p>
          <a:p>
            <a:pPr>
              <a:lnSpc>
                <a:spcPct val="90000"/>
              </a:lnSpc>
              <a:buFont typeface="Arial" panose="020B0604020202020204" pitchFamily="34" charset="0"/>
              <a:buChar char="•"/>
            </a:pPr>
            <a:r>
              <a:rPr lang="en-US" sz="1200" i="0" u="none" strike="noStrike" dirty="0">
                <a:solidFill>
                  <a:schemeClr val="accent4">
                    <a:lumMod val="50000"/>
                  </a:schemeClr>
                </a:solidFill>
                <a:effectLst/>
              </a:rPr>
              <a:t>Overview of ChatGPT </a:t>
            </a:r>
            <a:br>
              <a:rPr lang="en-US" sz="1200" i="0" u="none" strike="noStrike" dirty="0">
                <a:solidFill>
                  <a:schemeClr val="accent4">
                    <a:lumMod val="50000"/>
                  </a:schemeClr>
                </a:solidFill>
                <a:effectLst/>
              </a:rPr>
            </a:br>
            <a:endParaRPr lang="en-US" sz="1200" i="0" u="none" strike="noStrike" dirty="0">
              <a:solidFill>
                <a:schemeClr val="accent4">
                  <a:lumMod val="50000"/>
                </a:schemeClr>
              </a:solidFill>
              <a:effectLst/>
            </a:endParaRPr>
          </a:p>
          <a:p>
            <a:pPr marL="0" indent="0">
              <a:lnSpc>
                <a:spcPct val="90000"/>
              </a:lnSpc>
              <a:buNone/>
            </a:pPr>
            <a:r>
              <a:rPr lang="en-US" sz="1200" b="1" i="0" u="none" strike="noStrike" dirty="0">
                <a:solidFill>
                  <a:schemeClr val="accent4">
                    <a:lumMod val="50000"/>
                  </a:schemeClr>
                </a:solidFill>
                <a:effectLst/>
              </a:rPr>
              <a:t>Part 2: Getting Started with ChatGPT (1 hour)</a:t>
            </a:r>
          </a:p>
          <a:p>
            <a:pPr>
              <a:lnSpc>
                <a:spcPct val="90000"/>
              </a:lnSpc>
              <a:buFont typeface="Arial" panose="020B0604020202020204" pitchFamily="34" charset="0"/>
              <a:buChar char="•"/>
            </a:pPr>
            <a:r>
              <a:rPr lang="en-US" sz="1200" dirty="0">
                <a:solidFill>
                  <a:schemeClr val="accent4">
                    <a:lumMod val="50000"/>
                  </a:schemeClr>
                </a:solidFill>
              </a:rPr>
              <a:t>Understanding Hallucinations</a:t>
            </a:r>
          </a:p>
          <a:p>
            <a:pPr>
              <a:lnSpc>
                <a:spcPct val="90000"/>
              </a:lnSpc>
              <a:buFont typeface="Arial" panose="020B0604020202020204" pitchFamily="34" charset="0"/>
              <a:buChar char="•"/>
            </a:pPr>
            <a:r>
              <a:rPr lang="en-US" sz="1200" dirty="0">
                <a:solidFill>
                  <a:schemeClr val="accent4">
                    <a:lumMod val="50000"/>
                  </a:schemeClr>
                </a:solidFill>
              </a:rPr>
              <a:t>Biases and Limitations</a:t>
            </a:r>
          </a:p>
          <a:p>
            <a:pPr>
              <a:lnSpc>
                <a:spcPct val="90000"/>
              </a:lnSpc>
              <a:buFont typeface="Arial" panose="020B0604020202020204" pitchFamily="34" charset="0"/>
              <a:buChar char="•"/>
            </a:pPr>
            <a:r>
              <a:rPr lang="en-US" sz="1200" i="0" u="none" strike="noStrike" dirty="0">
                <a:solidFill>
                  <a:schemeClr val="accent4">
                    <a:lumMod val="50000"/>
                  </a:schemeClr>
                </a:solidFill>
                <a:effectLst/>
              </a:rPr>
              <a:t>Structured Prompting </a:t>
            </a:r>
            <a:br>
              <a:rPr lang="en-US" sz="1200" i="0" u="none" strike="noStrike" dirty="0">
                <a:solidFill>
                  <a:schemeClr val="accent4">
                    <a:lumMod val="50000"/>
                  </a:schemeClr>
                </a:solidFill>
                <a:effectLst/>
              </a:rPr>
            </a:br>
            <a:endParaRPr lang="en-US" sz="1200" i="0" u="none" strike="noStrike" dirty="0">
              <a:solidFill>
                <a:schemeClr val="accent4">
                  <a:lumMod val="50000"/>
                </a:schemeClr>
              </a:solidFill>
              <a:effectLst/>
            </a:endParaRPr>
          </a:p>
          <a:p>
            <a:pPr marL="0" indent="0">
              <a:lnSpc>
                <a:spcPct val="90000"/>
              </a:lnSpc>
              <a:buNone/>
            </a:pPr>
            <a:r>
              <a:rPr lang="en-US" sz="1200" b="1" i="0" u="none" strike="noStrike" dirty="0">
                <a:solidFill>
                  <a:schemeClr val="accent4">
                    <a:lumMod val="50000"/>
                  </a:schemeClr>
                </a:solidFill>
                <a:effectLst/>
              </a:rPr>
              <a:t>Part 3: Data Workflows with </a:t>
            </a:r>
            <a:r>
              <a:rPr lang="en-US" sz="1200" b="1" dirty="0">
                <a:solidFill>
                  <a:schemeClr val="accent4">
                    <a:lumMod val="50000"/>
                  </a:schemeClr>
                </a:solidFill>
              </a:rPr>
              <a:t>Chat</a:t>
            </a:r>
            <a:r>
              <a:rPr lang="en-US" sz="1200" b="1" i="0" u="none" strike="noStrike" dirty="0">
                <a:solidFill>
                  <a:schemeClr val="accent4">
                    <a:lumMod val="50000"/>
                  </a:schemeClr>
                </a:solidFill>
                <a:effectLst/>
              </a:rPr>
              <a:t>GPT (1 hour)</a:t>
            </a:r>
          </a:p>
          <a:p>
            <a:pPr>
              <a:lnSpc>
                <a:spcPct val="90000"/>
              </a:lnSpc>
              <a:buFont typeface="Arial" panose="020B0604020202020204" pitchFamily="34" charset="0"/>
              <a:buChar char="•"/>
            </a:pPr>
            <a:r>
              <a:rPr lang="en-US" sz="1200" dirty="0">
                <a:solidFill>
                  <a:schemeClr val="accent4">
                    <a:lumMod val="50000"/>
                  </a:schemeClr>
                </a:solidFill>
              </a:rPr>
              <a:t>Data Visualization</a:t>
            </a:r>
            <a:endParaRPr lang="en-US" sz="1200" i="0" u="none" strike="noStrike" dirty="0">
              <a:solidFill>
                <a:schemeClr val="accent4">
                  <a:lumMod val="50000"/>
                </a:schemeClr>
              </a:solidFill>
              <a:effectLst/>
            </a:endParaRPr>
          </a:p>
          <a:p>
            <a:pPr>
              <a:lnSpc>
                <a:spcPct val="90000"/>
              </a:lnSpc>
              <a:buFont typeface="Arial" panose="020B0604020202020204" pitchFamily="34" charset="0"/>
              <a:buChar char="•"/>
            </a:pPr>
            <a:r>
              <a:rPr lang="en-US" sz="1200" dirty="0">
                <a:solidFill>
                  <a:schemeClr val="accent4">
                    <a:lumMod val="50000"/>
                  </a:schemeClr>
                </a:solidFill>
              </a:rPr>
              <a:t>Data Modeling</a:t>
            </a:r>
          </a:p>
          <a:p>
            <a:pPr>
              <a:lnSpc>
                <a:spcPct val="90000"/>
              </a:lnSpc>
              <a:buFont typeface="Arial" panose="020B0604020202020204" pitchFamily="34" charset="0"/>
              <a:buChar char="•"/>
            </a:pPr>
            <a:r>
              <a:rPr lang="en-US" sz="1200" dirty="0">
                <a:solidFill>
                  <a:schemeClr val="accent4">
                    <a:lumMod val="50000"/>
                  </a:schemeClr>
                </a:solidFill>
              </a:rPr>
              <a:t>Model Plug-Ins</a:t>
            </a:r>
          </a:p>
          <a:p>
            <a:pPr marL="0" indent="0">
              <a:lnSpc>
                <a:spcPct val="90000"/>
              </a:lnSpc>
              <a:buNone/>
            </a:pPr>
            <a:br>
              <a:rPr lang="en-US" sz="1200" i="0" u="none" strike="noStrike" dirty="0">
                <a:solidFill>
                  <a:schemeClr val="accent4">
                    <a:lumMod val="50000"/>
                  </a:schemeClr>
                </a:solidFill>
                <a:effectLst/>
              </a:rPr>
            </a:br>
            <a:endParaRPr lang="en-US" sz="1200" i="0" u="none" strike="noStrike" dirty="0">
              <a:solidFill>
                <a:schemeClr val="accent4">
                  <a:lumMod val="50000"/>
                </a:schemeClr>
              </a:solidFill>
              <a:effectLst/>
            </a:endParaRPr>
          </a:p>
          <a:p>
            <a:pPr marL="0" indent="0">
              <a:lnSpc>
                <a:spcPct val="90000"/>
              </a:lnSpc>
              <a:buNone/>
            </a:pPr>
            <a:r>
              <a:rPr lang="en-US" sz="1200" b="1" i="0" u="none" strike="noStrike" dirty="0">
                <a:solidFill>
                  <a:schemeClr val="accent4">
                    <a:lumMod val="50000"/>
                  </a:schemeClr>
                </a:solidFill>
                <a:effectLst/>
              </a:rPr>
              <a:t>Part 4: Practical Applications and Ethical Considerations (1 hour)</a:t>
            </a:r>
          </a:p>
          <a:p>
            <a:pPr>
              <a:lnSpc>
                <a:spcPct val="90000"/>
              </a:lnSpc>
              <a:buFont typeface="Arial" panose="020B0604020202020204" pitchFamily="34" charset="0"/>
              <a:buChar char="•"/>
            </a:pPr>
            <a:r>
              <a:rPr lang="en-US" sz="1200" dirty="0">
                <a:solidFill>
                  <a:schemeClr val="accent4">
                    <a:lumMod val="50000"/>
                  </a:schemeClr>
                </a:solidFill>
              </a:rPr>
              <a:t>Prompting Frameworks</a:t>
            </a:r>
          </a:p>
          <a:p>
            <a:pPr>
              <a:lnSpc>
                <a:spcPct val="90000"/>
              </a:lnSpc>
              <a:buFont typeface="Arial" panose="020B0604020202020204" pitchFamily="34" charset="0"/>
              <a:buChar char="•"/>
            </a:pPr>
            <a:r>
              <a:rPr lang="en-US" sz="1200" i="0" u="none" strike="noStrike" dirty="0">
                <a:solidFill>
                  <a:schemeClr val="accent4">
                    <a:lumMod val="50000"/>
                  </a:schemeClr>
                </a:solidFill>
                <a:effectLst/>
              </a:rPr>
              <a:t>Ethical Considerations and Responsible Use</a:t>
            </a:r>
            <a:endParaRPr lang="en-US" sz="1200" dirty="0">
              <a:solidFill>
                <a:schemeClr val="accent4">
                  <a:lumMod val="50000"/>
                </a:schemeClr>
              </a:solidFill>
            </a:endParaRPr>
          </a:p>
          <a:p>
            <a:pPr>
              <a:lnSpc>
                <a:spcPct val="90000"/>
              </a:lnSpc>
              <a:buFont typeface="Arial" panose="020B0604020202020204" pitchFamily="34" charset="0"/>
              <a:buChar char="•"/>
            </a:pPr>
            <a:r>
              <a:rPr lang="en-US" sz="1200" i="0" u="none" strike="noStrike" dirty="0">
                <a:solidFill>
                  <a:schemeClr val="accent4">
                    <a:lumMod val="50000"/>
                  </a:schemeClr>
                </a:solidFill>
                <a:effectLst/>
              </a:rPr>
              <a:t>Future Trends and Q&amp;A</a:t>
            </a:r>
          </a:p>
        </p:txBody>
      </p:sp>
    </p:spTree>
    <p:extLst>
      <p:ext uri="{BB962C8B-B14F-4D97-AF65-F5344CB8AC3E}">
        <p14:creationId xmlns:p14="http://schemas.microsoft.com/office/powerpoint/2010/main" val="3440061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a:xfrm>
            <a:off x="457200" y="340899"/>
            <a:ext cx="8229600" cy="1143000"/>
          </a:xfrm>
        </p:spPr>
        <p:txBody>
          <a:bodyPr>
            <a:normAutofit/>
          </a:bodyPr>
          <a:lstStyle/>
          <a:p>
            <a:r>
              <a:rPr lang="en-US" sz="4000" dirty="0">
                <a:solidFill>
                  <a:schemeClr val="accent4">
                    <a:lumMod val="50000"/>
                  </a:schemeClr>
                </a:solidFill>
              </a:rPr>
              <a:t>Prompt Techniques</a:t>
            </a:r>
            <a:br>
              <a:rPr lang="en-US" dirty="0">
                <a:solidFill>
                  <a:schemeClr val="accent4">
                    <a:lumMod val="50000"/>
                  </a:schemeClr>
                </a:solidFill>
              </a:rPr>
            </a:br>
            <a:r>
              <a:rPr lang="en-US" sz="2400" dirty="0">
                <a:solidFill>
                  <a:schemeClr val="accent4">
                    <a:lumMod val="50000"/>
                  </a:schemeClr>
                </a:solidFill>
              </a:rPr>
              <a:t>[</a:t>
            </a:r>
            <a:r>
              <a:rPr lang="en-US" sz="2400" i="0" u="none" strike="noStrike" dirty="0">
                <a:solidFill>
                  <a:schemeClr val="accent4">
                    <a:lumMod val="50000"/>
                  </a:schemeClr>
                </a:solidFill>
                <a:effectLst/>
              </a:rPr>
              <a:t>Active-Prompt]</a:t>
            </a:r>
            <a:endParaRPr lang="en-US" sz="2400" dirty="0">
              <a:solidFill>
                <a:schemeClr val="accent4">
                  <a:lumMod val="50000"/>
                </a:schemeClr>
              </a:solidFill>
            </a:endParaRPr>
          </a:p>
        </p:txBody>
      </p:sp>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457200" y="1600200"/>
            <a:ext cx="3749040" cy="4525963"/>
          </a:xfrm>
        </p:spPr>
        <p:txBody>
          <a:bodyPr>
            <a:normAutofit fontScale="32500" lnSpcReduction="20000"/>
          </a:bodyPr>
          <a:lstStyle/>
          <a:p>
            <a:pPr marL="0" indent="0" algn="l">
              <a:buNone/>
            </a:pPr>
            <a:r>
              <a:rPr lang="en-US" b="1" i="0" u="none" strike="noStrike" dirty="0">
                <a:solidFill>
                  <a:schemeClr val="accent4">
                    <a:lumMod val="50000"/>
                  </a:schemeClr>
                </a:solidFill>
                <a:effectLst/>
              </a:rPr>
              <a:t>Active-Prompt</a:t>
            </a:r>
          </a:p>
          <a:p>
            <a:pPr algn="l"/>
            <a:r>
              <a:rPr lang="en-US" b="1" i="0" u="none" strike="noStrike" dirty="0">
                <a:solidFill>
                  <a:schemeClr val="accent4">
                    <a:lumMod val="50000"/>
                  </a:schemeClr>
                </a:solidFill>
                <a:effectLst/>
              </a:rPr>
              <a:t>Definition:</a:t>
            </a:r>
            <a:r>
              <a:rPr lang="en-US" b="0" i="0" u="none" strike="noStrike" dirty="0">
                <a:solidFill>
                  <a:schemeClr val="accent4">
                    <a:lumMod val="50000"/>
                  </a:schemeClr>
                </a:solidFill>
                <a:effectLst/>
              </a:rPr>
              <a:t> Active-Prompt is an NLP technique that dynamically adjusts or refines prompts in real-time based on the model’s responses, user feedback, or evolving context, enhancing the interactivity and relevance of AI-generated outputs.</a:t>
            </a:r>
          </a:p>
          <a:p>
            <a:pPr algn="l"/>
            <a:r>
              <a:rPr lang="en-US" b="1" i="0" u="none" strike="noStrike" dirty="0">
                <a:solidFill>
                  <a:schemeClr val="accent4">
                    <a:lumMod val="50000"/>
                  </a:schemeClr>
                </a:solidFill>
                <a:effectLst/>
              </a:rPr>
              <a:t>Key Features:</a:t>
            </a:r>
            <a:endParaRPr lang="en-US" b="0" i="0" u="none" strike="noStrike" dirty="0">
              <a:solidFill>
                <a:schemeClr val="accent4">
                  <a:lumMod val="50000"/>
                </a:schemeClr>
              </a:solidFill>
              <a:effectLst/>
            </a:endParaRPr>
          </a:p>
          <a:p>
            <a:pPr algn="l">
              <a:buFont typeface="Arial" panose="020B0604020202020204" pitchFamily="34" charset="0"/>
              <a:buChar char="•"/>
            </a:pPr>
            <a:r>
              <a:rPr lang="en-US" b="1" i="0" u="none" strike="noStrike" dirty="0">
                <a:solidFill>
                  <a:schemeClr val="accent4">
                    <a:lumMod val="50000"/>
                  </a:schemeClr>
                </a:solidFill>
                <a:effectLst/>
              </a:rPr>
              <a:t>Dynamic Prompt Adjustment:</a:t>
            </a:r>
            <a:r>
              <a:rPr lang="en-US" b="0" i="0" u="none" strike="noStrike" dirty="0">
                <a:solidFill>
                  <a:schemeClr val="accent4">
                    <a:lumMod val="50000"/>
                  </a:schemeClr>
                </a:solidFill>
                <a:effectLst/>
              </a:rPr>
              <a:t> Prompts are refined on-the-fly based on context and feedback.</a:t>
            </a:r>
          </a:p>
          <a:p>
            <a:pPr algn="l">
              <a:buFont typeface="Arial" panose="020B0604020202020204" pitchFamily="34" charset="0"/>
              <a:buChar char="•"/>
            </a:pPr>
            <a:r>
              <a:rPr lang="en-US" b="1" i="0" u="none" strike="noStrike" dirty="0">
                <a:solidFill>
                  <a:schemeClr val="accent4">
                    <a:lumMod val="50000"/>
                  </a:schemeClr>
                </a:solidFill>
                <a:effectLst/>
              </a:rPr>
              <a:t>Contextual Awareness:</a:t>
            </a:r>
            <a:r>
              <a:rPr lang="en-US" b="0" i="0" u="none" strike="noStrike" dirty="0">
                <a:solidFill>
                  <a:schemeClr val="accent4">
                    <a:lumMod val="50000"/>
                  </a:schemeClr>
                </a:solidFill>
                <a:effectLst/>
              </a:rPr>
              <a:t> Prompts build on previous interactions for coherence.</a:t>
            </a:r>
          </a:p>
          <a:p>
            <a:pPr algn="l">
              <a:buFont typeface="Arial" panose="020B0604020202020204" pitchFamily="34" charset="0"/>
              <a:buChar char="•"/>
            </a:pPr>
            <a:r>
              <a:rPr lang="en-US" b="1" i="0" u="none" strike="noStrike" dirty="0">
                <a:solidFill>
                  <a:schemeClr val="accent4">
                    <a:lumMod val="50000"/>
                  </a:schemeClr>
                </a:solidFill>
                <a:effectLst/>
              </a:rPr>
              <a:t>Feedback Integration:</a:t>
            </a:r>
            <a:r>
              <a:rPr lang="en-US" b="0" i="0" u="none" strike="noStrike" dirty="0">
                <a:solidFill>
                  <a:schemeClr val="accent4">
                    <a:lumMod val="50000"/>
                  </a:schemeClr>
                </a:solidFill>
                <a:effectLst/>
              </a:rPr>
              <a:t> Incorporates user or model feedback to improve accuracy.</a:t>
            </a:r>
          </a:p>
          <a:p>
            <a:pPr algn="l">
              <a:buFont typeface="Arial" panose="020B0604020202020204" pitchFamily="34" charset="0"/>
              <a:buChar char="•"/>
            </a:pPr>
            <a:r>
              <a:rPr lang="en-US" b="1" i="0" u="none" strike="noStrike" dirty="0">
                <a:solidFill>
                  <a:schemeClr val="accent4">
                    <a:lumMod val="50000"/>
                  </a:schemeClr>
                </a:solidFill>
                <a:effectLst/>
              </a:rPr>
              <a:t>Task-Specific Customization:</a:t>
            </a:r>
            <a:r>
              <a:rPr lang="en-US" b="0" i="0" u="none" strike="noStrike" dirty="0">
                <a:solidFill>
                  <a:schemeClr val="accent4">
                    <a:lumMod val="50000"/>
                  </a:schemeClr>
                </a:solidFill>
                <a:effectLst/>
              </a:rPr>
              <a:t> Prompts adapt to the specific task requirements.</a:t>
            </a:r>
          </a:p>
          <a:p>
            <a:pPr algn="l">
              <a:buFont typeface="Arial" panose="020B0604020202020204" pitchFamily="34" charset="0"/>
              <a:buChar char="•"/>
            </a:pPr>
            <a:r>
              <a:rPr lang="en-US" b="1" i="0" u="none" strike="noStrike" dirty="0">
                <a:solidFill>
                  <a:schemeClr val="accent4">
                    <a:lumMod val="50000"/>
                  </a:schemeClr>
                </a:solidFill>
                <a:effectLst/>
              </a:rPr>
              <a:t>Improved Interaction Quality:</a:t>
            </a:r>
            <a:r>
              <a:rPr lang="en-US" b="0" i="0" u="none" strike="noStrike" dirty="0">
                <a:solidFill>
                  <a:schemeClr val="accent4">
                    <a:lumMod val="50000"/>
                  </a:schemeClr>
                </a:solidFill>
                <a:effectLst/>
              </a:rPr>
              <a:t> Enhances the overall quality of AI-user interactions.</a:t>
            </a:r>
          </a:p>
          <a:p>
            <a:pPr marL="0" indent="0" algn="l">
              <a:buNone/>
            </a:pPr>
            <a:r>
              <a:rPr lang="en-US" b="1" i="0" u="none" strike="noStrike" dirty="0">
                <a:solidFill>
                  <a:schemeClr val="accent4">
                    <a:lumMod val="50000"/>
                  </a:schemeClr>
                </a:solidFill>
                <a:effectLst/>
              </a:rPr>
              <a:t>Benefits:</a:t>
            </a:r>
            <a:endParaRPr lang="en-US" b="0" i="0" u="none" strike="noStrike" dirty="0">
              <a:solidFill>
                <a:schemeClr val="accent4">
                  <a:lumMod val="50000"/>
                </a:schemeClr>
              </a:solidFill>
              <a:effectLst/>
            </a:endParaRPr>
          </a:p>
          <a:p>
            <a:pPr algn="l">
              <a:buFont typeface="Arial" panose="020B0604020202020204" pitchFamily="34" charset="0"/>
              <a:buChar char="•"/>
            </a:pPr>
            <a:r>
              <a:rPr lang="en-US" b="1" i="0" u="none" strike="noStrike" dirty="0">
                <a:solidFill>
                  <a:schemeClr val="accent4">
                    <a:lumMod val="50000"/>
                  </a:schemeClr>
                </a:solidFill>
                <a:effectLst/>
              </a:rPr>
              <a:t>Enhanced Responsiveness:</a:t>
            </a:r>
            <a:r>
              <a:rPr lang="en-US" b="0" i="0" u="none" strike="noStrike" dirty="0">
                <a:solidFill>
                  <a:schemeClr val="accent4">
                    <a:lumMod val="50000"/>
                  </a:schemeClr>
                </a:solidFill>
                <a:effectLst/>
              </a:rPr>
              <a:t> More effective and interactive user experiences.</a:t>
            </a:r>
          </a:p>
          <a:p>
            <a:pPr algn="l">
              <a:buFont typeface="Arial" panose="020B0604020202020204" pitchFamily="34" charset="0"/>
              <a:buChar char="•"/>
            </a:pPr>
            <a:r>
              <a:rPr lang="en-US" b="1" i="0" u="none" strike="noStrike" dirty="0">
                <a:solidFill>
                  <a:schemeClr val="accent4">
                    <a:lumMod val="50000"/>
                  </a:schemeClr>
                </a:solidFill>
                <a:effectLst/>
              </a:rPr>
              <a:t>Contextual Relevance:</a:t>
            </a:r>
            <a:r>
              <a:rPr lang="en-US" b="0" i="0" u="none" strike="noStrike" dirty="0">
                <a:solidFill>
                  <a:schemeClr val="accent4">
                    <a:lumMod val="50000"/>
                  </a:schemeClr>
                </a:solidFill>
                <a:effectLst/>
              </a:rPr>
              <a:t> Ensures coherence and relevance in responses.</a:t>
            </a:r>
          </a:p>
          <a:p>
            <a:pPr algn="l">
              <a:buFont typeface="Arial" panose="020B0604020202020204" pitchFamily="34" charset="0"/>
              <a:buChar char="•"/>
            </a:pPr>
            <a:r>
              <a:rPr lang="en-US" b="1" i="0" u="none" strike="noStrike" dirty="0">
                <a:solidFill>
                  <a:schemeClr val="accent4">
                    <a:lumMod val="50000"/>
                  </a:schemeClr>
                </a:solidFill>
                <a:effectLst/>
              </a:rPr>
              <a:t>Personalization:</a:t>
            </a:r>
            <a:r>
              <a:rPr lang="en-US" b="0" i="0" u="none" strike="noStrike" dirty="0">
                <a:solidFill>
                  <a:schemeClr val="accent4">
                    <a:lumMod val="50000"/>
                  </a:schemeClr>
                </a:solidFill>
                <a:effectLst/>
              </a:rPr>
              <a:t> Tailors interactions to individual user needs.</a:t>
            </a:r>
          </a:p>
          <a:p>
            <a:pPr algn="l">
              <a:buFont typeface="Arial" panose="020B0604020202020204" pitchFamily="34" charset="0"/>
              <a:buChar char="•"/>
            </a:pPr>
            <a:r>
              <a:rPr lang="en-US" b="1" i="0" u="none" strike="noStrike" dirty="0">
                <a:solidFill>
                  <a:schemeClr val="accent4">
                    <a:lumMod val="50000"/>
                  </a:schemeClr>
                </a:solidFill>
                <a:effectLst/>
              </a:rPr>
              <a:t>Improved Accuracy:</a:t>
            </a:r>
            <a:r>
              <a:rPr lang="en-US" b="0" i="0" u="none" strike="noStrike" dirty="0">
                <a:solidFill>
                  <a:schemeClr val="accent4">
                    <a:lumMod val="50000"/>
                  </a:schemeClr>
                </a:solidFill>
                <a:effectLst/>
              </a:rPr>
              <a:t> Iterative refinement leads to better responses.</a:t>
            </a:r>
          </a:p>
          <a:p>
            <a:pPr algn="l">
              <a:buFont typeface="Arial" panose="020B0604020202020204" pitchFamily="34" charset="0"/>
              <a:buChar char="•"/>
            </a:pPr>
            <a:r>
              <a:rPr lang="en-US" b="1" i="0" u="none" strike="noStrike" dirty="0">
                <a:solidFill>
                  <a:schemeClr val="accent4">
                    <a:lumMod val="50000"/>
                  </a:schemeClr>
                </a:solidFill>
                <a:effectLst/>
              </a:rPr>
              <a:t>Adaptability:</a:t>
            </a:r>
            <a:r>
              <a:rPr lang="en-US" b="0" i="0" u="none" strike="noStrike" dirty="0">
                <a:solidFill>
                  <a:schemeClr val="accent4">
                    <a:lumMod val="50000"/>
                  </a:schemeClr>
                </a:solidFill>
                <a:effectLst/>
              </a:rPr>
              <a:t> Applicable across diverse domains and use cases.</a:t>
            </a:r>
          </a:p>
        </p:txBody>
      </p:sp>
      <p:graphicFrame>
        <p:nvGraphicFramePr>
          <p:cNvPr id="6" name="Content Placeholder 2">
            <a:extLst>
              <a:ext uri="{FF2B5EF4-FFF2-40B4-BE49-F238E27FC236}">
                <a16:creationId xmlns:a16="http://schemas.microsoft.com/office/drawing/2014/main" id="{CC2A266A-068B-D161-E1DE-992282ADA0D4}"/>
              </a:ext>
            </a:extLst>
          </p:cNvPr>
          <p:cNvGraphicFramePr/>
          <p:nvPr>
            <p:extLst>
              <p:ext uri="{D42A27DB-BD31-4B8C-83A1-F6EECF244321}">
                <p14:modId xmlns:p14="http://schemas.microsoft.com/office/powerpoint/2010/main" val="2173462669"/>
              </p:ext>
            </p:extLst>
          </p:nvPr>
        </p:nvGraphicFramePr>
        <p:xfrm>
          <a:off x="4379976" y="1600199"/>
          <a:ext cx="374904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D69C0B5-FCF2-69E3-F0D4-6706930E8E91}"/>
              </a:ext>
            </a:extLst>
          </p:cNvPr>
          <p:cNvSpPr txBox="1"/>
          <p:nvPr/>
        </p:nvSpPr>
        <p:spPr>
          <a:xfrm>
            <a:off x="7787795" y="6430087"/>
            <a:ext cx="1356205" cy="369332"/>
          </a:xfrm>
          <a:prstGeom prst="rect">
            <a:avLst/>
          </a:prstGeom>
          <a:noFill/>
        </p:spPr>
        <p:txBody>
          <a:bodyPr wrap="none" rtlCol="0">
            <a:spAutoFit/>
          </a:bodyPr>
          <a:lstStyle/>
          <a:p>
            <a:r>
              <a:rPr lang="en-US" dirty="0" err="1">
                <a:hlinkClick r:id="rId8"/>
              </a:rPr>
              <a:t>chatgpt.com</a:t>
            </a:r>
            <a:endParaRPr lang="en-US" dirty="0"/>
          </a:p>
        </p:txBody>
      </p:sp>
    </p:spTree>
    <p:extLst>
      <p:ext uri="{BB962C8B-B14F-4D97-AF65-F5344CB8AC3E}">
        <p14:creationId xmlns:p14="http://schemas.microsoft.com/office/powerpoint/2010/main" val="1835374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p:txBody>
          <a:bodyPr>
            <a:normAutofit/>
          </a:bodyPr>
          <a:lstStyle/>
          <a:p>
            <a:r>
              <a:rPr lang="en-US" sz="4000" dirty="0">
                <a:solidFill>
                  <a:schemeClr val="accent4">
                    <a:lumMod val="50000"/>
                  </a:schemeClr>
                </a:solidFill>
              </a:rPr>
              <a:t>Advanced Prompting </a:t>
            </a:r>
            <a:br>
              <a:rPr lang="en-US" dirty="0">
                <a:solidFill>
                  <a:schemeClr val="accent4">
                    <a:lumMod val="50000"/>
                  </a:schemeClr>
                </a:solidFill>
              </a:rPr>
            </a:br>
            <a:r>
              <a:rPr lang="en-US" sz="2400" dirty="0">
                <a:solidFill>
                  <a:schemeClr val="accent4">
                    <a:lumMod val="50000"/>
                  </a:schemeClr>
                </a:solidFill>
              </a:rPr>
              <a:t>[</a:t>
            </a:r>
            <a:r>
              <a:rPr lang="en-US" sz="2400" i="0" u="none" strike="noStrike" dirty="0" err="1">
                <a:solidFill>
                  <a:schemeClr val="accent4">
                    <a:lumMod val="50000"/>
                  </a:schemeClr>
                </a:solidFill>
                <a:effectLst/>
              </a:rPr>
              <a:t>GraphPrompts</a:t>
            </a:r>
            <a:r>
              <a:rPr lang="en-US" sz="2400" i="0" u="none" strike="noStrike" dirty="0">
                <a:solidFill>
                  <a:schemeClr val="accent4">
                    <a:lumMod val="50000"/>
                  </a:schemeClr>
                </a:solidFill>
                <a:effectLst/>
              </a:rPr>
              <a:t>]</a:t>
            </a:r>
            <a:endParaRPr lang="en-US" sz="2400" dirty="0">
              <a:solidFill>
                <a:schemeClr val="accent4">
                  <a:lumMod val="50000"/>
                </a:schemeClr>
              </a:solidFill>
            </a:endParaRPr>
          </a:p>
        </p:txBody>
      </p:sp>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457200" y="1600200"/>
            <a:ext cx="3749040" cy="4525964"/>
          </a:xfrm>
        </p:spPr>
        <p:txBody>
          <a:bodyPr>
            <a:normAutofit fontScale="32500" lnSpcReduction="20000"/>
          </a:bodyPr>
          <a:lstStyle/>
          <a:p>
            <a:pPr marL="0" indent="0" algn="l">
              <a:buNone/>
            </a:pPr>
            <a:r>
              <a:rPr lang="en-US" b="1" i="0" u="none" strike="noStrike" dirty="0" err="1">
                <a:solidFill>
                  <a:schemeClr val="accent4">
                    <a:lumMod val="50000"/>
                  </a:schemeClr>
                </a:solidFill>
                <a:effectLst/>
              </a:rPr>
              <a:t>GraphPrompts</a:t>
            </a:r>
            <a:endParaRPr lang="en-US" b="1" i="0" u="none" strike="noStrike" dirty="0">
              <a:solidFill>
                <a:schemeClr val="accent4">
                  <a:lumMod val="50000"/>
                </a:schemeClr>
              </a:solidFill>
              <a:effectLst/>
            </a:endParaRPr>
          </a:p>
          <a:p>
            <a:pPr algn="l"/>
            <a:r>
              <a:rPr lang="en-US" b="1" i="0" u="none" strike="noStrike" dirty="0">
                <a:solidFill>
                  <a:schemeClr val="accent4">
                    <a:lumMod val="50000"/>
                  </a:schemeClr>
                </a:solidFill>
                <a:effectLst/>
              </a:rPr>
              <a:t>Definition:</a:t>
            </a:r>
            <a:r>
              <a:rPr lang="en-US" b="0" i="0" u="none" strike="noStrike" dirty="0">
                <a:solidFill>
                  <a:schemeClr val="accent4">
                    <a:lumMod val="50000"/>
                  </a:schemeClr>
                </a:solidFill>
                <a:effectLst/>
              </a:rPr>
              <a:t> </a:t>
            </a:r>
            <a:r>
              <a:rPr lang="en-US" b="0" i="0" u="none" strike="noStrike" dirty="0" err="1">
                <a:solidFill>
                  <a:schemeClr val="accent4">
                    <a:lumMod val="50000"/>
                  </a:schemeClr>
                </a:solidFill>
                <a:effectLst/>
              </a:rPr>
              <a:t>GraphPrompts</a:t>
            </a:r>
            <a:r>
              <a:rPr lang="en-US" b="0" i="0" u="none" strike="noStrike" dirty="0">
                <a:solidFill>
                  <a:schemeClr val="accent4">
                    <a:lumMod val="50000"/>
                  </a:schemeClr>
                </a:solidFill>
                <a:effectLst/>
              </a:rPr>
              <a:t> is an NLP approach that utilizes graph structures to guide and enhance the generation of responses or the completion of tasks. By leveraging relationships and dependencies between entities represented in a graph, </a:t>
            </a:r>
            <a:r>
              <a:rPr lang="en-US" b="0" i="0" u="none" strike="noStrike" dirty="0" err="1">
                <a:solidFill>
                  <a:schemeClr val="accent4">
                    <a:lumMod val="50000"/>
                  </a:schemeClr>
                </a:solidFill>
                <a:effectLst/>
              </a:rPr>
              <a:t>GraphPrompts</a:t>
            </a:r>
            <a:r>
              <a:rPr lang="en-US" b="0" i="0" u="none" strike="noStrike" dirty="0">
                <a:solidFill>
                  <a:schemeClr val="accent4">
                    <a:lumMod val="50000"/>
                  </a:schemeClr>
                </a:solidFill>
                <a:effectLst/>
              </a:rPr>
              <a:t> enable more contextually relevant and structured outputs.</a:t>
            </a:r>
          </a:p>
          <a:p>
            <a:pPr algn="l"/>
            <a:r>
              <a:rPr lang="en-US" b="1" i="0" u="none" strike="noStrike" dirty="0">
                <a:solidFill>
                  <a:schemeClr val="accent4">
                    <a:lumMod val="50000"/>
                  </a:schemeClr>
                </a:solidFill>
                <a:effectLst/>
              </a:rPr>
              <a:t>Key Features:</a:t>
            </a:r>
            <a:endParaRPr lang="en-US" b="0" i="0" u="none" strike="noStrike" dirty="0">
              <a:solidFill>
                <a:schemeClr val="accent4">
                  <a:lumMod val="50000"/>
                </a:schemeClr>
              </a:solidFill>
              <a:effectLst/>
            </a:endParaRPr>
          </a:p>
          <a:p>
            <a:pPr algn="l">
              <a:buFont typeface="Arial" panose="020B0604020202020204" pitchFamily="34" charset="0"/>
              <a:buChar char="•"/>
            </a:pPr>
            <a:r>
              <a:rPr lang="en-US" b="1" i="0" u="none" strike="noStrike" dirty="0">
                <a:solidFill>
                  <a:schemeClr val="accent4">
                    <a:lumMod val="50000"/>
                  </a:schemeClr>
                </a:solidFill>
                <a:effectLst/>
              </a:rPr>
              <a:t>Graph-Based Representation:</a:t>
            </a:r>
            <a:r>
              <a:rPr lang="en-US" b="0" i="0" u="none" strike="noStrike" dirty="0">
                <a:solidFill>
                  <a:schemeClr val="accent4">
                    <a:lumMod val="50000"/>
                  </a:schemeClr>
                </a:solidFill>
                <a:effectLst/>
              </a:rPr>
              <a:t> Uses nodes and edges to represent entities and their relationships.</a:t>
            </a:r>
          </a:p>
          <a:p>
            <a:pPr algn="l">
              <a:buFont typeface="Arial" panose="020B0604020202020204" pitchFamily="34" charset="0"/>
              <a:buChar char="•"/>
            </a:pPr>
            <a:r>
              <a:rPr lang="en-US" b="1" i="0" u="none" strike="noStrike" dirty="0">
                <a:solidFill>
                  <a:schemeClr val="accent4">
                    <a:lumMod val="50000"/>
                  </a:schemeClr>
                </a:solidFill>
                <a:effectLst/>
              </a:rPr>
              <a:t>Contextual and Relational Understanding:</a:t>
            </a:r>
            <a:r>
              <a:rPr lang="en-US" b="0" i="0" u="none" strike="noStrike" dirty="0">
                <a:solidFill>
                  <a:schemeClr val="accent4">
                    <a:lumMod val="50000"/>
                  </a:schemeClr>
                </a:solidFill>
                <a:effectLst/>
              </a:rPr>
              <a:t> Captures and utilizes relationships to generate relevant outputs.</a:t>
            </a:r>
          </a:p>
          <a:p>
            <a:pPr algn="l">
              <a:buFont typeface="Arial" panose="020B0604020202020204" pitchFamily="34" charset="0"/>
              <a:buChar char="•"/>
            </a:pPr>
            <a:r>
              <a:rPr lang="en-US" b="1" i="0" u="none" strike="noStrike" dirty="0">
                <a:solidFill>
                  <a:schemeClr val="accent4">
                    <a:lumMod val="50000"/>
                  </a:schemeClr>
                </a:solidFill>
                <a:effectLst/>
              </a:rPr>
              <a:t>Enhanced Reasoning:</a:t>
            </a:r>
            <a:r>
              <a:rPr lang="en-US" b="0" i="0" u="none" strike="noStrike" dirty="0">
                <a:solidFill>
                  <a:schemeClr val="accent4">
                    <a:lumMod val="50000"/>
                  </a:schemeClr>
                </a:solidFill>
                <a:effectLst/>
              </a:rPr>
              <a:t> Navigates graph structures for logical and hierarchical reasoning.</a:t>
            </a:r>
          </a:p>
          <a:p>
            <a:pPr algn="l">
              <a:buFont typeface="Arial" panose="020B0604020202020204" pitchFamily="34" charset="0"/>
              <a:buChar char="•"/>
            </a:pPr>
            <a:r>
              <a:rPr lang="en-US" b="1" i="0" u="none" strike="noStrike" dirty="0">
                <a:solidFill>
                  <a:schemeClr val="accent4">
                    <a:lumMod val="50000"/>
                  </a:schemeClr>
                </a:solidFill>
                <a:effectLst/>
              </a:rPr>
              <a:t>Structured Output Generation:</a:t>
            </a:r>
            <a:r>
              <a:rPr lang="en-US" b="0" i="0" u="none" strike="noStrike" dirty="0">
                <a:solidFill>
                  <a:schemeClr val="accent4">
                    <a:lumMod val="50000"/>
                  </a:schemeClr>
                </a:solidFill>
                <a:effectLst/>
              </a:rPr>
              <a:t> Produces coherent and well-organized responses based on graph structures.</a:t>
            </a:r>
          </a:p>
          <a:p>
            <a:pPr marL="0" indent="0" algn="l">
              <a:buNone/>
            </a:pPr>
            <a:r>
              <a:rPr lang="en-US" b="1" i="0" u="none" strike="noStrike" dirty="0">
                <a:solidFill>
                  <a:schemeClr val="accent4">
                    <a:lumMod val="50000"/>
                  </a:schemeClr>
                </a:solidFill>
                <a:effectLst/>
              </a:rPr>
              <a:t>Benefits:</a:t>
            </a:r>
            <a:endParaRPr lang="en-US" b="0" i="0" u="none" strike="noStrike" dirty="0">
              <a:solidFill>
                <a:schemeClr val="accent4">
                  <a:lumMod val="50000"/>
                </a:schemeClr>
              </a:solidFill>
              <a:effectLst/>
            </a:endParaRPr>
          </a:p>
          <a:p>
            <a:pPr algn="l">
              <a:buFont typeface="Arial" panose="020B0604020202020204" pitchFamily="34" charset="0"/>
              <a:buChar char="•"/>
            </a:pPr>
            <a:r>
              <a:rPr lang="en-US" b="1" i="0" u="none" strike="noStrike" dirty="0">
                <a:solidFill>
                  <a:schemeClr val="accent4">
                    <a:lumMod val="50000"/>
                  </a:schemeClr>
                </a:solidFill>
                <a:effectLst/>
              </a:rPr>
              <a:t>Improved Contextual Relevance:</a:t>
            </a:r>
            <a:r>
              <a:rPr lang="en-US" b="0" i="0" u="none" strike="noStrike" dirty="0">
                <a:solidFill>
                  <a:schemeClr val="accent4">
                    <a:lumMod val="50000"/>
                  </a:schemeClr>
                </a:solidFill>
                <a:effectLst/>
              </a:rPr>
              <a:t> Generates responses informed by structured relationships.</a:t>
            </a:r>
          </a:p>
          <a:p>
            <a:pPr algn="l">
              <a:buFont typeface="Arial" panose="020B0604020202020204" pitchFamily="34" charset="0"/>
              <a:buChar char="•"/>
            </a:pPr>
            <a:r>
              <a:rPr lang="en-US" b="1" i="0" u="none" strike="noStrike" dirty="0">
                <a:solidFill>
                  <a:schemeClr val="accent4">
                    <a:lumMod val="50000"/>
                  </a:schemeClr>
                </a:solidFill>
                <a:effectLst/>
              </a:rPr>
              <a:t>Enhanced Reasoning Capabilities:</a:t>
            </a:r>
            <a:r>
              <a:rPr lang="en-US" b="0" i="0" u="none" strike="noStrike" dirty="0">
                <a:solidFill>
                  <a:schemeClr val="accent4">
                    <a:lumMod val="50000"/>
                  </a:schemeClr>
                </a:solidFill>
                <a:effectLst/>
              </a:rPr>
              <a:t> Suitable for tasks requiring complex reasoning.</a:t>
            </a:r>
          </a:p>
          <a:p>
            <a:pPr algn="l">
              <a:buFont typeface="Arial" panose="020B0604020202020204" pitchFamily="34" charset="0"/>
              <a:buChar char="•"/>
            </a:pPr>
            <a:r>
              <a:rPr lang="en-US" b="1" i="0" u="none" strike="noStrike" dirty="0">
                <a:solidFill>
                  <a:schemeClr val="accent4">
                    <a:lumMod val="50000"/>
                  </a:schemeClr>
                </a:solidFill>
                <a:effectLst/>
              </a:rPr>
              <a:t>Structured and Coherent Outputs:</a:t>
            </a:r>
            <a:r>
              <a:rPr lang="en-US" b="0" i="0" u="none" strike="noStrike" dirty="0">
                <a:solidFill>
                  <a:schemeClr val="accent4">
                    <a:lumMod val="50000"/>
                  </a:schemeClr>
                </a:solidFill>
                <a:effectLst/>
              </a:rPr>
              <a:t> Follows the logical structure of the graph.</a:t>
            </a:r>
          </a:p>
          <a:p>
            <a:pPr algn="l">
              <a:buFont typeface="Arial" panose="020B0604020202020204" pitchFamily="34" charset="0"/>
              <a:buChar char="•"/>
            </a:pPr>
            <a:r>
              <a:rPr lang="en-US" b="1" i="0" u="none" strike="noStrike" dirty="0">
                <a:solidFill>
                  <a:schemeClr val="accent4">
                    <a:lumMod val="50000"/>
                  </a:schemeClr>
                </a:solidFill>
                <a:effectLst/>
              </a:rPr>
              <a:t>Versatility Across Domains:</a:t>
            </a:r>
            <a:r>
              <a:rPr lang="en-US" b="0" i="0" u="none" strike="noStrike" dirty="0">
                <a:solidFill>
                  <a:schemeClr val="accent4">
                    <a:lumMod val="50000"/>
                  </a:schemeClr>
                </a:solidFill>
                <a:effectLst/>
              </a:rPr>
              <a:t> Applicable to various tasks, from query answering to content recommendation.</a:t>
            </a:r>
          </a:p>
          <a:p>
            <a:pPr algn="l">
              <a:buFont typeface="Arial" panose="020B0604020202020204" pitchFamily="34" charset="0"/>
              <a:buChar char="•"/>
            </a:pPr>
            <a:r>
              <a:rPr lang="en-US" b="1" i="0" u="none" strike="noStrike" dirty="0">
                <a:solidFill>
                  <a:schemeClr val="accent4">
                    <a:lumMod val="50000"/>
                  </a:schemeClr>
                </a:solidFill>
                <a:effectLst/>
              </a:rPr>
              <a:t>Scalability to Complex Data:</a:t>
            </a:r>
            <a:r>
              <a:rPr lang="en-US" b="0" i="0" u="none" strike="noStrike" dirty="0">
                <a:solidFill>
                  <a:schemeClr val="accent4">
                    <a:lumMod val="50000"/>
                  </a:schemeClr>
                </a:solidFill>
                <a:effectLst/>
              </a:rPr>
              <a:t> Effective for large datasets with intricate relationships.</a:t>
            </a:r>
          </a:p>
        </p:txBody>
      </p:sp>
      <p:graphicFrame>
        <p:nvGraphicFramePr>
          <p:cNvPr id="7" name="Content Placeholder 2">
            <a:extLst>
              <a:ext uri="{FF2B5EF4-FFF2-40B4-BE49-F238E27FC236}">
                <a16:creationId xmlns:a16="http://schemas.microsoft.com/office/drawing/2014/main" id="{F5D49E23-77D6-4FCC-4BBA-F3608359F139}"/>
              </a:ext>
            </a:extLst>
          </p:cNvPr>
          <p:cNvGraphicFramePr/>
          <p:nvPr>
            <p:extLst>
              <p:ext uri="{D42A27DB-BD31-4B8C-83A1-F6EECF244321}">
                <p14:modId xmlns:p14="http://schemas.microsoft.com/office/powerpoint/2010/main" val="2483740708"/>
              </p:ext>
            </p:extLst>
          </p:nvPr>
        </p:nvGraphicFramePr>
        <p:xfrm>
          <a:off x="4379976" y="1600199"/>
          <a:ext cx="374904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9CC3B4D2-AA49-6BAA-6BDC-CB6EDFEE1B16}"/>
              </a:ext>
            </a:extLst>
          </p:cNvPr>
          <p:cNvSpPr txBox="1"/>
          <p:nvPr/>
        </p:nvSpPr>
        <p:spPr>
          <a:xfrm>
            <a:off x="7787795" y="6430087"/>
            <a:ext cx="1356205" cy="369332"/>
          </a:xfrm>
          <a:prstGeom prst="rect">
            <a:avLst/>
          </a:prstGeom>
          <a:noFill/>
        </p:spPr>
        <p:txBody>
          <a:bodyPr wrap="none" rtlCol="0">
            <a:spAutoFit/>
          </a:bodyPr>
          <a:lstStyle/>
          <a:p>
            <a:r>
              <a:rPr lang="en-US" dirty="0" err="1">
                <a:hlinkClick r:id="rId8"/>
              </a:rPr>
              <a:t>chatgpt.com</a:t>
            </a:r>
            <a:endParaRPr lang="en-US" dirty="0"/>
          </a:p>
        </p:txBody>
      </p:sp>
    </p:spTree>
    <p:extLst>
      <p:ext uri="{BB962C8B-B14F-4D97-AF65-F5344CB8AC3E}">
        <p14:creationId xmlns:p14="http://schemas.microsoft.com/office/powerpoint/2010/main" val="1900489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pPr>
              <a:lnSpc>
                <a:spcPct val="90000"/>
              </a:lnSpc>
            </a:pPr>
            <a:r>
              <a:rPr lang="en-US" sz="3600" dirty="0">
                <a:solidFill>
                  <a:schemeClr val="accent4">
                    <a:lumMod val="50000"/>
                  </a:schemeClr>
                </a:solidFill>
              </a:rPr>
              <a:t>Advanced Prompting</a:t>
            </a:r>
            <a:br>
              <a:rPr lang="en-US" sz="3600" dirty="0">
                <a:solidFill>
                  <a:schemeClr val="accent4">
                    <a:lumMod val="50000"/>
                  </a:schemeClr>
                </a:solidFill>
              </a:rPr>
            </a:br>
            <a:r>
              <a:rPr lang="en-US" sz="2400" dirty="0">
                <a:solidFill>
                  <a:schemeClr val="accent4">
                    <a:lumMod val="50000"/>
                  </a:schemeClr>
                </a:solidFill>
              </a:rPr>
              <a:t>[Custom GPT Interactions] </a:t>
            </a:r>
            <a:br>
              <a:rPr lang="en-US" sz="3600" dirty="0">
                <a:solidFill>
                  <a:schemeClr val="accent4">
                    <a:lumMod val="50000"/>
                  </a:schemeClr>
                </a:solidFill>
              </a:rPr>
            </a:br>
            <a:endParaRPr lang="en-US" sz="3300" dirty="0">
              <a:solidFill>
                <a:schemeClr val="accent4">
                  <a:lumMod val="50000"/>
                </a:schemeClr>
              </a:solidFill>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8FE80F3-7555-2AEB-B246-CB2FF7D957CA}"/>
              </a:ext>
            </a:extLst>
          </p:cNvPr>
          <p:cNvSpPr txBox="1"/>
          <p:nvPr/>
        </p:nvSpPr>
        <p:spPr>
          <a:xfrm>
            <a:off x="1126191" y="2704014"/>
            <a:ext cx="6888348" cy="1231106"/>
          </a:xfrm>
          <a:prstGeom prst="rect">
            <a:avLst/>
          </a:prstGeom>
          <a:noFill/>
        </p:spPr>
        <p:txBody>
          <a:bodyPr wrap="square" rtlCol="0">
            <a:spAutoFit/>
          </a:bodyPr>
          <a:lstStyle/>
          <a:p>
            <a:r>
              <a:rPr lang="en-US" sz="1000" b="1" dirty="0">
                <a:solidFill>
                  <a:schemeClr val="accent4">
                    <a:lumMod val="50000"/>
                  </a:schemeClr>
                </a:solidFill>
              </a:rPr>
              <a:t>Grimoire</a:t>
            </a:r>
            <a:r>
              <a:rPr lang="en-US" sz="1000" dirty="0">
                <a:solidFill>
                  <a:schemeClr val="accent4">
                    <a:lumMod val="50000"/>
                  </a:schemeClr>
                </a:solidFill>
              </a:rPr>
              <a:t> Prompt 1: Create a website using tailwind CSS about a coffee shop in NYC specialized in Italian Coffee</a:t>
            </a:r>
          </a:p>
          <a:p>
            <a:r>
              <a:rPr lang="en-US" sz="1000" b="1" dirty="0">
                <a:solidFill>
                  <a:schemeClr val="accent4">
                    <a:lumMod val="50000"/>
                  </a:schemeClr>
                </a:solidFill>
              </a:rPr>
              <a:t>Grimoire</a:t>
            </a:r>
            <a:r>
              <a:rPr lang="en-US" sz="1000" dirty="0">
                <a:solidFill>
                  <a:schemeClr val="accent4">
                    <a:lumMod val="50000"/>
                  </a:schemeClr>
                </a:solidFill>
              </a:rPr>
              <a:t> Prompt 2: Send </a:t>
            </a:r>
            <a:r>
              <a:rPr lang="en-US" sz="1000" b="0" i="0" u="none" strike="noStrike" dirty="0">
                <a:solidFill>
                  <a:schemeClr val="accent4">
                    <a:lumMod val="50000"/>
                  </a:schemeClr>
                </a:solidFill>
                <a:effectLst/>
                <a:latin typeface="-webkit-standard"/>
              </a:rPr>
              <a:t>all this code to @</a:t>
            </a:r>
            <a:r>
              <a:rPr lang="en-US" sz="1000" b="0" i="0" u="none" strike="noStrike" dirty="0" err="1">
                <a:solidFill>
                  <a:schemeClr val="accent4">
                    <a:lumMod val="50000"/>
                  </a:schemeClr>
                </a:solidFill>
                <a:effectLst/>
                <a:latin typeface="-webkit-standard"/>
              </a:rPr>
              <a:t>DesignerGPT</a:t>
            </a:r>
            <a:endParaRPr lang="en-US" sz="1000" b="0" i="0" u="none" strike="noStrike" dirty="0">
              <a:solidFill>
                <a:schemeClr val="accent4">
                  <a:lumMod val="50000"/>
                </a:schemeClr>
              </a:solidFill>
              <a:effectLst/>
              <a:latin typeface="-webkit-standard"/>
            </a:endParaRPr>
          </a:p>
          <a:p>
            <a:r>
              <a:rPr lang="en-US" sz="1000" b="1" i="0" u="none" strike="noStrike" dirty="0" err="1">
                <a:solidFill>
                  <a:schemeClr val="accent4">
                    <a:lumMod val="50000"/>
                  </a:schemeClr>
                </a:solidFill>
                <a:effectLst/>
                <a:latin typeface="-webkit-standard"/>
              </a:rPr>
              <a:t>DesignerGPT</a:t>
            </a:r>
            <a:r>
              <a:rPr lang="en-US" sz="1000" b="0" i="0" u="none" strike="noStrike" dirty="0">
                <a:solidFill>
                  <a:schemeClr val="accent4">
                    <a:lumMod val="50000"/>
                  </a:schemeClr>
                </a:solidFill>
                <a:effectLst/>
                <a:latin typeface="-webkit-standard"/>
              </a:rPr>
              <a:t>: Claim your </a:t>
            </a:r>
            <a:r>
              <a:rPr lang="en-US" sz="1000" b="0" i="0" u="none" strike="noStrike" dirty="0" err="1">
                <a:solidFill>
                  <a:schemeClr val="accent4">
                    <a:lumMod val="50000"/>
                  </a:schemeClr>
                </a:solidFill>
                <a:effectLst/>
                <a:latin typeface="-webkit-standard"/>
              </a:rPr>
              <a:t>Replit</a:t>
            </a:r>
            <a:r>
              <a:rPr lang="en-US" sz="1000" b="0" i="0" u="none" strike="noStrike" dirty="0">
                <a:solidFill>
                  <a:schemeClr val="accent4">
                    <a:lumMod val="50000"/>
                  </a:schemeClr>
                </a:solidFill>
                <a:effectLst/>
                <a:latin typeface="-webkit-standard"/>
              </a:rPr>
              <a:t> Project </a:t>
            </a:r>
          </a:p>
          <a:p>
            <a:endParaRPr lang="en-US" sz="1200" dirty="0">
              <a:solidFill>
                <a:schemeClr val="accent4">
                  <a:lumMod val="50000"/>
                </a:schemeClr>
              </a:solidFill>
              <a:latin typeface="-webkit-standard"/>
            </a:endParaRPr>
          </a:p>
          <a:p>
            <a:pPr algn="r"/>
            <a:r>
              <a:rPr lang="en-US" sz="800" b="1" dirty="0">
                <a:solidFill>
                  <a:schemeClr val="accent4">
                    <a:lumMod val="50000"/>
                  </a:schemeClr>
                </a:solidFill>
              </a:rPr>
              <a:t>Credits to </a:t>
            </a:r>
            <a:r>
              <a:rPr lang="en-US" sz="800" b="1" dirty="0">
                <a:solidFill>
                  <a:schemeClr val="accent4">
                    <a:lumMod val="50000"/>
                  </a:schemeClr>
                </a:solidFill>
                <a:hlinkClick r:id="rId3">
                  <a:extLst>
                    <a:ext uri="{A12FA001-AC4F-418D-AE19-62706E023703}">
                      <ahyp:hlinkClr xmlns:ahyp="http://schemas.microsoft.com/office/drawing/2018/hyperlinkcolor" val="tx"/>
                    </a:ext>
                  </a:extLst>
                </a:hlinkClick>
              </a:rPr>
              <a:t>Pietro Schirano </a:t>
            </a:r>
            <a:endParaRPr lang="en-US" sz="800" b="1" dirty="0">
              <a:solidFill>
                <a:schemeClr val="accent4">
                  <a:lumMod val="50000"/>
                </a:schemeClr>
              </a:solidFill>
            </a:endParaRPr>
          </a:p>
          <a:p>
            <a:endParaRPr lang="en-US" sz="1200" dirty="0">
              <a:solidFill>
                <a:schemeClr val="accent4">
                  <a:lumMod val="50000"/>
                </a:schemeClr>
              </a:solidFill>
            </a:endParaRPr>
          </a:p>
          <a:p>
            <a:endParaRPr lang="en-US" sz="1200" dirty="0">
              <a:solidFill>
                <a:schemeClr val="accent4">
                  <a:lumMod val="50000"/>
                </a:schemeClr>
              </a:solidFill>
            </a:endParaRPr>
          </a:p>
        </p:txBody>
      </p:sp>
      <p:pic>
        <p:nvPicPr>
          <p:cNvPr id="20" name="Picture 19">
            <a:extLst>
              <a:ext uri="{FF2B5EF4-FFF2-40B4-BE49-F238E27FC236}">
                <a16:creationId xmlns:a16="http://schemas.microsoft.com/office/drawing/2014/main" id="{F24C69AC-01B4-FDCD-1220-41E2E3466DF4}"/>
              </a:ext>
            </a:extLst>
          </p:cNvPr>
          <p:cNvPicPr>
            <a:picLocks noChangeAspect="1"/>
          </p:cNvPicPr>
          <p:nvPr/>
        </p:nvPicPr>
        <p:blipFill>
          <a:blip r:embed="rId4"/>
          <a:stretch>
            <a:fillRect/>
          </a:stretch>
        </p:blipFill>
        <p:spPr>
          <a:xfrm>
            <a:off x="1126192" y="3740705"/>
            <a:ext cx="6888347" cy="2651466"/>
          </a:xfrm>
          <a:prstGeom prst="rect">
            <a:avLst/>
          </a:prstGeom>
        </p:spPr>
      </p:pic>
      <p:sp>
        <p:nvSpPr>
          <p:cNvPr id="4" name="TextBox 3">
            <a:extLst>
              <a:ext uri="{FF2B5EF4-FFF2-40B4-BE49-F238E27FC236}">
                <a16:creationId xmlns:a16="http://schemas.microsoft.com/office/drawing/2014/main" id="{7ED59E04-3EE2-B68E-DBB7-C13EC4477B38}"/>
              </a:ext>
            </a:extLst>
          </p:cNvPr>
          <p:cNvSpPr txBox="1"/>
          <p:nvPr/>
        </p:nvSpPr>
        <p:spPr>
          <a:xfrm>
            <a:off x="7787795" y="6430087"/>
            <a:ext cx="1356205" cy="369332"/>
          </a:xfrm>
          <a:prstGeom prst="rect">
            <a:avLst/>
          </a:prstGeom>
          <a:noFill/>
        </p:spPr>
        <p:txBody>
          <a:bodyPr wrap="none" rtlCol="0">
            <a:spAutoFit/>
          </a:bodyPr>
          <a:lstStyle/>
          <a:p>
            <a:r>
              <a:rPr lang="en-US" dirty="0" err="1">
                <a:hlinkClick r:id="rId5"/>
              </a:rPr>
              <a:t>chatgpt.com</a:t>
            </a:r>
            <a:endParaRPr lang="en-US" dirty="0"/>
          </a:p>
        </p:txBody>
      </p:sp>
    </p:spTree>
    <p:extLst>
      <p:ext uri="{BB962C8B-B14F-4D97-AF65-F5344CB8AC3E}">
        <p14:creationId xmlns:p14="http://schemas.microsoft.com/office/powerpoint/2010/main" val="1964979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7" name="Rectangle 16">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E677EE-FC59-823E-644C-D83FA4DF072D}"/>
              </a:ext>
            </a:extLst>
          </p:cNvPr>
          <p:cNvSpPr>
            <a:spLocks noGrp="1"/>
          </p:cNvSpPr>
          <p:nvPr>
            <p:ph type="title"/>
          </p:nvPr>
        </p:nvSpPr>
        <p:spPr>
          <a:xfrm>
            <a:off x="824568" y="1238081"/>
            <a:ext cx="3532009" cy="962953"/>
          </a:xfrm>
        </p:spPr>
        <p:txBody>
          <a:bodyPr anchor="b">
            <a:normAutofit/>
          </a:bodyPr>
          <a:lstStyle/>
          <a:p>
            <a:pPr>
              <a:lnSpc>
                <a:spcPct val="90000"/>
              </a:lnSpc>
            </a:pPr>
            <a:r>
              <a:rPr lang="en-US" sz="3100" b="1" dirty="0">
                <a:solidFill>
                  <a:schemeClr val="accent4">
                    <a:lumMod val="75000"/>
                  </a:schemeClr>
                </a:solidFill>
              </a:rPr>
              <a:t>Part 3: Enhancing Data Workflows </a:t>
            </a:r>
          </a:p>
        </p:txBody>
      </p:sp>
      <p:sp>
        <p:nvSpPr>
          <p:cNvPr id="22" name="Rectangle 2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C52AF2-EA27-5BC6-A36B-A55A354BC8E5}"/>
              </a:ext>
            </a:extLst>
          </p:cNvPr>
          <p:cNvSpPr>
            <a:spLocks noGrp="1"/>
          </p:cNvSpPr>
          <p:nvPr>
            <p:ph idx="1"/>
          </p:nvPr>
        </p:nvSpPr>
        <p:spPr>
          <a:xfrm>
            <a:off x="825552" y="2508105"/>
            <a:ext cx="3532008" cy="3632493"/>
          </a:xfrm>
        </p:spPr>
        <p:txBody>
          <a:bodyPr anchor="ctr">
            <a:normAutofit/>
          </a:bodyPr>
          <a:lstStyle/>
          <a:p>
            <a:pPr marL="0" indent="0">
              <a:buNone/>
            </a:pPr>
            <a:br>
              <a:rPr lang="en-US" sz="1700" dirty="0"/>
            </a:br>
            <a:endParaRPr lang="en-US" sz="1700" dirty="0"/>
          </a:p>
        </p:txBody>
      </p:sp>
      <p:pic>
        <p:nvPicPr>
          <p:cNvPr id="5" name="Picture 4" descr="Digital financial graph">
            <a:extLst>
              <a:ext uri="{FF2B5EF4-FFF2-40B4-BE49-F238E27FC236}">
                <a16:creationId xmlns:a16="http://schemas.microsoft.com/office/drawing/2014/main" id="{E364EBD9-804B-5F28-9F22-C5AF577ACEE2}"/>
              </a:ext>
            </a:extLst>
          </p:cNvPr>
          <p:cNvPicPr>
            <a:picLocks noChangeAspect="1"/>
          </p:cNvPicPr>
          <p:nvPr/>
        </p:nvPicPr>
        <p:blipFill>
          <a:blip r:embed="rId3"/>
          <a:srcRect l="36090" r="20195" b="2"/>
          <a:stretch/>
        </p:blipFill>
        <p:spPr>
          <a:xfrm>
            <a:off x="4903774" y="1383738"/>
            <a:ext cx="3696824" cy="4756870"/>
          </a:xfrm>
          <a:prstGeom prst="rect">
            <a:avLst/>
          </a:prstGeom>
        </p:spPr>
      </p:pic>
      <p:sp>
        <p:nvSpPr>
          <p:cNvPr id="6" name="TextBox 5">
            <a:extLst>
              <a:ext uri="{FF2B5EF4-FFF2-40B4-BE49-F238E27FC236}">
                <a16:creationId xmlns:a16="http://schemas.microsoft.com/office/drawing/2014/main" id="{04D12787-721C-3510-0574-43C12093C035}"/>
              </a:ext>
            </a:extLst>
          </p:cNvPr>
          <p:cNvSpPr txBox="1"/>
          <p:nvPr/>
        </p:nvSpPr>
        <p:spPr>
          <a:xfrm>
            <a:off x="886849" y="2597208"/>
            <a:ext cx="2865502"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4">
                    <a:lumMod val="50000"/>
                  </a:schemeClr>
                </a:solidFill>
              </a:rPr>
              <a:t>Core Visualization</a:t>
            </a:r>
          </a:p>
          <a:p>
            <a:pPr marL="285750" indent="-285750">
              <a:buFont typeface="Arial" panose="020B0604020202020204" pitchFamily="34" charset="0"/>
              <a:buChar char="•"/>
            </a:pPr>
            <a:r>
              <a:rPr lang="en-US" dirty="0">
                <a:solidFill>
                  <a:schemeClr val="accent4">
                    <a:lumMod val="50000"/>
                  </a:schemeClr>
                </a:solidFill>
              </a:rPr>
              <a:t>Statistical Visualization</a:t>
            </a:r>
          </a:p>
          <a:p>
            <a:pPr marL="285750" indent="-285750">
              <a:buFont typeface="Arial" panose="020B0604020202020204" pitchFamily="34" charset="0"/>
              <a:buChar char="•"/>
            </a:pPr>
            <a:r>
              <a:rPr lang="en-US" dirty="0">
                <a:solidFill>
                  <a:schemeClr val="accent4">
                    <a:lumMod val="50000"/>
                  </a:schemeClr>
                </a:solidFill>
              </a:rPr>
              <a:t>Presentation Generation </a:t>
            </a:r>
          </a:p>
          <a:p>
            <a:pPr marL="285750" indent="-285750">
              <a:buFont typeface="Arial" panose="020B0604020202020204" pitchFamily="34" charset="0"/>
              <a:buChar char="•"/>
            </a:pPr>
            <a:r>
              <a:rPr lang="en-US" dirty="0">
                <a:solidFill>
                  <a:schemeClr val="accent4">
                    <a:lumMod val="50000"/>
                  </a:schemeClr>
                </a:solidFill>
              </a:rPr>
              <a:t>Exploratory Data Analysis</a:t>
            </a:r>
          </a:p>
          <a:p>
            <a:pPr marL="285750" indent="-285750">
              <a:buFont typeface="Arial" panose="020B0604020202020204" pitchFamily="34" charset="0"/>
              <a:buChar char="•"/>
            </a:pPr>
            <a:r>
              <a:rPr lang="en-US" dirty="0">
                <a:solidFill>
                  <a:schemeClr val="accent4">
                    <a:lumMod val="50000"/>
                  </a:schemeClr>
                </a:solidFill>
              </a:rPr>
              <a:t>Data Modeling </a:t>
            </a:r>
          </a:p>
          <a:p>
            <a:pPr marL="285750" indent="-285750">
              <a:buFont typeface="Arial" panose="020B0604020202020204" pitchFamily="34" charset="0"/>
              <a:buChar char="•"/>
            </a:pPr>
            <a:r>
              <a:rPr lang="en-US" dirty="0">
                <a:solidFill>
                  <a:schemeClr val="accent4">
                    <a:lumMod val="50000"/>
                  </a:schemeClr>
                </a:solidFill>
              </a:rPr>
              <a:t>Data Limitations </a:t>
            </a:r>
          </a:p>
          <a:p>
            <a:pPr marL="285750" indent="-285750">
              <a:buFont typeface="Arial" panose="020B0604020202020204" pitchFamily="34" charset="0"/>
              <a:buChar char="•"/>
            </a:pPr>
            <a:r>
              <a:rPr lang="en-US" dirty="0">
                <a:solidFill>
                  <a:schemeClr val="accent4">
                    <a:lumMod val="50000"/>
                  </a:schemeClr>
                </a:solidFill>
              </a:rPr>
              <a:t>Development Help</a:t>
            </a:r>
          </a:p>
          <a:p>
            <a:pPr marL="285750" indent="-285750">
              <a:buFont typeface="Arial" panose="020B0604020202020204" pitchFamily="34" charset="0"/>
              <a:buChar char="•"/>
            </a:pPr>
            <a:endParaRPr lang="en-US" dirty="0">
              <a:solidFill>
                <a:schemeClr val="accent4">
                  <a:lumMod val="50000"/>
                </a:schemeClr>
              </a:solidFill>
            </a:endParaRPr>
          </a:p>
          <a:p>
            <a:endParaRPr lang="en-US" dirty="0">
              <a:solidFill>
                <a:schemeClr val="accent4">
                  <a:lumMod val="50000"/>
                </a:schemeClr>
              </a:solidFill>
            </a:endParaRPr>
          </a:p>
          <a:p>
            <a:pPr marL="285750" indent="-285750">
              <a:buFont typeface="Arial" panose="020B0604020202020204" pitchFamily="34" charset="0"/>
              <a:buChar char="•"/>
            </a:pPr>
            <a:endParaRPr lang="en-US" dirty="0">
              <a:solidFill>
                <a:schemeClr val="accent4">
                  <a:lumMod val="50000"/>
                </a:schemeClr>
              </a:solidFill>
            </a:endParaRPr>
          </a:p>
          <a:p>
            <a:pPr marL="285750" indent="-285750">
              <a:buFont typeface="Arial" panose="020B0604020202020204" pitchFamily="34" charset="0"/>
              <a:buChar char="•"/>
            </a:pPr>
            <a:endParaRPr lang="en-US" dirty="0">
              <a:solidFill>
                <a:schemeClr val="accent4">
                  <a:lumMod val="50000"/>
                </a:schemeClr>
              </a:solidFill>
            </a:endParaRPr>
          </a:p>
          <a:p>
            <a:pPr marL="285750" indent="-285750">
              <a:buFont typeface="Arial" panose="020B0604020202020204" pitchFamily="34" charset="0"/>
              <a:buChar char="•"/>
            </a:pPr>
            <a:endParaRPr lang="en-US" dirty="0">
              <a:solidFill>
                <a:schemeClr val="accent4">
                  <a:lumMod val="50000"/>
                </a:schemeClr>
              </a:solidFill>
            </a:endParaRPr>
          </a:p>
          <a:p>
            <a:pPr marL="285750" indent="-285750">
              <a:buFont typeface="Arial" panose="020B0604020202020204" pitchFamily="34" charset="0"/>
              <a:buChar char="•"/>
            </a:pPr>
            <a:endParaRPr lang="en-US" dirty="0">
              <a:solidFill>
                <a:schemeClr val="accent4">
                  <a:lumMod val="50000"/>
                </a:schemeClr>
              </a:solidFill>
            </a:endParaRPr>
          </a:p>
        </p:txBody>
      </p:sp>
    </p:spTree>
    <p:extLst>
      <p:ext uri="{BB962C8B-B14F-4D97-AF65-F5344CB8AC3E}">
        <p14:creationId xmlns:p14="http://schemas.microsoft.com/office/powerpoint/2010/main" val="82136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44BF-4DA8-EFB3-5793-7E39CD494519}"/>
              </a:ext>
            </a:extLst>
          </p:cNvPr>
          <p:cNvSpPr>
            <a:spLocks noGrp="1"/>
          </p:cNvSpPr>
          <p:nvPr>
            <p:ph type="title"/>
          </p:nvPr>
        </p:nvSpPr>
        <p:spPr>
          <a:xfrm>
            <a:off x="628650" y="300580"/>
            <a:ext cx="7372350" cy="1089529"/>
          </a:xfrm>
        </p:spPr>
        <p:txBody>
          <a:bodyPr>
            <a:normAutofit/>
          </a:bodyPr>
          <a:lstStyle/>
          <a:p>
            <a:r>
              <a:rPr lang="en-US" sz="3100">
                <a:solidFill>
                  <a:srgbClr val="FFFFFF"/>
                </a:solidFill>
              </a:rPr>
              <a:t>Core Visualization</a:t>
            </a:r>
          </a:p>
        </p:txBody>
      </p:sp>
      <p:sp>
        <p:nvSpPr>
          <p:cNvPr id="12"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7911" y="591829"/>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46996" y="821124"/>
            <a:ext cx="68354"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6256" y="1336268"/>
            <a:ext cx="95786"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A804A702-7C50-826D-DF6D-8ED94B4EEAA7}"/>
              </a:ext>
            </a:extLst>
          </p:cNvPr>
          <p:cNvSpPr>
            <a:spLocks/>
          </p:cNvSpPr>
          <p:nvPr/>
        </p:nvSpPr>
        <p:spPr>
          <a:xfrm>
            <a:off x="4885693" y="2211233"/>
            <a:ext cx="3115307" cy="3965730"/>
          </a:xfrm>
          <a:prstGeom prst="rect">
            <a:avLst/>
          </a:prstGeom>
        </p:spPr>
        <p:txBody>
          <a:bodyPr>
            <a:normAutofit/>
          </a:bodyPr>
          <a:lstStyle/>
          <a:p>
            <a:pPr defTabSz="397764">
              <a:spcAft>
                <a:spcPts val="600"/>
              </a:spcAft>
            </a:pPr>
            <a:r>
              <a:rPr lang="en-US" sz="1566" b="1" kern="1200" dirty="0">
                <a:solidFill>
                  <a:schemeClr val="accent4">
                    <a:lumMod val="75000"/>
                  </a:schemeClr>
                </a:solidFill>
                <a:latin typeface="+mn-lt"/>
                <a:ea typeface="+mn-ea"/>
                <a:cs typeface="+mn-cs"/>
              </a:rPr>
              <a:t>Tip(s):</a:t>
            </a:r>
          </a:p>
          <a:p>
            <a:pPr marL="285750" indent="-285750" defTabSz="397764">
              <a:spcAft>
                <a:spcPts val="600"/>
              </a:spcAft>
              <a:buFont typeface="Arial" panose="020B0604020202020204" pitchFamily="34" charset="0"/>
              <a:buChar char="•"/>
            </a:pPr>
            <a:r>
              <a:rPr lang="en-US" sz="1566" kern="1200" dirty="0">
                <a:solidFill>
                  <a:schemeClr val="accent4">
                    <a:lumMod val="75000"/>
                  </a:schemeClr>
                </a:solidFill>
                <a:latin typeface="+mn-lt"/>
                <a:ea typeface="+mn-ea"/>
                <a:cs typeface="+mn-cs"/>
              </a:rPr>
              <a:t>Familiarize yourself with python libraries. </a:t>
            </a:r>
          </a:p>
          <a:p>
            <a:pPr marL="285750" indent="-285750" defTabSz="397764">
              <a:spcAft>
                <a:spcPts val="600"/>
              </a:spcAft>
              <a:buFont typeface="Arial" panose="020B0604020202020204" pitchFamily="34" charset="0"/>
              <a:buChar char="•"/>
            </a:pPr>
            <a:r>
              <a:rPr lang="en-US" sz="1566" kern="1200" dirty="0">
                <a:solidFill>
                  <a:schemeClr val="accent4">
                    <a:lumMod val="75000"/>
                  </a:schemeClr>
                </a:solidFill>
                <a:latin typeface="+mn-lt"/>
                <a:ea typeface="+mn-ea"/>
                <a:cs typeface="+mn-cs"/>
              </a:rPr>
              <a:t>Use custom instructions. </a:t>
            </a:r>
          </a:p>
          <a:p>
            <a:pPr marL="285750" indent="-285750" defTabSz="397764">
              <a:spcAft>
                <a:spcPts val="600"/>
              </a:spcAft>
              <a:buFont typeface="Arial" panose="020B0604020202020204" pitchFamily="34" charset="0"/>
              <a:buChar char="•"/>
            </a:pPr>
            <a:r>
              <a:rPr lang="en-US" sz="1566" kern="1200" dirty="0">
                <a:solidFill>
                  <a:schemeClr val="accent4">
                    <a:lumMod val="75000"/>
                  </a:schemeClr>
                </a:solidFill>
                <a:latin typeface="+mn-lt"/>
                <a:ea typeface="+mn-ea"/>
                <a:cs typeface="+mn-cs"/>
              </a:rPr>
              <a:t>Utilize the prompting techniques discussed </a:t>
            </a:r>
          </a:p>
          <a:p>
            <a:pPr marL="285750" indent="-285750" defTabSz="397764">
              <a:spcAft>
                <a:spcPts val="600"/>
              </a:spcAft>
              <a:buFont typeface="Arial" panose="020B0604020202020204" pitchFamily="34" charset="0"/>
              <a:buChar char="•"/>
            </a:pPr>
            <a:r>
              <a:rPr lang="en-US" sz="1566" dirty="0">
                <a:solidFill>
                  <a:schemeClr val="accent4">
                    <a:lumMod val="75000"/>
                  </a:schemeClr>
                </a:solidFill>
              </a:rPr>
              <a:t>Understand GPT should enhance not replace</a:t>
            </a:r>
            <a:endParaRPr lang="en-US" sz="1566" kern="1200" dirty="0">
              <a:solidFill>
                <a:schemeClr val="accent4">
                  <a:lumMod val="75000"/>
                </a:schemeClr>
              </a:solidFill>
              <a:latin typeface="+mn-lt"/>
              <a:ea typeface="+mn-ea"/>
              <a:cs typeface="+mn-cs"/>
            </a:endParaRPr>
          </a:p>
          <a:p>
            <a:pPr marL="285750" indent="-285750" defTabSz="397764">
              <a:spcAft>
                <a:spcPts val="600"/>
              </a:spcAft>
              <a:buFont typeface="Arial" panose="020B0604020202020204" pitchFamily="34" charset="0"/>
              <a:buChar char="•"/>
            </a:pPr>
            <a:r>
              <a:rPr lang="en-US" sz="1566" kern="1200" dirty="0">
                <a:solidFill>
                  <a:schemeClr val="accent4">
                    <a:lumMod val="75000"/>
                  </a:schemeClr>
                </a:solidFill>
                <a:latin typeface="+mn-lt"/>
                <a:ea typeface="+mn-ea"/>
                <a:cs typeface="+mn-cs"/>
              </a:rPr>
              <a:t>Visualization Guidelines: </a:t>
            </a:r>
            <a:r>
              <a:rPr lang="en-US" sz="1566" kern="1200" dirty="0">
                <a:solidFill>
                  <a:schemeClr val="accent4">
                    <a:lumMod val="75000"/>
                  </a:schemeClr>
                </a:solidFill>
                <a:latin typeface="+mn-lt"/>
                <a:ea typeface="+mn-ea"/>
                <a:cs typeface="+mn-cs"/>
                <a:hlinkClick r:id="rId3">
                  <a:extLst>
                    <a:ext uri="{A12FA001-AC4F-418D-AE19-62706E023703}">
                      <ahyp:hlinkClr xmlns:ahyp="http://schemas.microsoft.com/office/drawing/2018/hyperlinkcolor" val="tx"/>
                    </a:ext>
                  </a:extLst>
                </a:hlinkClick>
              </a:rPr>
              <a:t>Tableau</a:t>
            </a:r>
            <a:endParaRPr lang="en-US" sz="1566" kern="1200" dirty="0">
              <a:solidFill>
                <a:schemeClr val="accent4">
                  <a:lumMod val="75000"/>
                </a:schemeClr>
              </a:solidFill>
              <a:latin typeface="+mn-lt"/>
              <a:ea typeface="+mn-ea"/>
              <a:cs typeface="+mn-cs"/>
            </a:endParaRPr>
          </a:p>
          <a:p>
            <a:pPr defTabSz="397764">
              <a:spcAft>
                <a:spcPts val="600"/>
              </a:spcAft>
            </a:pPr>
            <a:endParaRPr lang="en-US" sz="1566" kern="1200" dirty="0">
              <a:solidFill>
                <a:schemeClr val="accent4">
                  <a:lumMod val="75000"/>
                </a:schemeClr>
              </a:solidFill>
              <a:latin typeface="+mn-lt"/>
              <a:ea typeface="+mn-ea"/>
              <a:cs typeface="+mn-cs"/>
            </a:endParaRPr>
          </a:p>
          <a:p>
            <a:pPr defTabSz="397764">
              <a:spcAft>
                <a:spcPts val="600"/>
              </a:spcAft>
            </a:pPr>
            <a:r>
              <a:rPr lang="en-US" sz="1566" kern="1200" dirty="0">
                <a:solidFill>
                  <a:schemeClr val="accent4">
                    <a:lumMod val="75000"/>
                  </a:schemeClr>
                </a:solidFill>
                <a:latin typeface="+mn-lt"/>
                <a:ea typeface="+mn-ea"/>
                <a:cs typeface="+mn-cs"/>
              </a:rPr>
              <a:t> </a:t>
            </a:r>
          </a:p>
          <a:p>
            <a:pPr defTabSz="397764">
              <a:spcAft>
                <a:spcPts val="600"/>
              </a:spcAft>
            </a:pPr>
            <a:endParaRPr lang="en-US" sz="1566" kern="1200" dirty="0">
              <a:solidFill>
                <a:schemeClr val="accent4">
                  <a:lumMod val="75000"/>
                </a:schemeClr>
              </a:solidFill>
              <a:latin typeface="+mn-lt"/>
              <a:ea typeface="+mn-ea"/>
              <a:cs typeface="+mn-cs"/>
            </a:endParaRPr>
          </a:p>
          <a:p>
            <a:pPr marL="0" indent="0">
              <a:spcAft>
                <a:spcPts val="600"/>
              </a:spcAft>
              <a:buNone/>
            </a:pPr>
            <a:endParaRPr lang="en-US" dirty="0">
              <a:solidFill>
                <a:schemeClr val="accent4">
                  <a:lumMod val="75000"/>
                </a:schemeClr>
              </a:solidFill>
            </a:endParaRPr>
          </a:p>
        </p:txBody>
      </p:sp>
      <p:sp>
        <p:nvSpPr>
          <p:cNvPr id="5" name="Content Placeholder 2">
            <a:extLst>
              <a:ext uri="{FF2B5EF4-FFF2-40B4-BE49-F238E27FC236}">
                <a16:creationId xmlns:a16="http://schemas.microsoft.com/office/drawing/2014/main" id="{10965675-DF34-61AF-A379-637E1CBFCEF2}"/>
              </a:ext>
            </a:extLst>
          </p:cNvPr>
          <p:cNvSpPr txBox="1">
            <a:spLocks/>
          </p:cNvSpPr>
          <p:nvPr/>
        </p:nvSpPr>
        <p:spPr>
          <a:xfrm>
            <a:off x="443717" y="2211233"/>
            <a:ext cx="3115307" cy="396573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97764">
              <a:lnSpc>
                <a:spcPct val="90000"/>
              </a:lnSpc>
              <a:buNone/>
            </a:pPr>
            <a:r>
              <a:rPr lang="en-US" sz="1700" b="1" kern="1200" dirty="0">
                <a:solidFill>
                  <a:schemeClr val="accent4">
                    <a:lumMod val="75000"/>
                  </a:schemeClr>
                </a:solidFill>
                <a:latin typeface="+mn-lt"/>
                <a:ea typeface="+mn-ea"/>
                <a:cs typeface="+mn-cs"/>
              </a:rPr>
              <a:t>Our Dataset: </a:t>
            </a:r>
            <a:r>
              <a:rPr lang="en-US" sz="1700" kern="1200" dirty="0">
                <a:solidFill>
                  <a:schemeClr val="accent4">
                    <a:lumMod val="75000"/>
                  </a:schemeClr>
                </a:solidFill>
                <a:latin typeface="+mn-lt"/>
                <a:ea typeface="+mn-ea"/>
                <a:cs typeface="+mn-cs"/>
              </a:rPr>
              <a:t>2022-2023 S&amp;P 500 dataset created from Yahoo Finance </a:t>
            </a:r>
          </a:p>
          <a:p>
            <a:pPr marL="0" indent="0" defTabSz="397764">
              <a:lnSpc>
                <a:spcPct val="90000"/>
              </a:lnSpc>
              <a:buNone/>
            </a:pPr>
            <a:endParaRPr lang="en-US" sz="1700" kern="1200" dirty="0">
              <a:solidFill>
                <a:schemeClr val="accent4">
                  <a:lumMod val="75000"/>
                </a:schemeClr>
              </a:solidFill>
              <a:latin typeface="+mn-lt"/>
              <a:ea typeface="+mn-ea"/>
              <a:cs typeface="+mn-cs"/>
            </a:endParaRPr>
          </a:p>
          <a:p>
            <a:pPr marL="0" indent="0" defTabSz="397764">
              <a:lnSpc>
                <a:spcPct val="90000"/>
              </a:lnSpc>
              <a:buNone/>
            </a:pPr>
            <a:r>
              <a:rPr lang="en-US" sz="1700" b="1" kern="1200" dirty="0">
                <a:solidFill>
                  <a:schemeClr val="accent4">
                    <a:lumMod val="75000"/>
                  </a:schemeClr>
                </a:solidFill>
                <a:latin typeface="+mn-lt"/>
                <a:ea typeface="+mn-ea"/>
                <a:cs typeface="+mn-cs"/>
              </a:rPr>
              <a:t>Prompt: </a:t>
            </a:r>
            <a:r>
              <a:rPr lang="en-US" sz="1700" kern="1200" dirty="0">
                <a:solidFill>
                  <a:schemeClr val="accent4">
                    <a:lumMod val="75000"/>
                  </a:schemeClr>
                </a:solidFill>
                <a:latin typeface="-webkit-standard"/>
                <a:ea typeface="+mn-ea"/>
                <a:cs typeface="+mn-cs"/>
              </a:rPr>
              <a:t>Using the provided dataset, create a Bar Chart of each company's values at the beginning the year. </a:t>
            </a:r>
            <a:endParaRPr lang="en-US" sz="1700" kern="1200" dirty="0">
              <a:solidFill>
                <a:schemeClr val="accent4">
                  <a:lumMod val="75000"/>
                </a:schemeClr>
              </a:solidFill>
              <a:latin typeface="+mn-lt"/>
              <a:ea typeface="+mn-ea"/>
              <a:cs typeface="+mn-cs"/>
            </a:endParaRPr>
          </a:p>
          <a:p>
            <a:pPr marL="0" indent="0" defTabSz="397764">
              <a:lnSpc>
                <a:spcPct val="90000"/>
              </a:lnSpc>
              <a:buNone/>
            </a:pPr>
            <a:endParaRPr lang="en-US" sz="1700" kern="1200" dirty="0">
              <a:solidFill>
                <a:schemeClr val="accent4">
                  <a:lumMod val="75000"/>
                </a:schemeClr>
              </a:solidFill>
              <a:latin typeface="+mn-lt"/>
              <a:ea typeface="+mn-ea"/>
              <a:cs typeface="+mn-cs"/>
            </a:endParaRPr>
          </a:p>
          <a:p>
            <a:pPr marL="0" indent="0" defTabSz="397764">
              <a:lnSpc>
                <a:spcPct val="90000"/>
              </a:lnSpc>
              <a:buNone/>
            </a:pPr>
            <a:r>
              <a:rPr lang="en-US" sz="1800" b="1" kern="1200" dirty="0">
                <a:solidFill>
                  <a:schemeClr val="accent4">
                    <a:lumMod val="75000"/>
                  </a:schemeClr>
                </a:solidFill>
                <a:latin typeface="+mn-lt"/>
                <a:ea typeface="+mn-ea"/>
                <a:cs typeface="+mn-cs"/>
              </a:rPr>
              <a:t>Backend: </a:t>
            </a:r>
            <a:r>
              <a:rPr lang="en-US" sz="1800" kern="1200" dirty="0">
                <a:solidFill>
                  <a:schemeClr val="accent4">
                    <a:lumMod val="75000"/>
                  </a:schemeClr>
                </a:solidFill>
                <a:latin typeface="+mn-lt"/>
                <a:ea typeface="+mn-ea"/>
                <a:cs typeface="+mn-cs"/>
              </a:rPr>
              <a:t>By default, GPT using python on the backend</a:t>
            </a:r>
          </a:p>
          <a:p>
            <a:pPr marL="0" indent="0" defTabSz="397764">
              <a:lnSpc>
                <a:spcPct val="90000"/>
              </a:lnSpc>
              <a:buNone/>
            </a:pPr>
            <a:endParaRPr lang="en-US" sz="1700" kern="1200" dirty="0">
              <a:solidFill>
                <a:schemeClr val="accent4">
                  <a:lumMod val="75000"/>
                </a:schemeClr>
              </a:solidFill>
              <a:latin typeface="+mn-lt"/>
              <a:ea typeface="+mn-ea"/>
              <a:cs typeface="+mn-cs"/>
            </a:endParaRPr>
          </a:p>
          <a:p>
            <a:pPr marL="0" indent="0" defTabSz="397764">
              <a:lnSpc>
                <a:spcPct val="90000"/>
              </a:lnSpc>
              <a:buNone/>
            </a:pPr>
            <a:endParaRPr lang="en-US" sz="1700" kern="1200" dirty="0">
              <a:solidFill>
                <a:schemeClr val="accent4">
                  <a:lumMod val="75000"/>
                </a:schemeClr>
              </a:solidFill>
              <a:latin typeface="+mn-lt"/>
              <a:ea typeface="+mn-ea"/>
              <a:cs typeface="+mn-cs"/>
            </a:endParaRPr>
          </a:p>
          <a:p>
            <a:pPr marL="0" indent="0" defTabSz="397764">
              <a:lnSpc>
                <a:spcPct val="90000"/>
              </a:lnSpc>
              <a:buNone/>
            </a:pPr>
            <a:endParaRPr lang="en-US" sz="1700" kern="1200" dirty="0">
              <a:solidFill>
                <a:schemeClr val="accent4">
                  <a:lumMod val="75000"/>
                </a:schemeClr>
              </a:solidFill>
              <a:latin typeface="+mn-lt"/>
              <a:ea typeface="+mn-ea"/>
              <a:cs typeface="+mn-cs"/>
            </a:endParaRPr>
          </a:p>
          <a:p>
            <a:pPr marL="0" indent="0" defTabSz="397764">
              <a:lnSpc>
                <a:spcPct val="90000"/>
              </a:lnSpc>
              <a:buNone/>
            </a:pPr>
            <a:endParaRPr lang="en-US" sz="1700" kern="1200" dirty="0">
              <a:solidFill>
                <a:schemeClr val="accent4">
                  <a:lumMod val="75000"/>
                </a:schemeClr>
              </a:solidFill>
              <a:latin typeface="+mn-lt"/>
              <a:ea typeface="+mn-ea"/>
              <a:cs typeface="+mn-cs"/>
            </a:endParaRPr>
          </a:p>
          <a:p>
            <a:pPr marL="298323" indent="-298323" defTabSz="397764">
              <a:lnSpc>
                <a:spcPct val="90000"/>
              </a:lnSpc>
            </a:pPr>
            <a:endParaRPr lang="en-US" sz="1700" kern="1200" dirty="0">
              <a:solidFill>
                <a:schemeClr val="accent4">
                  <a:lumMod val="75000"/>
                </a:schemeClr>
              </a:solidFill>
              <a:latin typeface="+mn-lt"/>
              <a:ea typeface="+mn-ea"/>
              <a:cs typeface="+mn-cs"/>
            </a:endParaRPr>
          </a:p>
          <a:p>
            <a:pPr marL="0" indent="0">
              <a:lnSpc>
                <a:spcPct val="90000"/>
              </a:lnSpc>
              <a:buFont typeface="Arial"/>
              <a:buNone/>
            </a:pPr>
            <a:endParaRPr lang="en-US" sz="1700" dirty="0">
              <a:solidFill>
                <a:schemeClr val="accent4">
                  <a:lumMod val="75000"/>
                </a:schemeClr>
              </a:solidFill>
            </a:endParaRPr>
          </a:p>
        </p:txBody>
      </p:sp>
      <p:sp>
        <p:nvSpPr>
          <p:cNvPr id="4" name="TextBox 3">
            <a:extLst>
              <a:ext uri="{FF2B5EF4-FFF2-40B4-BE49-F238E27FC236}">
                <a16:creationId xmlns:a16="http://schemas.microsoft.com/office/drawing/2014/main" id="{E8BE6286-5660-5862-19FA-B661B644D892}"/>
              </a:ext>
            </a:extLst>
          </p:cNvPr>
          <p:cNvSpPr txBox="1"/>
          <p:nvPr/>
        </p:nvSpPr>
        <p:spPr>
          <a:xfrm>
            <a:off x="7787795" y="6430087"/>
            <a:ext cx="1356205" cy="369332"/>
          </a:xfrm>
          <a:prstGeom prst="rect">
            <a:avLst/>
          </a:prstGeom>
          <a:noFill/>
        </p:spPr>
        <p:txBody>
          <a:bodyPr wrap="none" rtlCol="0">
            <a:spAutoFit/>
          </a:bodyPr>
          <a:lstStyle/>
          <a:p>
            <a:r>
              <a:rPr lang="en-US" dirty="0" err="1">
                <a:hlinkClick r:id="rId4"/>
              </a:rPr>
              <a:t>chatgpt.com</a:t>
            </a:r>
            <a:endParaRPr lang="en-US" dirty="0"/>
          </a:p>
        </p:txBody>
      </p:sp>
    </p:spTree>
    <p:extLst>
      <p:ext uri="{BB962C8B-B14F-4D97-AF65-F5344CB8AC3E}">
        <p14:creationId xmlns:p14="http://schemas.microsoft.com/office/powerpoint/2010/main" val="3303516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44BF-4DA8-EFB3-5793-7E39CD494519}"/>
              </a:ext>
            </a:extLst>
          </p:cNvPr>
          <p:cNvSpPr>
            <a:spLocks noGrp="1"/>
          </p:cNvSpPr>
          <p:nvPr>
            <p:ph type="title"/>
          </p:nvPr>
        </p:nvSpPr>
        <p:spPr/>
        <p:txBody>
          <a:bodyPr/>
          <a:lstStyle/>
          <a:p>
            <a:r>
              <a:rPr lang="en-US" dirty="0">
                <a:solidFill>
                  <a:schemeClr val="accent1">
                    <a:lumMod val="75000"/>
                  </a:schemeClr>
                </a:solidFill>
              </a:rPr>
              <a:t>Core Visualization</a:t>
            </a:r>
          </a:p>
        </p:txBody>
      </p:sp>
      <p:sp>
        <p:nvSpPr>
          <p:cNvPr id="3" name="Content Placeholder 2">
            <a:extLst>
              <a:ext uri="{FF2B5EF4-FFF2-40B4-BE49-F238E27FC236}">
                <a16:creationId xmlns:a16="http://schemas.microsoft.com/office/drawing/2014/main" id="{A804A702-7C50-826D-DF6D-8ED94B4EEAA7}"/>
              </a:ext>
            </a:extLst>
          </p:cNvPr>
          <p:cNvSpPr>
            <a:spLocks noGrp="1"/>
          </p:cNvSpPr>
          <p:nvPr>
            <p:ph idx="1"/>
          </p:nvPr>
        </p:nvSpPr>
        <p:spPr>
          <a:xfrm>
            <a:off x="5248894" y="1460669"/>
            <a:ext cx="3555402" cy="4525963"/>
          </a:xfrm>
        </p:spPr>
        <p:txBody>
          <a:bodyPr>
            <a:normAutofit/>
          </a:bodyPr>
          <a:lstStyle/>
          <a:p>
            <a:pPr marL="0" indent="0">
              <a:buNone/>
            </a:pPr>
            <a:endParaRPr lang="en-US" dirty="0"/>
          </a:p>
          <a:p>
            <a:pPr marL="0" indent="0">
              <a:buNone/>
            </a:pPr>
            <a:r>
              <a:rPr lang="en-US" dirty="0"/>
              <a:t> </a:t>
            </a:r>
          </a:p>
          <a:p>
            <a:endParaRPr lang="en-US" dirty="0"/>
          </a:p>
          <a:p>
            <a:pPr marL="0" indent="0">
              <a:buNone/>
            </a:pPr>
            <a:endParaRPr lang="en-US" dirty="0"/>
          </a:p>
        </p:txBody>
      </p:sp>
      <p:graphicFrame>
        <p:nvGraphicFramePr>
          <p:cNvPr id="7" name="Content Placeholder 2">
            <a:extLst>
              <a:ext uri="{FF2B5EF4-FFF2-40B4-BE49-F238E27FC236}">
                <a16:creationId xmlns:a16="http://schemas.microsoft.com/office/drawing/2014/main" id="{9B1590D7-A795-94CE-067D-F1F606C53030}"/>
              </a:ext>
            </a:extLst>
          </p:cNvPr>
          <p:cNvGraphicFramePr/>
          <p:nvPr>
            <p:extLst>
              <p:ext uri="{D42A27DB-BD31-4B8C-83A1-F6EECF244321}">
                <p14:modId xmlns:p14="http://schemas.microsoft.com/office/powerpoint/2010/main" val="2265270296"/>
              </p:ext>
            </p:extLst>
          </p:nvPr>
        </p:nvGraphicFramePr>
        <p:xfrm>
          <a:off x="897007" y="1460669"/>
          <a:ext cx="7418654"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679EEEC0-2EF0-330E-D46F-B523B9ED5857}"/>
              </a:ext>
            </a:extLst>
          </p:cNvPr>
          <p:cNvSpPr txBox="1"/>
          <p:nvPr/>
        </p:nvSpPr>
        <p:spPr>
          <a:xfrm>
            <a:off x="7787795" y="6430087"/>
            <a:ext cx="1356205" cy="369332"/>
          </a:xfrm>
          <a:prstGeom prst="rect">
            <a:avLst/>
          </a:prstGeom>
          <a:noFill/>
        </p:spPr>
        <p:txBody>
          <a:bodyPr wrap="none" rtlCol="0">
            <a:spAutoFit/>
          </a:bodyPr>
          <a:lstStyle/>
          <a:p>
            <a:r>
              <a:rPr lang="en-US" dirty="0" err="1">
                <a:hlinkClick r:id="rId8"/>
              </a:rPr>
              <a:t>chatgpt.com</a:t>
            </a:r>
            <a:endParaRPr lang="en-US" dirty="0"/>
          </a:p>
        </p:txBody>
      </p:sp>
    </p:spTree>
    <p:extLst>
      <p:ext uri="{BB962C8B-B14F-4D97-AF65-F5344CB8AC3E}">
        <p14:creationId xmlns:p14="http://schemas.microsoft.com/office/powerpoint/2010/main" val="374277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E3852-485F-4235-00A4-4B60968D7A1C}"/>
              </a:ext>
            </a:extLst>
          </p:cNvPr>
          <p:cNvSpPr>
            <a:spLocks noGrp="1"/>
          </p:cNvSpPr>
          <p:nvPr>
            <p:ph type="title"/>
          </p:nvPr>
        </p:nvSpPr>
        <p:spPr>
          <a:xfrm>
            <a:off x="480060" y="325369"/>
            <a:ext cx="3276451" cy="1956841"/>
          </a:xfrm>
        </p:spPr>
        <p:txBody>
          <a:bodyPr anchor="b">
            <a:normAutofit/>
          </a:bodyPr>
          <a:lstStyle/>
          <a:p>
            <a:r>
              <a:rPr lang="en-US" sz="4300" dirty="0">
                <a:solidFill>
                  <a:schemeClr val="accent1">
                    <a:lumMod val="75000"/>
                  </a:schemeClr>
                </a:solidFill>
              </a:rPr>
              <a:t>Statistical Visualizations</a:t>
            </a:r>
          </a:p>
        </p:txBody>
      </p:sp>
      <p:sp>
        <p:nvSpPr>
          <p:cNvPr id="2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514FE1-E87C-2C1B-12E0-71B73329CCC7}"/>
              </a:ext>
            </a:extLst>
          </p:cNvPr>
          <p:cNvSpPr>
            <a:spLocks noGrp="1"/>
          </p:cNvSpPr>
          <p:nvPr>
            <p:ph idx="1"/>
          </p:nvPr>
        </p:nvSpPr>
        <p:spPr>
          <a:xfrm>
            <a:off x="480060" y="2872899"/>
            <a:ext cx="3182691" cy="3320668"/>
          </a:xfrm>
        </p:spPr>
        <p:txBody>
          <a:bodyPr>
            <a:normAutofit lnSpcReduction="10000"/>
          </a:bodyPr>
          <a:lstStyle/>
          <a:p>
            <a:pPr>
              <a:lnSpc>
                <a:spcPct val="90000"/>
              </a:lnSpc>
            </a:pPr>
            <a:r>
              <a:rPr lang="en-US" sz="1200" b="1" dirty="0">
                <a:solidFill>
                  <a:schemeClr val="tx2">
                    <a:lumMod val="50000"/>
                  </a:schemeClr>
                </a:solidFill>
                <a:latin typeface="-webkit-standard"/>
              </a:rPr>
              <a:t>Prompt 1 </a:t>
            </a:r>
            <a:r>
              <a:rPr lang="en-US" sz="1200" dirty="0">
                <a:solidFill>
                  <a:schemeClr val="tx2">
                    <a:lumMod val="50000"/>
                  </a:schemeClr>
                </a:solidFill>
                <a:latin typeface="-webkit-standard"/>
              </a:rPr>
              <a:t>(</a:t>
            </a:r>
            <a:r>
              <a:rPr lang="en-US" sz="1200" dirty="0">
                <a:solidFill>
                  <a:schemeClr val="tx2">
                    <a:lumMod val="50000"/>
                  </a:schemeClr>
                </a:solidFill>
              </a:rPr>
              <a:t>Histogram): Using the </a:t>
            </a:r>
            <a:r>
              <a:rPr lang="en-US" sz="1200" dirty="0">
                <a:solidFill>
                  <a:schemeClr val="tx2">
                    <a:lumMod val="50000"/>
                  </a:schemeClr>
                </a:solidFill>
                <a:hlinkClick r:id="rId3">
                  <a:extLst>
                    <a:ext uri="{A12FA001-AC4F-418D-AE19-62706E023703}">
                      <ahyp:hlinkClr xmlns:ahyp="http://schemas.microsoft.com/office/drawing/2018/hyperlinkcolor" val="tx"/>
                    </a:ext>
                  </a:extLst>
                </a:hlinkClick>
              </a:rPr>
              <a:t>provided data</a:t>
            </a:r>
            <a:r>
              <a:rPr lang="en-US" sz="1200" dirty="0">
                <a:solidFill>
                  <a:schemeClr val="tx2">
                    <a:lumMod val="50000"/>
                  </a:schemeClr>
                </a:solidFill>
              </a:rPr>
              <a:t>, filter the dataset to only include 2022 data. Then create a histogram of our data using Seaborn. Overlay a Normal Distribution line and its metrics. </a:t>
            </a:r>
          </a:p>
          <a:p>
            <a:pPr>
              <a:lnSpc>
                <a:spcPct val="90000"/>
              </a:lnSpc>
            </a:pPr>
            <a:r>
              <a:rPr lang="en-US" sz="1200" b="1" dirty="0">
                <a:solidFill>
                  <a:schemeClr val="tx2">
                    <a:lumMod val="50000"/>
                  </a:schemeClr>
                </a:solidFill>
                <a:latin typeface="-webkit-standard"/>
              </a:rPr>
              <a:t>Prompt 2 </a:t>
            </a:r>
            <a:r>
              <a:rPr lang="en-US" sz="1200" dirty="0">
                <a:solidFill>
                  <a:schemeClr val="tx2">
                    <a:lumMod val="50000"/>
                  </a:schemeClr>
                </a:solidFill>
                <a:latin typeface="-webkit-standard"/>
              </a:rPr>
              <a:t>(</a:t>
            </a:r>
            <a:r>
              <a:rPr lang="en-US" sz="1200" dirty="0">
                <a:solidFill>
                  <a:schemeClr val="tx2">
                    <a:lumMod val="50000"/>
                  </a:schemeClr>
                </a:solidFill>
              </a:rPr>
              <a:t>Boxplot): </a:t>
            </a:r>
            <a:r>
              <a:rPr lang="en-US" sz="1200" b="0" i="0" u="none" strike="noStrike" dirty="0">
                <a:solidFill>
                  <a:schemeClr val="tx2">
                    <a:lumMod val="50000"/>
                  </a:schemeClr>
                </a:solidFill>
                <a:effectLst/>
                <a:latin typeface="-webkit-standard"/>
              </a:rPr>
              <a:t>Let's create a box plot of the job titles. </a:t>
            </a:r>
          </a:p>
          <a:p>
            <a:pPr>
              <a:lnSpc>
                <a:spcPct val="90000"/>
              </a:lnSpc>
            </a:pPr>
            <a:r>
              <a:rPr lang="en-US" sz="1200" dirty="0">
                <a:solidFill>
                  <a:schemeClr val="tx2">
                    <a:lumMod val="50000"/>
                  </a:schemeClr>
                </a:solidFill>
                <a:latin typeface="-webkit-standard"/>
              </a:rPr>
              <a:t>Numerical Statistics: </a:t>
            </a:r>
            <a:r>
              <a:rPr lang="en-US" sz="1200" b="0" i="0" u="none" strike="noStrike" dirty="0">
                <a:solidFill>
                  <a:schemeClr val="tx2">
                    <a:lumMod val="50000"/>
                  </a:schemeClr>
                </a:solidFill>
                <a:effectLst/>
                <a:latin typeface="-webkit-standard"/>
              </a:rPr>
              <a:t>Let's perform some Job title statistics. Provide the results in a tabular format </a:t>
            </a:r>
          </a:p>
          <a:p>
            <a:pPr>
              <a:lnSpc>
                <a:spcPct val="90000"/>
              </a:lnSpc>
            </a:pPr>
            <a:r>
              <a:rPr lang="en-US" sz="1200" b="1" dirty="0">
                <a:solidFill>
                  <a:schemeClr val="tx2">
                    <a:lumMod val="50000"/>
                  </a:schemeClr>
                </a:solidFill>
                <a:latin typeface="-webkit-standard"/>
              </a:rPr>
              <a:t>Prompt 3 </a:t>
            </a:r>
            <a:r>
              <a:rPr lang="en-US" sz="1200" dirty="0">
                <a:solidFill>
                  <a:schemeClr val="tx2">
                    <a:lumMod val="50000"/>
                  </a:schemeClr>
                </a:solidFill>
                <a:latin typeface="-webkit-standard"/>
              </a:rPr>
              <a:t>(Filtering): </a:t>
            </a:r>
            <a:r>
              <a:rPr lang="en-US" sz="1200" b="0" i="0" u="none" strike="noStrike" dirty="0">
                <a:solidFill>
                  <a:schemeClr val="tx2">
                    <a:lumMod val="50000"/>
                  </a:schemeClr>
                </a:solidFill>
                <a:effectLst/>
                <a:latin typeface="-webkit-standard"/>
              </a:rPr>
              <a:t>Let's create a histogram only using the Data Scientist job positions. </a:t>
            </a:r>
          </a:p>
          <a:p>
            <a:pPr>
              <a:lnSpc>
                <a:spcPct val="90000"/>
              </a:lnSpc>
            </a:pPr>
            <a:r>
              <a:rPr lang="en-US" sz="1200" b="1" dirty="0">
                <a:solidFill>
                  <a:schemeClr val="tx2">
                    <a:lumMod val="50000"/>
                  </a:schemeClr>
                </a:solidFill>
                <a:latin typeface="-webkit-standard"/>
              </a:rPr>
              <a:t>Prompt 4 </a:t>
            </a:r>
            <a:r>
              <a:rPr lang="en-US" sz="1200" dirty="0">
                <a:solidFill>
                  <a:schemeClr val="tx2">
                    <a:lumMod val="50000"/>
                  </a:schemeClr>
                </a:solidFill>
                <a:latin typeface="-webkit-standard"/>
              </a:rPr>
              <a:t>(You can always ask): </a:t>
            </a:r>
            <a:r>
              <a:rPr lang="en-US" sz="1200" b="0" i="0" u="none" strike="noStrike" dirty="0">
                <a:solidFill>
                  <a:schemeClr val="tx2">
                    <a:lumMod val="50000"/>
                  </a:schemeClr>
                </a:solidFill>
                <a:effectLst/>
                <a:latin typeface="-webkit-standard"/>
              </a:rPr>
              <a:t>Can you compare salaries across experience levels? </a:t>
            </a:r>
            <a:endParaRPr lang="en-US" sz="1200" dirty="0">
              <a:solidFill>
                <a:schemeClr val="tx2">
                  <a:lumMod val="50000"/>
                </a:schemeClr>
              </a:solidFill>
              <a:latin typeface="-webkit-standard"/>
            </a:endParaRPr>
          </a:p>
          <a:p>
            <a:pPr>
              <a:lnSpc>
                <a:spcPct val="90000"/>
              </a:lnSpc>
            </a:pPr>
            <a:r>
              <a:rPr lang="en-US" sz="1200" b="1" dirty="0">
                <a:solidFill>
                  <a:schemeClr val="tx2">
                    <a:lumMod val="50000"/>
                  </a:schemeClr>
                </a:solidFill>
                <a:latin typeface="-webkit-standard"/>
              </a:rPr>
              <a:t>Prompt 5 </a:t>
            </a:r>
            <a:r>
              <a:rPr lang="en-US" sz="1200" dirty="0">
                <a:solidFill>
                  <a:schemeClr val="tx2">
                    <a:lumMod val="50000"/>
                  </a:schemeClr>
                </a:solidFill>
                <a:latin typeface="-webkit-standard"/>
              </a:rPr>
              <a:t>(Possibility for batch work): </a:t>
            </a:r>
            <a:r>
              <a:rPr lang="en-US" sz="1200" b="0" i="0" u="none" strike="noStrike" dirty="0">
                <a:solidFill>
                  <a:schemeClr val="tx2">
                    <a:lumMod val="50000"/>
                  </a:schemeClr>
                </a:solidFill>
                <a:effectLst/>
                <a:latin typeface="-webkit-standard"/>
              </a:rPr>
              <a:t>Examine our data for 2022 data science salaries. Explain the distribution and provide charts appropriate for your analysis. </a:t>
            </a:r>
          </a:p>
          <a:p>
            <a:pPr>
              <a:lnSpc>
                <a:spcPct val="90000"/>
              </a:lnSpc>
            </a:pPr>
            <a:endParaRPr lang="en-US" sz="1000" b="0" i="0" u="none" strike="noStrike" dirty="0">
              <a:solidFill>
                <a:schemeClr val="tx2">
                  <a:lumMod val="50000"/>
                </a:schemeClr>
              </a:solidFill>
              <a:effectLst/>
              <a:latin typeface="-webkit-standard"/>
            </a:endParaRPr>
          </a:p>
          <a:p>
            <a:pPr>
              <a:lnSpc>
                <a:spcPct val="90000"/>
              </a:lnSpc>
            </a:pPr>
            <a:endParaRPr lang="en-US" sz="1000" b="0" i="0" u="none" strike="noStrike" dirty="0">
              <a:solidFill>
                <a:schemeClr val="tx2">
                  <a:lumMod val="50000"/>
                </a:schemeClr>
              </a:solidFill>
              <a:effectLst/>
              <a:latin typeface="-webkit-standard"/>
            </a:endParaRPr>
          </a:p>
          <a:p>
            <a:pPr>
              <a:lnSpc>
                <a:spcPct val="90000"/>
              </a:lnSpc>
            </a:pPr>
            <a:endParaRPr lang="en-US" sz="1000" dirty="0">
              <a:solidFill>
                <a:schemeClr val="tx2">
                  <a:lumMod val="50000"/>
                </a:schemeClr>
              </a:solidFill>
            </a:endParaRPr>
          </a:p>
        </p:txBody>
      </p:sp>
      <p:pic>
        <p:nvPicPr>
          <p:cNvPr id="5" name="Picture 4" descr="Magnifying glass showing decling performance">
            <a:extLst>
              <a:ext uri="{FF2B5EF4-FFF2-40B4-BE49-F238E27FC236}">
                <a16:creationId xmlns:a16="http://schemas.microsoft.com/office/drawing/2014/main" id="{5DDB1220-2CFD-908B-F05F-C86368C2571E}"/>
              </a:ext>
            </a:extLst>
          </p:cNvPr>
          <p:cNvPicPr>
            <a:picLocks noChangeAspect="1"/>
          </p:cNvPicPr>
          <p:nvPr/>
        </p:nvPicPr>
        <p:blipFill>
          <a:blip r:embed="rId4"/>
          <a:srcRect l="8633" r="41152"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TextBox 3">
            <a:extLst>
              <a:ext uri="{FF2B5EF4-FFF2-40B4-BE49-F238E27FC236}">
                <a16:creationId xmlns:a16="http://schemas.microsoft.com/office/drawing/2014/main" id="{399FD0BF-39FE-CB95-49E1-3F5138121BBE}"/>
              </a:ext>
            </a:extLst>
          </p:cNvPr>
          <p:cNvSpPr txBox="1"/>
          <p:nvPr/>
        </p:nvSpPr>
        <p:spPr>
          <a:xfrm>
            <a:off x="7787795" y="6430087"/>
            <a:ext cx="1356205" cy="369332"/>
          </a:xfrm>
          <a:prstGeom prst="rect">
            <a:avLst/>
          </a:prstGeom>
          <a:noFill/>
        </p:spPr>
        <p:txBody>
          <a:bodyPr wrap="none" rtlCol="0">
            <a:spAutoFit/>
          </a:bodyPr>
          <a:lstStyle/>
          <a:p>
            <a:r>
              <a:rPr lang="en-US" dirty="0" err="1">
                <a:hlinkClick r:id="rId5"/>
              </a:rPr>
              <a:t>chatgpt.com</a:t>
            </a:r>
            <a:endParaRPr lang="en-US" dirty="0"/>
          </a:p>
        </p:txBody>
      </p:sp>
    </p:spTree>
    <p:extLst>
      <p:ext uri="{BB962C8B-B14F-4D97-AF65-F5344CB8AC3E}">
        <p14:creationId xmlns:p14="http://schemas.microsoft.com/office/powerpoint/2010/main" val="3073314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5F293-EB29-B980-10BD-F999FFFACFD4}"/>
              </a:ext>
            </a:extLst>
          </p:cNvPr>
          <p:cNvSpPr>
            <a:spLocks noGrp="1"/>
          </p:cNvSpPr>
          <p:nvPr>
            <p:ph type="title"/>
          </p:nvPr>
        </p:nvSpPr>
        <p:spPr/>
        <p:txBody>
          <a:bodyPr/>
          <a:lstStyle/>
          <a:p>
            <a:r>
              <a:rPr lang="en-US" dirty="0"/>
              <a:t>Power Point Generation</a:t>
            </a:r>
          </a:p>
        </p:txBody>
      </p:sp>
      <p:graphicFrame>
        <p:nvGraphicFramePr>
          <p:cNvPr id="5" name="Content Placeholder 2">
            <a:extLst>
              <a:ext uri="{FF2B5EF4-FFF2-40B4-BE49-F238E27FC236}">
                <a16:creationId xmlns:a16="http://schemas.microsoft.com/office/drawing/2014/main" id="{2D0387B5-341A-4C26-7BB3-C09D51EF64DA}"/>
              </a:ext>
            </a:extLst>
          </p:cNvPr>
          <p:cNvGraphicFramePr>
            <a:graphicFrameLocks noGrp="1"/>
          </p:cNvGraphicFramePr>
          <p:nvPr>
            <p:ph idx="1"/>
            <p:extLst>
              <p:ext uri="{D42A27DB-BD31-4B8C-83A1-F6EECF244321}">
                <p14:modId xmlns:p14="http://schemas.microsoft.com/office/powerpoint/2010/main" val="215278657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11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E677EE-FC59-823E-644C-D83FA4DF072D}"/>
              </a:ext>
            </a:extLst>
          </p:cNvPr>
          <p:cNvSpPr>
            <a:spLocks noGrp="1"/>
          </p:cNvSpPr>
          <p:nvPr>
            <p:ph type="title"/>
          </p:nvPr>
        </p:nvSpPr>
        <p:spPr>
          <a:xfrm>
            <a:off x="885710" y="652189"/>
            <a:ext cx="7372350" cy="1325880"/>
          </a:xfrm>
        </p:spPr>
        <p:txBody>
          <a:bodyPr vert="horz" lIns="91440" tIns="45720" rIns="91440" bIns="45720" rtlCol="0" anchor="b">
            <a:normAutofit/>
          </a:bodyPr>
          <a:lstStyle/>
          <a:p>
            <a:pPr defTabSz="914400">
              <a:lnSpc>
                <a:spcPct val="90000"/>
              </a:lnSpc>
            </a:pPr>
            <a:r>
              <a:rPr lang="en-US" sz="3200" b="0" i="0" u="none" strike="noStrike" dirty="0">
                <a:solidFill>
                  <a:schemeClr val="accent4">
                    <a:lumMod val="75000"/>
                  </a:schemeClr>
                </a:solidFill>
                <a:effectLst/>
                <a:latin typeface="-webkit-standard"/>
              </a:rPr>
              <a:t>Data Work</a:t>
            </a:r>
            <a:r>
              <a:rPr lang="en-US" sz="3200" dirty="0">
                <a:solidFill>
                  <a:schemeClr val="accent4">
                    <a:lumMod val="75000"/>
                  </a:schemeClr>
                </a:solidFill>
                <a:latin typeface="-webkit-standard"/>
              </a:rPr>
              <a:t>flow</a:t>
            </a:r>
            <a:r>
              <a:rPr lang="en-US" sz="3200" b="0" i="0" u="none" strike="noStrike" dirty="0">
                <a:solidFill>
                  <a:schemeClr val="accent4">
                    <a:lumMod val="75000"/>
                  </a:schemeClr>
                </a:solidFill>
                <a:effectLst/>
                <a:latin typeface="-webkit-standard"/>
              </a:rPr>
              <a:t> </a:t>
            </a:r>
            <a:endParaRPr lang="en-US" sz="3100" kern="1200" dirty="0">
              <a:solidFill>
                <a:schemeClr val="accent4">
                  <a:lumMod val="75000"/>
                </a:schemeClr>
              </a:solidFill>
              <a:latin typeface="+mj-lt"/>
              <a:ea typeface="+mj-ea"/>
              <a:cs typeface="+mj-cs"/>
            </a:endParaRPr>
          </a:p>
        </p:txBody>
      </p:sp>
      <p:grpSp>
        <p:nvGrpSpPr>
          <p:cNvPr id="81" name="Group 80">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1"/>
            <a:ext cx="2521551" cy="2522849"/>
            <a:chOff x="-305" y="-1"/>
            <a:chExt cx="3832880" cy="2876136"/>
          </a:xfrm>
        </p:grpSpPr>
        <p:sp>
          <p:nvSpPr>
            <p:cNvPr id="82" name="Freeform: Shape 81">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9C52AF2-EA27-5BC6-A36B-A55A354BC8E5}"/>
              </a:ext>
            </a:extLst>
          </p:cNvPr>
          <p:cNvSpPr>
            <a:spLocks/>
          </p:cNvSpPr>
          <p:nvPr/>
        </p:nvSpPr>
        <p:spPr>
          <a:xfrm>
            <a:off x="4825462" y="2559231"/>
            <a:ext cx="3902058" cy="3340826"/>
          </a:xfrm>
          <a:prstGeom prst="rect">
            <a:avLst/>
          </a:prstGeom>
        </p:spPr>
        <p:txBody>
          <a:bodyPr>
            <a:noAutofit/>
          </a:bodyPr>
          <a:lstStyle/>
          <a:p>
            <a:pPr defTabSz="310896">
              <a:lnSpc>
                <a:spcPct val="90000"/>
              </a:lnSpc>
              <a:spcAft>
                <a:spcPts val="600"/>
              </a:spcAft>
            </a:pPr>
            <a:r>
              <a:rPr lang="en-US" sz="1400" b="1" kern="1200" dirty="0">
                <a:solidFill>
                  <a:schemeClr val="accent4">
                    <a:lumMod val="50000"/>
                  </a:schemeClr>
                </a:solidFill>
                <a:latin typeface="+mn-lt"/>
                <a:ea typeface="+mn-ea"/>
                <a:cs typeface="+mn-cs"/>
              </a:rPr>
              <a:t>Key Points</a:t>
            </a:r>
            <a:endParaRPr lang="en-US" sz="1400" kern="1200" dirty="0">
              <a:solidFill>
                <a:schemeClr val="accent4">
                  <a:lumMod val="50000"/>
                </a:schemeClr>
              </a:solidFill>
              <a:latin typeface="+mn-lt"/>
              <a:ea typeface="+mn-ea"/>
              <a:cs typeface="+mn-cs"/>
            </a:endParaRPr>
          </a:p>
          <a:p>
            <a:pPr defTabSz="310896">
              <a:lnSpc>
                <a:spcPct val="90000"/>
              </a:lnSpc>
              <a:spcAft>
                <a:spcPts val="600"/>
              </a:spcAft>
            </a:pPr>
            <a:r>
              <a:rPr lang="en-US" sz="1400" b="1" kern="1200" dirty="0">
                <a:solidFill>
                  <a:schemeClr val="accent4">
                    <a:lumMod val="50000"/>
                  </a:schemeClr>
                </a:solidFill>
                <a:latin typeface="+mn-lt"/>
                <a:ea typeface="+mn-ea"/>
                <a:cs typeface="+mn-cs"/>
              </a:rPr>
              <a:t>Applications in Data Analytics and Data Science:</a:t>
            </a:r>
            <a:endParaRPr lang="en-US" sz="1400" kern="1200" dirty="0">
              <a:solidFill>
                <a:schemeClr val="accent4">
                  <a:lumMod val="50000"/>
                </a:schemeClr>
              </a:solidFill>
              <a:latin typeface="+mn-lt"/>
              <a:ea typeface="+mn-ea"/>
              <a:cs typeface="+mn-cs"/>
            </a:endParaRPr>
          </a:p>
          <a:p>
            <a:pPr marL="505206" lvl="1" indent="-194310" defTabSz="310896">
              <a:lnSpc>
                <a:spcPct val="90000"/>
              </a:lnSpc>
              <a:spcAft>
                <a:spcPts val="600"/>
              </a:spcAft>
              <a:buFont typeface="Arial" panose="020B0604020202020204" pitchFamily="34" charset="0"/>
              <a:buChar char="•"/>
            </a:pPr>
            <a:r>
              <a:rPr lang="en-US" sz="1400" kern="1200" dirty="0">
                <a:solidFill>
                  <a:schemeClr val="accent4">
                    <a:lumMod val="50000"/>
                  </a:schemeClr>
                </a:solidFill>
                <a:latin typeface="+mn-lt"/>
                <a:ea typeface="+mn-ea"/>
                <a:cs typeface="+mn-cs"/>
              </a:rPr>
              <a:t>Assists in data preprocessing, feature engineering, model development, evaluation, and deployment.</a:t>
            </a:r>
          </a:p>
          <a:p>
            <a:pPr defTabSz="310896">
              <a:lnSpc>
                <a:spcPct val="90000"/>
              </a:lnSpc>
              <a:spcAft>
                <a:spcPts val="600"/>
              </a:spcAft>
            </a:pPr>
            <a:r>
              <a:rPr lang="en-US" sz="1400" b="1" kern="1200" dirty="0">
                <a:solidFill>
                  <a:schemeClr val="accent4">
                    <a:lumMod val="50000"/>
                  </a:schemeClr>
                </a:solidFill>
                <a:latin typeface="+mn-lt"/>
                <a:ea typeface="+mn-ea"/>
                <a:cs typeface="+mn-cs"/>
              </a:rPr>
              <a:t>Capabilities:</a:t>
            </a:r>
            <a:endParaRPr lang="en-US" sz="1400" kern="1200" dirty="0">
              <a:solidFill>
                <a:schemeClr val="accent4">
                  <a:lumMod val="50000"/>
                </a:schemeClr>
              </a:solidFill>
              <a:latin typeface="+mn-lt"/>
              <a:ea typeface="+mn-ea"/>
              <a:cs typeface="+mn-cs"/>
            </a:endParaRPr>
          </a:p>
          <a:p>
            <a:pPr marL="505206" lvl="1" indent="-194310" defTabSz="310896">
              <a:lnSpc>
                <a:spcPct val="90000"/>
              </a:lnSpc>
              <a:spcAft>
                <a:spcPts val="600"/>
              </a:spcAft>
              <a:buFont typeface="Arial" panose="020B0604020202020204" pitchFamily="34" charset="0"/>
              <a:buChar char="•"/>
            </a:pPr>
            <a:r>
              <a:rPr lang="en-US" sz="1400" kern="1200" dirty="0">
                <a:solidFill>
                  <a:schemeClr val="accent4">
                    <a:lumMod val="50000"/>
                  </a:schemeClr>
                </a:solidFill>
                <a:latin typeface="+mn-lt"/>
                <a:ea typeface="+mn-ea"/>
                <a:cs typeface="+mn-cs"/>
              </a:rPr>
              <a:t>Generates code snippets, explains statistical concepts, and provides actionable insights.</a:t>
            </a:r>
          </a:p>
          <a:p>
            <a:pPr defTabSz="310896">
              <a:lnSpc>
                <a:spcPct val="90000"/>
              </a:lnSpc>
              <a:spcAft>
                <a:spcPts val="600"/>
              </a:spcAft>
            </a:pPr>
            <a:r>
              <a:rPr lang="en-US" sz="1400" b="1" kern="1200" dirty="0">
                <a:solidFill>
                  <a:schemeClr val="accent4">
                    <a:lumMod val="50000"/>
                  </a:schemeClr>
                </a:solidFill>
                <a:latin typeface="+mn-lt"/>
                <a:ea typeface="+mn-ea"/>
                <a:cs typeface="+mn-cs"/>
              </a:rPr>
              <a:t>Example:</a:t>
            </a:r>
            <a:endParaRPr lang="en-US" sz="1400" kern="1200" dirty="0">
              <a:solidFill>
                <a:schemeClr val="accent4">
                  <a:lumMod val="50000"/>
                </a:schemeClr>
              </a:solidFill>
              <a:latin typeface="+mn-lt"/>
              <a:ea typeface="+mn-ea"/>
              <a:cs typeface="+mn-cs"/>
            </a:endParaRPr>
          </a:p>
          <a:p>
            <a:pPr defTabSz="310896">
              <a:lnSpc>
                <a:spcPct val="90000"/>
              </a:lnSpc>
              <a:spcAft>
                <a:spcPts val="600"/>
              </a:spcAft>
              <a:buFont typeface="Arial" panose="020B0604020202020204" pitchFamily="34" charset="0"/>
              <a:buChar char="•"/>
            </a:pPr>
            <a:r>
              <a:rPr lang="en-US" sz="1400" kern="1200" dirty="0">
                <a:solidFill>
                  <a:schemeClr val="accent4">
                    <a:lumMod val="50000"/>
                  </a:schemeClr>
                </a:solidFill>
                <a:latin typeface="+mn-lt"/>
                <a:ea typeface="+mn-ea"/>
                <a:cs typeface="+mn-cs"/>
              </a:rPr>
              <a:t>"How can I clean missing data in Python?" → ChatGPT generates code using pandas to handle missing values.</a:t>
            </a:r>
          </a:p>
          <a:p>
            <a:pPr>
              <a:lnSpc>
                <a:spcPct val="90000"/>
              </a:lnSpc>
              <a:spcAft>
                <a:spcPts val="600"/>
              </a:spcAft>
            </a:pPr>
            <a:endParaRPr lang="en-US" sz="1400" dirty="0">
              <a:solidFill>
                <a:schemeClr val="accent4">
                  <a:lumMod val="50000"/>
                </a:schemeClr>
              </a:solidFill>
            </a:endParaRPr>
          </a:p>
        </p:txBody>
      </p:sp>
      <p:grpSp>
        <p:nvGrpSpPr>
          <p:cNvPr id="87" name="Group 86">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7370340" y="5084569"/>
            <a:ext cx="2151670" cy="1395192"/>
            <a:chOff x="-305" y="-4155"/>
            <a:chExt cx="2514948" cy="2174333"/>
          </a:xfrm>
        </p:grpSpPr>
        <p:sp>
          <p:nvSpPr>
            <p:cNvPr id="88" name="Freeform: Shape 87">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91" name="Freeform: Shape 90">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4" name="Content Placeholder 2">
            <a:extLst>
              <a:ext uri="{FF2B5EF4-FFF2-40B4-BE49-F238E27FC236}">
                <a16:creationId xmlns:a16="http://schemas.microsoft.com/office/drawing/2014/main" id="{08F8882A-9733-0937-1DD9-1AA8660A3B78}"/>
              </a:ext>
            </a:extLst>
          </p:cNvPr>
          <p:cNvGraphicFramePr/>
          <p:nvPr>
            <p:extLst>
              <p:ext uri="{D42A27DB-BD31-4B8C-83A1-F6EECF244321}">
                <p14:modId xmlns:p14="http://schemas.microsoft.com/office/powerpoint/2010/main" val="1366611098"/>
              </p:ext>
            </p:extLst>
          </p:nvPr>
        </p:nvGraphicFramePr>
        <p:xfrm>
          <a:off x="490259" y="2540275"/>
          <a:ext cx="3845172" cy="3227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C2039671-A374-44B5-01A3-299F8DF4588F}"/>
              </a:ext>
            </a:extLst>
          </p:cNvPr>
          <p:cNvSpPr txBox="1"/>
          <p:nvPr/>
        </p:nvSpPr>
        <p:spPr>
          <a:xfrm>
            <a:off x="7787795" y="6430087"/>
            <a:ext cx="1356205" cy="369332"/>
          </a:xfrm>
          <a:prstGeom prst="rect">
            <a:avLst/>
          </a:prstGeom>
          <a:noFill/>
        </p:spPr>
        <p:txBody>
          <a:bodyPr wrap="none" rtlCol="0">
            <a:spAutoFit/>
          </a:bodyPr>
          <a:lstStyle/>
          <a:p>
            <a:r>
              <a:rPr lang="en-US" dirty="0" err="1">
                <a:hlinkClick r:id="rId8"/>
              </a:rPr>
              <a:t>chatgpt.com</a:t>
            </a:r>
            <a:endParaRPr lang="en-US" dirty="0"/>
          </a:p>
        </p:txBody>
      </p:sp>
    </p:spTree>
    <p:extLst>
      <p:ext uri="{BB962C8B-B14F-4D97-AF65-F5344CB8AC3E}">
        <p14:creationId xmlns:p14="http://schemas.microsoft.com/office/powerpoint/2010/main" val="4183162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E677EE-FC59-823E-644C-D83FA4DF072D}"/>
              </a:ext>
            </a:extLst>
          </p:cNvPr>
          <p:cNvSpPr>
            <a:spLocks noGrp="1"/>
          </p:cNvSpPr>
          <p:nvPr>
            <p:ph type="title"/>
          </p:nvPr>
        </p:nvSpPr>
        <p:spPr>
          <a:xfrm>
            <a:off x="616560" y="220741"/>
            <a:ext cx="3795453" cy="1454051"/>
          </a:xfrm>
        </p:spPr>
        <p:txBody>
          <a:bodyPr vert="horz" lIns="91440" tIns="45720" rIns="91440" bIns="45720" rtlCol="0" anchor="ctr">
            <a:normAutofit/>
          </a:bodyPr>
          <a:lstStyle/>
          <a:p>
            <a:pPr algn="l" defTabSz="914400">
              <a:lnSpc>
                <a:spcPct val="90000"/>
              </a:lnSpc>
            </a:pPr>
            <a:r>
              <a:rPr lang="en-US" sz="3200" kern="1200" dirty="0">
                <a:solidFill>
                  <a:schemeClr val="accent4">
                    <a:lumMod val="75000"/>
                  </a:schemeClr>
                </a:solidFill>
                <a:latin typeface="+mj-lt"/>
                <a:ea typeface="+mj-ea"/>
                <a:cs typeface="+mj-cs"/>
              </a:rPr>
              <a:t>Exploratory Data Analysis</a:t>
            </a:r>
            <a:endParaRPr lang="en-US" sz="3100" kern="1200" dirty="0">
              <a:solidFill>
                <a:schemeClr val="accent4">
                  <a:lumMod val="75000"/>
                </a:schemeClr>
              </a:solidFill>
              <a:latin typeface="+mj-lt"/>
              <a:ea typeface="+mj-ea"/>
              <a:cs typeface="+mj-cs"/>
            </a:endParaRPr>
          </a:p>
        </p:txBody>
      </p:sp>
      <p:sp>
        <p:nvSpPr>
          <p:cNvPr id="3" name="Content Placeholder 2">
            <a:extLst>
              <a:ext uri="{FF2B5EF4-FFF2-40B4-BE49-F238E27FC236}">
                <a16:creationId xmlns:a16="http://schemas.microsoft.com/office/drawing/2014/main" id="{79C52AF2-EA27-5BC6-A36B-A55A354BC8E5}"/>
              </a:ext>
            </a:extLst>
          </p:cNvPr>
          <p:cNvSpPr>
            <a:spLocks/>
          </p:cNvSpPr>
          <p:nvPr/>
        </p:nvSpPr>
        <p:spPr>
          <a:xfrm>
            <a:off x="4947436" y="1743905"/>
            <a:ext cx="3902058" cy="2549757"/>
          </a:xfrm>
          <a:prstGeom prst="rect">
            <a:avLst/>
          </a:prstGeom>
        </p:spPr>
        <p:txBody>
          <a:bodyPr>
            <a:noAutofit/>
          </a:bodyPr>
          <a:lstStyle/>
          <a:p>
            <a:pPr defTabSz="429768">
              <a:lnSpc>
                <a:spcPct val="90000"/>
              </a:lnSpc>
              <a:spcAft>
                <a:spcPts val="600"/>
              </a:spcAft>
            </a:pPr>
            <a:r>
              <a:rPr lang="en-US" b="1" kern="1200" dirty="0">
                <a:solidFill>
                  <a:schemeClr val="accent4">
                    <a:lumMod val="50000"/>
                  </a:schemeClr>
                </a:solidFill>
                <a:latin typeface="+mn-lt"/>
                <a:ea typeface="+mn-ea"/>
                <a:cs typeface="+mn-cs"/>
              </a:rPr>
              <a:t>Key Points</a:t>
            </a:r>
            <a:endParaRPr lang="en-US" kern="1200" dirty="0">
              <a:solidFill>
                <a:schemeClr val="accent4">
                  <a:lumMod val="50000"/>
                </a:schemeClr>
              </a:solidFill>
              <a:latin typeface="+mn-lt"/>
              <a:ea typeface="+mn-ea"/>
              <a:cs typeface="+mn-cs"/>
            </a:endParaRPr>
          </a:p>
          <a:p>
            <a:pPr defTabSz="429768">
              <a:lnSpc>
                <a:spcPct val="90000"/>
              </a:lnSpc>
              <a:spcAft>
                <a:spcPts val="600"/>
              </a:spcAft>
              <a:buFont typeface="Arial" panose="020B0604020202020204" pitchFamily="34" charset="0"/>
              <a:buChar char="•"/>
            </a:pPr>
            <a:r>
              <a:rPr lang="en-US" b="1" kern="1200" dirty="0">
                <a:solidFill>
                  <a:schemeClr val="accent4">
                    <a:lumMod val="50000"/>
                  </a:schemeClr>
                </a:solidFill>
                <a:latin typeface="+mn-lt"/>
                <a:ea typeface="+mn-ea"/>
                <a:cs typeface="+mn-cs"/>
              </a:rPr>
              <a:t>Data Statics: </a:t>
            </a:r>
            <a:r>
              <a:rPr lang="en-US" kern="1200" dirty="0">
                <a:solidFill>
                  <a:schemeClr val="accent4">
                    <a:lumMod val="50000"/>
                  </a:schemeClr>
                </a:solidFill>
                <a:latin typeface="+mn-lt"/>
                <a:ea typeface="+mn-ea"/>
                <a:cs typeface="+mn-cs"/>
              </a:rPr>
              <a:t>GPT can provide full data statistics. </a:t>
            </a:r>
          </a:p>
          <a:p>
            <a:pPr defTabSz="429768">
              <a:lnSpc>
                <a:spcPct val="90000"/>
              </a:lnSpc>
              <a:spcAft>
                <a:spcPts val="600"/>
              </a:spcAft>
              <a:buFont typeface="Arial" panose="020B0604020202020204" pitchFamily="34" charset="0"/>
              <a:buChar char="•"/>
            </a:pPr>
            <a:r>
              <a:rPr lang="en-US" b="1" kern="1200" dirty="0">
                <a:solidFill>
                  <a:schemeClr val="accent4">
                    <a:lumMod val="50000"/>
                  </a:schemeClr>
                </a:solidFill>
                <a:latin typeface="+mn-lt"/>
                <a:ea typeface="+mn-ea"/>
                <a:cs typeface="+mn-cs"/>
              </a:rPr>
              <a:t>Data Visualization: </a:t>
            </a:r>
            <a:r>
              <a:rPr lang="en-US" kern="1200" dirty="0">
                <a:solidFill>
                  <a:schemeClr val="accent4">
                    <a:lumMod val="50000"/>
                  </a:schemeClr>
                </a:solidFill>
                <a:latin typeface="+mn-lt"/>
                <a:ea typeface="+mn-ea"/>
                <a:cs typeface="+mn-cs"/>
              </a:rPr>
              <a:t>GPT can generate visualizations to make further decisions.  </a:t>
            </a:r>
          </a:p>
          <a:p>
            <a:pPr defTabSz="429768">
              <a:lnSpc>
                <a:spcPct val="90000"/>
              </a:lnSpc>
              <a:spcAft>
                <a:spcPts val="600"/>
              </a:spcAft>
              <a:buFont typeface="Arial" panose="020B0604020202020204" pitchFamily="34" charset="0"/>
              <a:buChar char="•"/>
            </a:pPr>
            <a:r>
              <a:rPr lang="en-US" b="1" kern="1200" dirty="0">
                <a:solidFill>
                  <a:schemeClr val="accent4">
                    <a:lumMod val="50000"/>
                  </a:schemeClr>
                </a:solidFill>
                <a:latin typeface="+mn-lt"/>
                <a:ea typeface="+mn-ea"/>
                <a:cs typeface="+mn-cs"/>
              </a:rPr>
              <a:t>Data Pre-Processing:</a:t>
            </a:r>
            <a:endParaRPr lang="en-US" kern="1200" dirty="0">
              <a:solidFill>
                <a:schemeClr val="accent4">
                  <a:lumMod val="50000"/>
                </a:schemeClr>
              </a:solidFill>
              <a:latin typeface="+mn-lt"/>
              <a:ea typeface="+mn-ea"/>
              <a:cs typeface="+mn-cs"/>
            </a:endParaRPr>
          </a:p>
          <a:p>
            <a:pPr marL="698373" lvl="1" indent="-268605" defTabSz="429768">
              <a:lnSpc>
                <a:spcPct val="90000"/>
              </a:lnSpc>
              <a:spcAft>
                <a:spcPts val="600"/>
              </a:spcAft>
              <a:buFont typeface="Arial" panose="020B0604020202020204" pitchFamily="34" charset="0"/>
              <a:buChar char="•"/>
            </a:pPr>
            <a:r>
              <a:rPr lang="en-US" kern="1200" dirty="0">
                <a:solidFill>
                  <a:schemeClr val="accent4">
                    <a:lumMod val="50000"/>
                  </a:schemeClr>
                </a:solidFill>
                <a:latin typeface="+mn-lt"/>
                <a:ea typeface="+mn-ea"/>
                <a:cs typeface="+mn-cs"/>
              </a:rPr>
              <a:t>ChatGPT assists in writing scripts to clean and preprocess data efficiently.</a:t>
            </a:r>
          </a:p>
          <a:p>
            <a:pPr marL="429768" lvl="1" defTabSz="429768">
              <a:lnSpc>
                <a:spcPct val="90000"/>
              </a:lnSpc>
              <a:spcAft>
                <a:spcPts val="600"/>
              </a:spcAft>
            </a:pPr>
            <a:r>
              <a:rPr lang="en-US" kern="1200" dirty="0">
                <a:solidFill>
                  <a:schemeClr val="accent4">
                    <a:lumMod val="50000"/>
                  </a:schemeClr>
                </a:solidFill>
                <a:latin typeface="+mn-lt"/>
                <a:ea typeface="+mn-ea"/>
                <a:cs typeface="+mn-cs"/>
              </a:rPr>
              <a:t>1) Missing Values </a:t>
            </a:r>
            <a:br>
              <a:rPr lang="en-US" kern="1200" dirty="0">
                <a:solidFill>
                  <a:schemeClr val="accent4">
                    <a:lumMod val="50000"/>
                  </a:schemeClr>
                </a:solidFill>
                <a:latin typeface="+mn-lt"/>
                <a:ea typeface="+mn-ea"/>
                <a:cs typeface="+mn-cs"/>
              </a:rPr>
            </a:br>
            <a:r>
              <a:rPr lang="en-US" kern="1200" dirty="0">
                <a:solidFill>
                  <a:schemeClr val="accent4">
                    <a:lumMod val="50000"/>
                  </a:schemeClr>
                </a:solidFill>
                <a:latin typeface="+mn-lt"/>
                <a:ea typeface="+mn-ea"/>
                <a:cs typeface="+mn-cs"/>
              </a:rPr>
              <a:t>2) Scale Features</a:t>
            </a:r>
            <a:br>
              <a:rPr lang="en-US" kern="1200" dirty="0">
                <a:solidFill>
                  <a:schemeClr val="accent4">
                    <a:lumMod val="50000"/>
                  </a:schemeClr>
                </a:solidFill>
                <a:latin typeface="+mn-lt"/>
                <a:ea typeface="+mn-ea"/>
                <a:cs typeface="+mn-cs"/>
              </a:rPr>
            </a:br>
            <a:r>
              <a:rPr lang="en-US" kern="1200" dirty="0">
                <a:solidFill>
                  <a:schemeClr val="accent4">
                    <a:lumMod val="50000"/>
                  </a:schemeClr>
                </a:solidFill>
                <a:latin typeface="+mn-lt"/>
                <a:ea typeface="+mn-ea"/>
                <a:cs typeface="+mn-cs"/>
              </a:rPr>
              <a:t>3) Data Imbalance </a:t>
            </a:r>
            <a:br>
              <a:rPr lang="en-US" kern="1200" dirty="0">
                <a:solidFill>
                  <a:schemeClr val="accent4">
                    <a:lumMod val="50000"/>
                  </a:schemeClr>
                </a:solidFill>
                <a:latin typeface="+mn-lt"/>
                <a:ea typeface="+mn-ea"/>
                <a:cs typeface="+mn-cs"/>
              </a:rPr>
            </a:br>
            <a:r>
              <a:rPr lang="en-US" kern="1200" dirty="0">
                <a:solidFill>
                  <a:schemeClr val="accent4">
                    <a:lumMod val="50000"/>
                  </a:schemeClr>
                </a:solidFill>
                <a:latin typeface="+mn-lt"/>
                <a:ea typeface="+mn-ea"/>
                <a:cs typeface="+mn-cs"/>
              </a:rPr>
              <a:t>4) Feature Engineering </a:t>
            </a:r>
            <a:br>
              <a:rPr lang="en-US" kern="1200" dirty="0">
                <a:solidFill>
                  <a:schemeClr val="accent4">
                    <a:lumMod val="50000"/>
                  </a:schemeClr>
                </a:solidFill>
                <a:latin typeface="+mn-lt"/>
                <a:ea typeface="+mn-ea"/>
                <a:cs typeface="+mn-cs"/>
              </a:rPr>
            </a:br>
            <a:r>
              <a:rPr lang="en-US" kern="1200" dirty="0">
                <a:solidFill>
                  <a:schemeClr val="accent4">
                    <a:lumMod val="50000"/>
                  </a:schemeClr>
                </a:solidFill>
                <a:latin typeface="+mn-lt"/>
                <a:ea typeface="+mn-ea"/>
                <a:cs typeface="+mn-cs"/>
              </a:rPr>
              <a:t>5) Encode Categorical Variables </a:t>
            </a:r>
            <a:br>
              <a:rPr lang="en-US" kern="1200" dirty="0">
                <a:solidFill>
                  <a:schemeClr val="accent4">
                    <a:lumMod val="50000"/>
                  </a:schemeClr>
                </a:solidFill>
                <a:latin typeface="+mn-lt"/>
                <a:ea typeface="+mn-ea"/>
                <a:cs typeface="+mn-cs"/>
              </a:rPr>
            </a:br>
            <a:r>
              <a:rPr lang="en-US" kern="1200" dirty="0">
                <a:solidFill>
                  <a:schemeClr val="accent4">
                    <a:lumMod val="50000"/>
                  </a:schemeClr>
                </a:solidFill>
                <a:latin typeface="+mn-lt"/>
                <a:ea typeface="+mn-ea"/>
                <a:cs typeface="+mn-cs"/>
              </a:rPr>
              <a:t>… </a:t>
            </a:r>
          </a:p>
          <a:p>
            <a:pPr marL="429768" lvl="1" defTabSz="429768">
              <a:lnSpc>
                <a:spcPct val="90000"/>
              </a:lnSpc>
              <a:spcAft>
                <a:spcPts val="600"/>
              </a:spcAft>
            </a:pPr>
            <a:endParaRPr lang="en-US" kern="1200" dirty="0">
              <a:solidFill>
                <a:schemeClr val="accent4">
                  <a:lumMod val="50000"/>
                </a:schemeClr>
              </a:solidFill>
              <a:latin typeface="+mn-lt"/>
              <a:ea typeface="+mn-ea"/>
              <a:cs typeface="+mn-cs"/>
            </a:endParaRPr>
          </a:p>
          <a:p>
            <a:pPr>
              <a:lnSpc>
                <a:spcPct val="90000"/>
              </a:lnSpc>
              <a:spcAft>
                <a:spcPts val="600"/>
              </a:spcAft>
            </a:pPr>
            <a:endParaRPr lang="en-US" dirty="0">
              <a:solidFill>
                <a:schemeClr val="accent4">
                  <a:lumMod val="50000"/>
                </a:schemeClr>
              </a:solidFill>
            </a:endParaRPr>
          </a:p>
        </p:txBody>
      </p:sp>
      <p:grpSp>
        <p:nvGrpSpPr>
          <p:cNvPr id="68" name="Group 67">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6714"/>
            <a:ext cx="4780320" cy="6874714"/>
            <a:chOff x="5818240" y="-1"/>
            <a:chExt cx="6373761" cy="6874714"/>
          </a:xfrm>
        </p:grpSpPr>
        <p:sp>
          <p:nvSpPr>
            <p:cNvPr id="69" name="Freeform: Shape 68">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4" name="Content Placeholder 2">
            <a:extLst>
              <a:ext uri="{FF2B5EF4-FFF2-40B4-BE49-F238E27FC236}">
                <a16:creationId xmlns:a16="http://schemas.microsoft.com/office/drawing/2014/main" id="{08F8882A-9733-0937-1DD9-1AA8660A3B78}"/>
              </a:ext>
            </a:extLst>
          </p:cNvPr>
          <p:cNvGraphicFramePr/>
          <p:nvPr>
            <p:extLst>
              <p:ext uri="{D42A27DB-BD31-4B8C-83A1-F6EECF244321}">
                <p14:modId xmlns:p14="http://schemas.microsoft.com/office/powerpoint/2010/main" val="760958045"/>
              </p:ext>
            </p:extLst>
          </p:nvPr>
        </p:nvGraphicFramePr>
        <p:xfrm>
          <a:off x="595691" y="1743905"/>
          <a:ext cx="3574461" cy="3353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24DFACA-1AA5-B256-5B7A-B67A090B5F38}"/>
              </a:ext>
            </a:extLst>
          </p:cNvPr>
          <p:cNvSpPr txBox="1"/>
          <p:nvPr/>
        </p:nvSpPr>
        <p:spPr>
          <a:xfrm>
            <a:off x="7787795" y="6430087"/>
            <a:ext cx="1356205" cy="369332"/>
          </a:xfrm>
          <a:prstGeom prst="rect">
            <a:avLst/>
          </a:prstGeom>
          <a:noFill/>
        </p:spPr>
        <p:txBody>
          <a:bodyPr wrap="none" rtlCol="0">
            <a:spAutoFit/>
          </a:bodyPr>
          <a:lstStyle/>
          <a:p>
            <a:r>
              <a:rPr lang="en-US" dirty="0" err="1">
                <a:hlinkClick r:id="rId8"/>
              </a:rPr>
              <a:t>chatgpt.com</a:t>
            </a:r>
            <a:endParaRPr lang="en-US" dirty="0"/>
          </a:p>
        </p:txBody>
      </p:sp>
    </p:spTree>
    <p:extLst>
      <p:ext uri="{BB962C8B-B14F-4D97-AF65-F5344CB8AC3E}">
        <p14:creationId xmlns:p14="http://schemas.microsoft.com/office/powerpoint/2010/main" val="1963285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2400" b="1" dirty="0">
                <a:solidFill>
                  <a:schemeClr val="accent4">
                    <a:lumMod val="50000"/>
                  </a:schemeClr>
                </a:solidFill>
              </a:rPr>
              <a:t>Part 1: Understanding Generative AI and ChatGPT</a:t>
            </a:r>
          </a:p>
        </p:txBody>
      </p:sp>
      <p:grpSp>
        <p:nvGrpSpPr>
          <p:cNvPr id="29" name="Group 2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30" name="Rectangle 2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3">
            <a:extLst>
              <a:ext uri="{FF2B5EF4-FFF2-40B4-BE49-F238E27FC236}">
                <a16:creationId xmlns:a16="http://schemas.microsoft.com/office/drawing/2014/main" id="{4DA02275-BF18-817B-F8FF-2C8073ABA0FD}"/>
              </a:ext>
            </a:extLst>
          </p:cNvPr>
          <p:cNvSpPr>
            <a:spLocks noGrp="1"/>
          </p:cNvSpPr>
          <p:nvPr>
            <p:ph idx="1"/>
          </p:nvPr>
        </p:nvSpPr>
        <p:spPr>
          <a:xfrm>
            <a:off x="443039" y="2330505"/>
            <a:ext cx="3419569" cy="3979585"/>
          </a:xfrm>
        </p:spPr>
        <p:txBody>
          <a:bodyPr anchor="ctr">
            <a:normAutofit/>
          </a:bodyPr>
          <a:lstStyle/>
          <a:p>
            <a:pPr marL="0" indent="0">
              <a:buNone/>
            </a:pPr>
            <a:r>
              <a:rPr lang="en-US" sz="2000" i="0" u="none" strike="noStrike" dirty="0">
                <a:solidFill>
                  <a:schemeClr val="accent4">
                    <a:lumMod val="50000"/>
                  </a:schemeClr>
                </a:solidFill>
                <a:effectLst/>
                <a:latin typeface="-webkit-standard"/>
              </a:rPr>
              <a:t>Key Concepts:</a:t>
            </a:r>
          </a:p>
          <a:p>
            <a:r>
              <a:rPr lang="en-US" sz="1800" dirty="0">
                <a:solidFill>
                  <a:schemeClr val="accent4">
                    <a:lumMod val="50000"/>
                  </a:schemeClr>
                </a:solidFill>
                <a:latin typeface="-webkit-standard"/>
              </a:rPr>
              <a:t>Learn to spot the d</a:t>
            </a:r>
            <a:r>
              <a:rPr lang="en-US" sz="1800" i="0" u="none" strike="noStrike" dirty="0">
                <a:solidFill>
                  <a:schemeClr val="accent4">
                    <a:lumMod val="50000"/>
                  </a:schemeClr>
                </a:solidFill>
                <a:effectLst/>
                <a:latin typeface="-webkit-standard"/>
              </a:rPr>
              <a:t>ifference</a:t>
            </a:r>
            <a:r>
              <a:rPr lang="en-US" sz="1800" dirty="0">
                <a:solidFill>
                  <a:schemeClr val="accent4">
                    <a:lumMod val="50000"/>
                  </a:schemeClr>
                </a:solidFill>
                <a:latin typeface="-webkit-standard"/>
              </a:rPr>
              <a:t>s between Gen AI and other AI Models</a:t>
            </a:r>
            <a:endParaRPr lang="en-US" sz="1800" i="0" u="none" strike="noStrike" dirty="0">
              <a:solidFill>
                <a:schemeClr val="accent4">
                  <a:lumMod val="50000"/>
                </a:schemeClr>
              </a:solidFill>
              <a:effectLst/>
              <a:latin typeface="-webkit-standard"/>
            </a:endParaRPr>
          </a:p>
          <a:p>
            <a:r>
              <a:rPr lang="en-US" sz="1800" dirty="0">
                <a:solidFill>
                  <a:schemeClr val="accent4">
                    <a:lumMod val="50000"/>
                  </a:schemeClr>
                </a:solidFill>
                <a:latin typeface="-webkit-standard"/>
              </a:rPr>
              <a:t>Understand interactions with ChatGPT</a:t>
            </a:r>
            <a:endParaRPr lang="en-US" sz="1800" dirty="0">
              <a:solidFill>
                <a:schemeClr val="accent4">
                  <a:lumMod val="50000"/>
                </a:schemeClr>
              </a:solidFill>
            </a:endParaRPr>
          </a:p>
          <a:p>
            <a:r>
              <a:rPr lang="en-US" sz="1800" dirty="0">
                <a:solidFill>
                  <a:schemeClr val="accent4">
                    <a:lumMod val="50000"/>
                  </a:schemeClr>
                </a:solidFill>
              </a:rPr>
              <a:t>Overview of the ChatGPT Platform </a:t>
            </a:r>
          </a:p>
          <a:p>
            <a:pPr marL="0" indent="0">
              <a:buNone/>
            </a:pPr>
            <a:endParaRPr lang="en-US" sz="1700" dirty="0">
              <a:solidFill>
                <a:schemeClr val="accent4">
                  <a:lumMod val="50000"/>
                </a:schemeClr>
              </a:solidFill>
            </a:endParaRPr>
          </a:p>
        </p:txBody>
      </p:sp>
      <p:sp>
        <p:nvSpPr>
          <p:cNvPr id="35" name="Rectangle 3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68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E677EE-FC59-823E-644C-D83FA4DF072D}"/>
              </a:ext>
            </a:extLst>
          </p:cNvPr>
          <p:cNvSpPr>
            <a:spLocks noGrp="1"/>
          </p:cNvSpPr>
          <p:nvPr>
            <p:ph type="title"/>
          </p:nvPr>
        </p:nvSpPr>
        <p:spPr>
          <a:xfrm>
            <a:off x="885710" y="686314"/>
            <a:ext cx="7372350" cy="1325880"/>
          </a:xfrm>
        </p:spPr>
        <p:txBody>
          <a:bodyPr vert="horz" lIns="91440" tIns="45720" rIns="91440" bIns="45720" rtlCol="0" anchor="b">
            <a:normAutofit/>
          </a:bodyPr>
          <a:lstStyle/>
          <a:p>
            <a:pPr defTabSz="914400">
              <a:lnSpc>
                <a:spcPct val="90000"/>
              </a:lnSpc>
            </a:pPr>
            <a:r>
              <a:rPr lang="en-US" sz="2800" b="0" i="0" u="none" strike="noStrike" dirty="0">
                <a:solidFill>
                  <a:schemeClr val="accent4">
                    <a:lumMod val="75000"/>
                  </a:schemeClr>
                </a:solidFill>
                <a:effectLst/>
                <a:latin typeface="-webkit-standard"/>
              </a:rPr>
              <a:t>Data Modeling &amp; Limitations</a:t>
            </a:r>
            <a:endParaRPr lang="en-US" sz="3100" kern="1200" dirty="0">
              <a:solidFill>
                <a:schemeClr val="accent4">
                  <a:lumMod val="75000"/>
                </a:schemeClr>
              </a:solidFill>
              <a:latin typeface="+mj-lt"/>
              <a:ea typeface="+mj-ea"/>
              <a:cs typeface="+mj-cs"/>
            </a:endParaRPr>
          </a:p>
        </p:txBody>
      </p:sp>
      <p:grpSp>
        <p:nvGrpSpPr>
          <p:cNvPr id="81" name="Group 80">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1"/>
            <a:ext cx="2521551" cy="2522849"/>
            <a:chOff x="-305" y="-1"/>
            <a:chExt cx="3832880" cy="2876136"/>
          </a:xfrm>
        </p:grpSpPr>
        <p:sp>
          <p:nvSpPr>
            <p:cNvPr id="82" name="Freeform: Shape 81">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9C52AF2-EA27-5BC6-A36B-A55A354BC8E5}"/>
              </a:ext>
            </a:extLst>
          </p:cNvPr>
          <p:cNvSpPr>
            <a:spLocks/>
          </p:cNvSpPr>
          <p:nvPr/>
        </p:nvSpPr>
        <p:spPr>
          <a:xfrm>
            <a:off x="4940636" y="2827419"/>
            <a:ext cx="3902058" cy="2549757"/>
          </a:xfrm>
          <a:prstGeom prst="rect">
            <a:avLst/>
          </a:prstGeom>
        </p:spPr>
        <p:txBody>
          <a:bodyPr>
            <a:noAutofit/>
          </a:bodyPr>
          <a:lstStyle/>
          <a:p>
            <a:pPr marL="0" indent="0" algn="ctr">
              <a:buNone/>
            </a:pPr>
            <a:r>
              <a:rPr lang="en-US" b="1" dirty="0">
                <a:solidFill>
                  <a:schemeClr val="accent4">
                    <a:lumMod val="50000"/>
                  </a:schemeClr>
                </a:solidFill>
              </a:rPr>
              <a:t>Key Points</a:t>
            </a:r>
          </a:p>
          <a:p>
            <a:pPr marL="0" indent="0">
              <a:buNone/>
            </a:pPr>
            <a:endParaRPr lang="en-US" b="1" dirty="0">
              <a:solidFill>
                <a:schemeClr val="accent4">
                  <a:lumMod val="50000"/>
                </a:schemeClr>
              </a:solidFill>
            </a:endParaRPr>
          </a:p>
          <a:p>
            <a:r>
              <a:rPr lang="en-US" b="1" dirty="0">
                <a:solidFill>
                  <a:schemeClr val="accent4">
                    <a:lumMod val="50000"/>
                  </a:schemeClr>
                </a:solidFill>
              </a:rPr>
              <a:t>Data Modeling : </a:t>
            </a:r>
            <a:r>
              <a:rPr lang="en-US" dirty="0">
                <a:solidFill>
                  <a:schemeClr val="accent4">
                    <a:lumMod val="50000"/>
                  </a:schemeClr>
                </a:solidFill>
              </a:rPr>
              <a:t>GPT can advise and ultimately choose models for our dataset. It can also </a:t>
            </a:r>
          </a:p>
          <a:p>
            <a:endParaRPr lang="en-US" dirty="0">
              <a:solidFill>
                <a:schemeClr val="accent4">
                  <a:lumMod val="50000"/>
                </a:schemeClr>
              </a:solidFill>
            </a:endParaRPr>
          </a:p>
          <a:p>
            <a:r>
              <a:rPr lang="en-US" b="1" dirty="0">
                <a:solidFill>
                  <a:schemeClr val="accent4">
                    <a:lumMod val="50000"/>
                  </a:schemeClr>
                </a:solidFill>
              </a:rPr>
              <a:t>GUI GPT Limitations: </a:t>
            </a:r>
            <a:r>
              <a:rPr lang="en-US" dirty="0">
                <a:solidFill>
                  <a:schemeClr val="accent4">
                    <a:lumMod val="50000"/>
                  </a:schemeClr>
                </a:solidFill>
              </a:rPr>
              <a:t>Limitations can arise with environment tools, computational intensity and time-outs. </a:t>
            </a:r>
            <a:r>
              <a:rPr lang="en-US" b="1" dirty="0">
                <a:solidFill>
                  <a:schemeClr val="accent4">
                    <a:lumMod val="50000"/>
                  </a:schemeClr>
                </a:solidFill>
              </a:rPr>
              <a:t> </a:t>
            </a:r>
            <a:endParaRPr lang="en-US" dirty="0">
              <a:solidFill>
                <a:schemeClr val="accent4">
                  <a:lumMod val="50000"/>
                </a:schemeClr>
              </a:solidFill>
            </a:endParaRPr>
          </a:p>
          <a:p>
            <a:endParaRPr lang="en-US" dirty="0">
              <a:solidFill>
                <a:schemeClr val="accent4">
                  <a:lumMod val="50000"/>
                </a:schemeClr>
              </a:solidFill>
            </a:endParaRPr>
          </a:p>
        </p:txBody>
      </p:sp>
      <p:grpSp>
        <p:nvGrpSpPr>
          <p:cNvPr id="87" name="Group 86">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7370340" y="5084569"/>
            <a:ext cx="2151670" cy="1395192"/>
            <a:chOff x="-305" y="-4155"/>
            <a:chExt cx="2514948" cy="2174333"/>
          </a:xfrm>
        </p:grpSpPr>
        <p:sp>
          <p:nvSpPr>
            <p:cNvPr id="88" name="Freeform: Shape 87">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91" name="Freeform: Shape 90">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4" name="Content Placeholder 2">
            <a:extLst>
              <a:ext uri="{FF2B5EF4-FFF2-40B4-BE49-F238E27FC236}">
                <a16:creationId xmlns:a16="http://schemas.microsoft.com/office/drawing/2014/main" id="{08F8882A-9733-0937-1DD9-1AA8660A3B78}"/>
              </a:ext>
            </a:extLst>
          </p:cNvPr>
          <p:cNvGraphicFramePr/>
          <p:nvPr>
            <p:extLst>
              <p:ext uri="{D42A27DB-BD31-4B8C-83A1-F6EECF244321}">
                <p14:modId xmlns:p14="http://schemas.microsoft.com/office/powerpoint/2010/main" val="1797135293"/>
              </p:ext>
            </p:extLst>
          </p:nvPr>
        </p:nvGraphicFramePr>
        <p:xfrm>
          <a:off x="603504" y="2827419"/>
          <a:ext cx="3845172" cy="3227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3D090525-8656-D89E-B85C-CB157DC976B5}"/>
              </a:ext>
            </a:extLst>
          </p:cNvPr>
          <p:cNvSpPr txBox="1"/>
          <p:nvPr/>
        </p:nvSpPr>
        <p:spPr>
          <a:xfrm>
            <a:off x="7787795" y="6430087"/>
            <a:ext cx="1356205" cy="369332"/>
          </a:xfrm>
          <a:prstGeom prst="rect">
            <a:avLst/>
          </a:prstGeom>
          <a:noFill/>
        </p:spPr>
        <p:txBody>
          <a:bodyPr wrap="none" rtlCol="0">
            <a:spAutoFit/>
          </a:bodyPr>
          <a:lstStyle/>
          <a:p>
            <a:r>
              <a:rPr lang="en-US" dirty="0" err="1">
                <a:hlinkClick r:id="rId8"/>
              </a:rPr>
              <a:t>chatgpt.com</a:t>
            </a:r>
            <a:endParaRPr lang="en-US" dirty="0"/>
          </a:p>
        </p:txBody>
      </p:sp>
    </p:spTree>
    <p:extLst>
      <p:ext uri="{BB962C8B-B14F-4D97-AF65-F5344CB8AC3E}">
        <p14:creationId xmlns:p14="http://schemas.microsoft.com/office/powerpoint/2010/main" val="5394412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E677EE-FC59-823E-644C-D83FA4DF072D}"/>
              </a:ext>
            </a:extLst>
          </p:cNvPr>
          <p:cNvSpPr>
            <a:spLocks noGrp="1"/>
          </p:cNvSpPr>
          <p:nvPr>
            <p:ph type="title"/>
          </p:nvPr>
        </p:nvSpPr>
        <p:spPr>
          <a:xfrm>
            <a:off x="885710" y="373708"/>
            <a:ext cx="7372350" cy="1325880"/>
          </a:xfrm>
        </p:spPr>
        <p:txBody>
          <a:bodyPr vert="horz" lIns="91440" tIns="45720" rIns="91440" bIns="45720" rtlCol="0" anchor="b">
            <a:normAutofit/>
          </a:bodyPr>
          <a:lstStyle/>
          <a:p>
            <a:pPr defTabSz="914400">
              <a:lnSpc>
                <a:spcPct val="90000"/>
              </a:lnSpc>
            </a:pPr>
            <a:r>
              <a:rPr lang="en-US" sz="3200" dirty="0">
                <a:solidFill>
                  <a:schemeClr val="accent4">
                    <a:lumMod val="75000"/>
                  </a:schemeClr>
                </a:solidFill>
              </a:rPr>
              <a:t>Moving Locally </a:t>
            </a:r>
            <a:endParaRPr lang="en-US" sz="3100" kern="1200" dirty="0">
              <a:solidFill>
                <a:schemeClr val="accent4">
                  <a:lumMod val="75000"/>
                </a:schemeClr>
              </a:solidFill>
              <a:latin typeface="+mj-lt"/>
              <a:ea typeface="+mj-ea"/>
              <a:cs typeface="+mj-cs"/>
            </a:endParaRPr>
          </a:p>
        </p:txBody>
      </p:sp>
      <p:grpSp>
        <p:nvGrpSpPr>
          <p:cNvPr id="49" name="Group 48">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1"/>
            <a:ext cx="2521551" cy="2522849"/>
            <a:chOff x="-305" y="-1"/>
            <a:chExt cx="3832880" cy="2876136"/>
          </a:xfrm>
        </p:grpSpPr>
        <p:sp>
          <p:nvSpPr>
            <p:cNvPr id="50" name="Freeform: Shape 49">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9C52AF2-EA27-5BC6-A36B-A55A354BC8E5}"/>
              </a:ext>
            </a:extLst>
          </p:cNvPr>
          <p:cNvSpPr>
            <a:spLocks/>
          </p:cNvSpPr>
          <p:nvPr/>
        </p:nvSpPr>
        <p:spPr>
          <a:xfrm>
            <a:off x="5051952" y="2522848"/>
            <a:ext cx="3902058" cy="2549757"/>
          </a:xfrm>
          <a:prstGeom prst="rect">
            <a:avLst/>
          </a:prstGeom>
        </p:spPr>
        <p:txBody>
          <a:bodyPr>
            <a:noAutofit/>
          </a:bodyPr>
          <a:lstStyle/>
          <a:p>
            <a:pPr marL="0" indent="0" algn="ctr">
              <a:buNone/>
            </a:pPr>
            <a:r>
              <a:rPr lang="en-US" b="1" dirty="0">
                <a:solidFill>
                  <a:schemeClr val="accent4">
                    <a:lumMod val="50000"/>
                  </a:schemeClr>
                </a:solidFill>
              </a:rPr>
              <a:t>Key Points</a:t>
            </a:r>
          </a:p>
          <a:p>
            <a:pPr marL="0" indent="0" algn="ctr">
              <a:buNone/>
            </a:pPr>
            <a:endParaRPr lang="en-US" b="1" dirty="0">
              <a:solidFill>
                <a:schemeClr val="accent4">
                  <a:lumMod val="50000"/>
                </a:schemeClr>
              </a:solidFill>
            </a:endParaRPr>
          </a:p>
          <a:p>
            <a:r>
              <a:rPr lang="en-US" b="1" dirty="0">
                <a:solidFill>
                  <a:schemeClr val="accent4">
                    <a:lumMod val="50000"/>
                  </a:schemeClr>
                </a:solidFill>
              </a:rPr>
              <a:t>Downloadable Files: </a:t>
            </a:r>
            <a:r>
              <a:rPr lang="en-US" dirty="0">
                <a:solidFill>
                  <a:schemeClr val="accent4">
                    <a:lumMod val="50000"/>
                  </a:schemeClr>
                </a:solidFill>
              </a:rPr>
              <a:t>GPT can provide data, source code, visualizations for local development. </a:t>
            </a:r>
          </a:p>
          <a:p>
            <a:endParaRPr lang="en-US" dirty="0">
              <a:solidFill>
                <a:schemeClr val="accent4">
                  <a:lumMod val="50000"/>
                </a:schemeClr>
              </a:solidFill>
            </a:endParaRPr>
          </a:p>
          <a:p>
            <a:r>
              <a:rPr lang="en-US" b="1" dirty="0">
                <a:solidFill>
                  <a:schemeClr val="accent4">
                    <a:lumMod val="50000"/>
                  </a:schemeClr>
                </a:solidFill>
              </a:rPr>
              <a:t>Local Environment</a:t>
            </a:r>
            <a:r>
              <a:rPr lang="en-US" dirty="0">
                <a:solidFill>
                  <a:schemeClr val="accent4">
                    <a:lumMod val="50000"/>
                  </a:schemeClr>
                </a:solidFill>
              </a:rPr>
              <a:t>: GPT could continue to assist users by creating virtual environments, debugging code or re-factoring source code after extensive development. </a:t>
            </a:r>
          </a:p>
        </p:txBody>
      </p:sp>
      <p:grpSp>
        <p:nvGrpSpPr>
          <p:cNvPr id="55" name="Group 54">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7370340" y="5084569"/>
            <a:ext cx="2151670" cy="1395192"/>
            <a:chOff x="-305" y="-4155"/>
            <a:chExt cx="2514948" cy="2174333"/>
          </a:xfrm>
        </p:grpSpPr>
        <p:sp>
          <p:nvSpPr>
            <p:cNvPr id="56" name="Freeform: Shape 55">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9" name="Freeform: Shape 58">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4" name="Content Placeholder 2">
            <a:extLst>
              <a:ext uri="{FF2B5EF4-FFF2-40B4-BE49-F238E27FC236}">
                <a16:creationId xmlns:a16="http://schemas.microsoft.com/office/drawing/2014/main" id="{08F8882A-9733-0937-1DD9-1AA8660A3B78}"/>
              </a:ext>
            </a:extLst>
          </p:cNvPr>
          <p:cNvGraphicFramePr/>
          <p:nvPr>
            <p:extLst>
              <p:ext uri="{D42A27DB-BD31-4B8C-83A1-F6EECF244321}">
                <p14:modId xmlns:p14="http://schemas.microsoft.com/office/powerpoint/2010/main" val="3493522493"/>
              </p:ext>
            </p:extLst>
          </p:nvPr>
        </p:nvGraphicFramePr>
        <p:xfrm>
          <a:off x="603504" y="2580477"/>
          <a:ext cx="3845172" cy="3227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1C026152-570F-0C36-E745-E577DFDA930E}"/>
              </a:ext>
            </a:extLst>
          </p:cNvPr>
          <p:cNvSpPr txBox="1"/>
          <p:nvPr/>
        </p:nvSpPr>
        <p:spPr>
          <a:xfrm>
            <a:off x="7787795" y="6430087"/>
            <a:ext cx="1356205" cy="369332"/>
          </a:xfrm>
          <a:prstGeom prst="rect">
            <a:avLst/>
          </a:prstGeom>
          <a:noFill/>
        </p:spPr>
        <p:txBody>
          <a:bodyPr wrap="none" rtlCol="0">
            <a:spAutoFit/>
          </a:bodyPr>
          <a:lstStyle/>
          <a:p>
            <a:r>
              <a:rPr lang="en-US" dirty="0" err="1">
                <a:hlinkClick r:id="rId8"/>
              </a:rPr>
              <a:t>chatgpt.com</a:t>
            </a:r>
            <a:endParaRPr lang="en-US" dirty="0"/>
          </a:p>
        </p:txBody>
      </p:sp>
    </p:spTree>
    <p:extLst>
      <p:ext uri="{BB962C8B-B14F-4D97-AF65-F5344CB8AC3E}">
        <p14:creationId xmlns:p14="http://schemas.microsoft.com/office/powerpoint/2010/main" val="2434944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E677EE-FC59-823E-644C-D83FA4DF072D}"/>
              </a:ext>
            </a:extLst>
          </p:cNvPr>
          <p:cNvSpPr>
            <a:spLocks noGrp="1"/>
          </p:cNvSpPr>
          <p:nvPr>
            <p:ph type="title"/>
          </p:nvPr>
        </p:nvSpPr>
        <p:spPr>
          <a:xfrm>
            <a:off x="885710" y="373708"/>
            <a:ext cx="7372350" cy="1325880"/>
          </a:xfrm>
        </p:spPr>
        <p:txBody>
          <a:bodyPr vert="horz" lIns="91440" tIns="45720" rIns="91440" bIns="45720" rtlCol="0" anchor="b">
            <a:normAutofit/>
          </a:bodyPr>
          <a:lstStyle/>
          <a:p>
            <a:pPr defTabSz="914400">
              <a:lnSpc>
                <a:spcPct val="90000"/>
              </a:lnSpc>
            </a:pPr>
            <a:r>
              <a:rPr lang="en-US" sz="3200" dirty="0">
                <a:solidFill>
                  <a:schemeClr val="accent4">
                    <a:lumMod val="75000"/>
                  </a:schemeClr>
                </a:solidFill>
              </a:rPr>
              <a:t>Synthetic Data Generation   </a:t>
            </a:r>
            <a:endParaRPr lang="en-US" sz="3100" kern="1200" dirty="0">
              <a:solidFill>
                <a:schemeClr val="accent4">
                  <a:lumMod val="75000"/>
                </a:schemeClr>
              </a:solidFill>
              <a:latin typeface="+mj-lt"/>
              <a:ea typeface="+mj-ea"/>
              <a:cs typeface="+mj-cs"/>
            </a:endParaRPr>
          </a:p>
        </p:txBody>
      </p:sp>
      <p:grpSp>
        <p:nvGrpSpPr>
          <p:cNvPr id="49" name="Group 48">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1"/>
            <a:ext cx="2521551" cy="2522849"/>
            <a:chOff x="-305" y="-1"/>
            <a:chExt cx="3832880" cy="2876136"/>
          </a:xfrm>
        </p:grpSpPr>
        <p:sp>
          <p:nvSpPr>
            <p:cNvPr id="50" name="Freeform: Shape 49">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9C52AF2-EA27-5BC6-A36B-A55A354BC8E5}"/>
              </a:ext>
            </a:extLst>
          </p:cNvPr>
          <p:cNvSpPr>
            <a:spLocks/>
          </p:cNvSpPr>
          <p:nvPr/>
        </p:nvSpPr>
        <p:spPr>
          <a:xfrm>
            <a:off x="5051952" y="2596089"/>
            <a:ext cx="3902058" cy="2549757"/>
          </a:xfrm>
          <a:prstGeom prst="rect">
            <a:avLst/>
          </a:prstGeom>
        </p:spPr>
        <p:txBody>
          <a:bodyPr>
            <a:noAutofit/>
          </a:bodyPr>
          <a:lstStyle/>
          <a:p>
            <a:pPr marL="0" indent="0" algn="ctr">
              <a:buNone/>
            </a:pPr>
            <a:r>
              <a:rPr lang="en-US" b="1" dirty="0">
                <a:solidFill>
                  <a:schemeClr val="accent4">
                    <a:lumMod val="50000"/>
                  </a:schemeClr>
                </a:solidFill>
              </a:rPr>
              <a:t>Key Points</a:t>
            </a:r>
          </a:p>
          <a:p>
            <a:pPr marL="0" indent="0" algn="ctr">
              <a:buNone/>
            </a:pPr>
            <a:endParaRPr lang="en-US" b="1" dirty="0">
              <a:solidFill>
                <a:schemeClr val="accent4">
                  <a:lumMod val="50000"/>
                </a:schemeClr>
              </a:solidFill>
            </a:endParaRPr>
          </a:p>
          <a:p>
            <a:r>
              <a:rPr lang="en-US" b="1" dirty="0">
                <a:solidFill>
                  <a:schemeClr val="accent4">
                    <a:lumMod val="50000"/>
                  </a:schemeClr>
                </a:solidFill>
              </a:rPr>
              <a:t>ChatGPT Limitations: </a:t>
            </a:r>
            <a:r>
              <a:rPr lang="en-US" dirty="0">
                <a:solidFill>
                  <a:schemeClr val="accent4">
                    <a:lumMod val="50000"/>
                  </a:schemeClr>
                </a:solidFill>
              </a:rPr>
              <a:t>ChatGPT is great as a do-all platform but this comes with limitations. One of them being the programing environment. </a:t>
            </a:r>
          </a:p>
          <a:p>
            <a:endParaRPr lang="en-US" dirty="0">
              <a:solidFill>
                <a:schemeClr val="accent4">
                  <a:lumMod val="50000"/>
                </a:schemeClr>
              </a:solidFill>
            </a:endParaRPr>
          </a:p>
          <a:p>
            <a:r>
              <a:rPr lang="en-US" b="1" dirty="0">
                <a:solidFill>
                  <a:schemeClr val="accent4">
                    <a:lumMod val="50000"/>
                  </a:schemeClr>
                </a:solidFill>
              </a:rPr>
              <a:t>Alternative Platforms</a:t>
            </a:r>
            <a:r>
              <a:rPr lang="en-US" dirty="0">
                <a:solidFill>
                  <a:schemeClr val="accent4">
                    <a:lumMod val="50000"/>
                  </a:schemeClr>
                </a:solidFill>
              </a:rPr>
              <a:t>: There are multiple platforms to handle specialized tasks. </a:t>
            </a:r>
          </a:p>
        </p:txBody>
      </p:sp>
      <p:grpSp>
        <p:nvGrpSpPr>
          <p:cNvPr id="55" name="Group 54">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7370340" y="5084569"/>
            <a:ext cx="2151670" cy="1395192"/>
            <a:chOff x="-305" y="-4155"/>
            <a:chExt cx="2514948" cy="2174333"/>
          </a:xfrm>
        </p:grpSpPr>
        <p:sp>
          <p:nvSpPr>
            <p:cNvPr id="56" name="Freeform: Shape 55">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9" name="Freeform: Shape 58">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4" name="Content Placeholder 2">
            <a:extLst>
              <a:ext uri="{FF2B5EF4-FFF2-40B4-BE49-F238E27FC236}">
                <a16:creationId xmlns:a16="http://schemas.microsoft.com/office/drawing/2014/main" id="{08F8882A-9733-0937-1DD9-1AA8660A3B78}"/>
              </a:ext>
            </a:extLst>
          </p:cNvPr>
          <p:cNvGraphicFramePr/>
          <p:nvPr>
            <p:extLst>
              <p:ext uri="{D42A27DB-BD31-4B8C-83A1-F6EECF244321}">
                <p14:modId xmlns:p14="http://schemas.microsoft.com/office/powerpoint/2010/main" val="3894129649"/>
              </p:ext>
            </p:extLst>
          </p:nvPr>
        </p:nvGraphicFramePr>
        <p:xfrm>
          <a:off x="603504" y="2580477"/>
          <a:ext cx="3845172" cy="322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002098A-F1B4-3C1F-E1FD-B6E1EF2BD456}"/>
              </a:ext>
            </a:extLst>
          </p:cNvPr>
          <p:cNvSpPr txBox="1"/>
          <p:nvPr/>
        </p:nvSpPr>
        <p:spPr>
          <a:xfrm>
            <a:off x="7787795" y="6430087"/>
            <a:ext cx="1356205" cy="369332"/>
          </a:xfrm>
          <a:prstGeom prst="rect">
            <a:avLst/>
          </a:prstGeom>
          <a:noFill/>
        </p:spPr>
        <p:txBody>
          <a:bodyPr wrap="none" rtlCol="0">
            <a:spAutoFit/>
          </a:bodyPr>
          <a:lstStyle/>
          <a:p>
            <a:r>
              <a:rPr lang="en-US" dirty="0" err="1">
                <a:hlinkClick r:id="rId7"/>
              </a:rPr>
              <a:t>chatgpt.com</a:t>
            </a:r>
            <a:endParaRPr lang="en-US" dirty="0"/>
          </a:p>
        </p:txBody>
      </p:sp>
    </p:spTree>
    <p:extLst>
      <p:ext uri="{BB962C8B-B14F-4D97-AF65-F5344CB8AC3E}">
        <p14:creationId xmlns:p14="http://schemas.microsoft.com/office/powerpoint/2010/main" val="572171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E56E71F1-5A87-4A96-B42F-2DFA1B766B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35" name="Color Cover">
              <a:extLst>
                <a:ext uri="{FF2B5EF4-FFF2-40B4-BE49-F238E27FC236}">
                  <a16:creationId xmlns:a16="http://schemas.microsoft.com/office/drawing/2014/main" id="{CF5215DD-02E8-49F2-8F73-D509B6A02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olor Cover">
              <a:extLst>
                <a:ext uri="{FF2B5EF4-FFF2-40B4-BE49-F238E27FC236}">
                  <a16:creationId xmlns:a16="http://schemas.microsoft.com/office/drawing/2014/main" id="{8E743EB7-3A15-4D51-A603-1F3C290A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a:extLst>
              <a:ext uri="{FF2B5EF4-FFF2-40B4-BE49-F238E27FC236}">
                <a16:creationId xmlns:a16="http://schemas.microsoft.com/office/drawing/2014/main" id="{C733FE3C-12C4-4FA2-A795-87D2F6776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39" name="Color">
              <a:extLst>
                <a:ext uri="{FF2B5EF4-FFF2-40B4-BE49-F238E27FC236}">
                  <a16:creationId xmlns:a16="http://schemas.microsoft.com/office/drawing/2014/main" id="{66F1E4BF-D491-4254-81A6-5119D1672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Color">
              <a:extLst>
                <a:ext uri="{FF2B5EF4-FFF2-40B4-BE49-F238E27FC236}">
                  <a16:creationId xmlns:a16="http://schemas.microsoft.com/office/drawing/2014/main" id="{98C6C0CF-E3BD-4627-9DDF-246EAF2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digital image of a city&#10;&#10;Description automatically generated with medium confidence">
            <a:extLst>
              <a:ext uri="{FF2B5EF4-FFF2-40B4-BE49-F238E27FC236}">
                <a16:creationId xmlns:a16="http://schemas.microsoft.com/office/drawing/2014/main" id="{DC9F0525-2CB8-D0E2-D566-C6C6399A302E}"/>
              </a:ext>
            </a:extLst>
          </p:cNvPr>
          <p:cNvPicPr>
            <a:picLocks noChangeAspect="1"/>
          </p:cNvPicPr>
          <p:nvPr/>
        </p:nvPicPr>
        <p:blipFill>
          <a:blip r:embed="rId3"/>
          <a:srcRect t="4982" r="3" b="3"/>
          <a:stretch/>
        </p:blipFill>
        <p:spPr>
          <a:xfrm>
            <a:off x="5312107" y="841663"/>
            <a:ext cx="3124613" cy="5185923"/>
          </a:xfrm>
          <a:prstGeom prst="rect">
            <a:avLst/>
          </a:prstGeom>
        </p:spPr>
      </p:pic>
      <p:grpSp>
        <p:nvGrpSpPr>
          <p:cNvPr id="42" name="Group 41">
            <a:extLst>
              <a:ext uri="{FF2B5EF4-FFF2-40B4-BE49-F238E27FC236}">
                <a16:creationId xmlns:a16="http://schemas.microsoft.com/office/drawing/2014/main" id="{0C2B5F12-8A82-4A59-9400-3164CBF47F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7" cy="6858000"/>
            <a:chOff x="0" y="0"/>
            <a:chExt cx="12188952" cy="6858000"/>
          </a:xfrm>
        </p:grpSpPr>
        <p:sp>
          <p:nvSpPr>
            <p:cNvPr id="43" name="Freeform: Shape 42">
              <a:extLst>
                <a:ext uri="{FF2B5EF4-FFF2-40B4-BE49-F238E27FC236}">
                  <a16:creationId xmlns:a16="http://schemas.microsoft.com/office/drawing/2014/main" id="{574BC7CB-EC69-421D-B286-57CAFE86D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82D86EA2-D090-4E0C-B153-3ECE91311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4AC29764-D054-4F76-9FE5-49811EDB6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4D9BB18B-7B57-4D1E-B87E-D2A7214F7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C0A98EF1-1185-4EFF-A3C0-25DEBE8CD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CDA8723-DE3F-48D0-8822-0269EE207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22B072E5-03AC-4D0A-A767-43EFB55BED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1EA7927-D979-8B48-14EE-621399381C43}"/>
              </a:ext>
            </a:extLst>
          </p:cNvPr>
          <p:cNvSpPr>
            <a:spLocks noGrp="1"/>
          </p:cNvSpPr>
          <p:nvPr>
            <p:ph type="title"/>
          </p:nvPr>
        </p:nvSpPr>
        <p:spPr>
          <a:xfrm>
            <a:off x="761238" y="819015"/>
            <a:ext cx="4366152" cy="2353362"/>
          </a:xfrm>
        </p:spPr>
        <p:txBody>
          <a:bodyPr anchor="b">
            <a:normAutofit/>
          </a:bodyPr>
          <a:lstStyle/>
          <a:p>
            <a:pPr algn="l"/>
            <a:r>
              <a:rPr lang="en-US" sz="4200" dirty="0">
                <a:solidFill>
                  <a:schemeClr val="bg1"/>
                </a:solidFill>
              </a:rPr>
              <a:t>Part 4: What’s Next </a:t>
            </a:r>
          </a:p>
        </p:txBody>
      </p:sp>
      <p:sp>
        <p:nvSpPr>
          <p:cNvPr id="3" name="Content Placeholder 2">
            <a:extLst>
              <a:ext uri="{FF2B5EF4-FFF2-40B4-BE49-F238E27FC236}">
                <a16:creationId xmlns:a16="http://schemas.microsoft.com/office/drawing/2014/main" id="{C9F3EC76-EB76-D156-6085-FBBF69E1EB91}"/>
              </a:ext>
            </a:extLst>
          </p:cNvPr>
          <p:cNvSpPr>
            <a:spLocks noGrp="1"/>
          </p:cNvSpPr>
          <p:nvPr>
            <p:ph idx="1"/>
          </p:nvPr>
        </p:nvSpPr>
        <p:spPr>
          <a:xfrm>
            <a:off x="761238" y="3442089"/>
            <a:ext cx="4366152" cy="2596896"/>
          </a:xfrm>
        </p:spPr>
        <p:txBody>
          <a:bodyPr anchor="t">
            <a:normAutofit/>
          </a:bodyPr>
          <a:lstStyle/>
          <a:p>
            <a:r>
              <a:rPr lang="en-US" sz="1600" dirty="0">
                <a:solidFill>
                  <a:schemeClr val="bg1"/>
                </a:solidFill>
              </a:rPr>
              <a:t>Prompting Frameworks </a:t>
            </a:r>
          </a:p>
          <a:p>
            <a:r>
              <a:rPr lang="en-US" sz="1600" dirty="0">
                <a:solidFill>
                  <a:schemeClr val="bg1"/>
                </a:solidFill>
              </a:rPr>
              <a:t>Specialized Gen AI Models </a:t>
            </a:r>
          </a:p>
          <a:p>
            <a:r>
              <a:rPr lang="en-US" sz="1600" dirty="0">
                <a:solidFill>
                  <a:schemeClr val="bg1"/>
                </a:solidFill>
              </a:rPr>
              <a:t>Privacy Concerns</a:t>
            </a:r>
          </a:p>
          <a:p>
            <a:r>
              <a:rPr lang="en-US" sz="1600" dirty="0">
                <a:solidFill>
                  <a:schemeClr val="bg1"/>
                </a:solidFill>
              </a:rPr>
              <a:t>What’s yet to come</a:t>
            </a:r>
          </a:p>
        </p:txBody>
      </p:sp>
    </p:spTree>
    <p:extLst>
      <p:ext uri="{BB962C8B-B14F-4D97-AF65-F5344CB8AC3E}">
        <p14:creationId xmlns:p14="http://schemas.microsoft.com/office/powerpoint/2010/main" val="4156421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EDCC5D-8B8A-40DB-BE90-A3AA27C6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a:xfrm>
            <a:off x="962222" y="1238080"/>
            <a:ext cx="7387313" cy="1349671"/>
          </a:xfrm>
        </p:spPr>
        <p:txBody>
          <a:bodyPr anchor="b">
            <a:normAutofit/>
          </a:bodyPr>
          <a:lstStyle/>
          <a:p>
            <a:pPr>
              <a:lnSpc>
                <a:spcPct val="90000"/>
              </a:lnSpc>
            </a:pPr>
            <a:r>
              <a:rPr lang="en-US" sz="4000" dirty="0">
                <a:solidFill>
                  <a:schemeClr val="accent4">
                    <a:lumMod val="50000"/>
                  </a:schemeClr>
                </a:solidFill>
              </a:rPr>
              <a:t>Prompt Frameworks</a:t>
            </a:r>
            <a:br>
              <a:rPr lang="en-US" sz="4300" dirty="0">
                <a:solidFill>
                  <a:schemeClr val="accent4">
                    <a:lumMod val="50000"/>
                  </a:schemeClr>
                </a:solidFill>
              </a:rPr>
            </a:br>
            <a:r>
              <a:rPr lang="en-US" sz="2400" dirty="0">
                <a:solidFill>
                  <a:schemeClr val="accent4">
                    <a:lumMod val="50000"/>
                  </a:schemeClr>
                </a:solidFill>
              </a:rPr>
              <a:t>[</a:t>
            </a:r>
            <a:r>
              <a:rPr lang="en-US" sz="2400" i="0" u="none" strike="noStrike" dirty="0">
                <a:solidFill>
                  <a:schemeClr val="accent4">
                    <a:lumMod val="50000"/>
                  </a:schemeClr>
                </a:solidFill>
                <a:effectLst/>
              </a:rPr>
              <a:t>Tree of Thoughts (</a:t>
            </a:r>
            <a:r>
              <a:rPr lang="en-US" sz="2400" i="0" u="none" strike="noStrike" dirty="0" err="1">
                <a:solidFill>
                  <a:schemeClr val="accent4">
                    <a:lumMod val="50000"/>
                  </a:schemeClr>
                </a:solidFill>
                <a:effectLst/>
              </a:rPr>
              <a:t>ToT</a:t>
            </a:r>
            <a:r>
              <a:rPr lang="en-US" sz="2400" i="0" u="none" strike="noStrike" dirty="0">
                <a:solidFill>
                  <a:schemeClr val="accent4">
                    <a:lumMod val="50000"/>
                  </a:schemeClr>
                </a:solidFill>
                <a:effectLst/>
              </a:rPr>
              <a:t>)]</a:t>
            </a:r>
            <a:endParaRPr lang="en-US" sz="2400" dirty="0">
              <a:solidFill>
                <a:schemeClr val="accent4">
                  <a:lumMod val="50000"/>
                </a:schemeClr>
              </a:solidFill>
            </a:endParaRPr>
          </a:p>
        </p:txBody>
      </p:sp>
      <p:sp>
        <p:nvSpPr>
          <p:cNvPr id="3" name="Content Placeholder 2">
            <a:extLst>
              <a:ext uri="{FF2B5EF4-FFF2-40B4-BE49-F238E27FC236}">
                <a16:creationId xmlns:a16="http://schemas.microsoft.com/office/drawing/2014/main" id="{EE5B5AE8-EFD5-DD7D-0DCC-11036E63DFE7}"/>
              </a:ext>
            </a:extLst>
          </p:cNvPr>
          <p:cNvSpPr>
            <a:spLocks/>
          </p:cNvSpPr>
          <p:nvPr/>
        </p:nvSpPr>
        <p:spPr>
          <a:xfrm>
            <a:off x="884136" y="2902913"/>
            <a:ext cx="3712849" cy="3100952"/>
          </a:xfrm>
          <a:prstGeom prst="rect">
            <a:avLst/>
          </a:prstGeom>
        </p:spPr>
        <p:txBody>
          <a:bodyPr>
            <a:normAutofit lnSpcReduction="10000"/>
          </a:bodyPr>
          <a:lstStyle/>
          <a:p>
            <a:pPr defTabSz="310896">
              <a:lnSpc>
                <a:spcPct val="90000"/>
              </a:lnSpc>
              <a:spcAft>
                <a:spcPts val="600"/>
              </a:spcAft>
            </a:pPr>
            <a:r>
              <a:rPr lang="en-US" sz="900" b="1" kern="1200" dirty="0">
                <a:solidFill>
                  <a:schemeClr val="accent4">
                    <a:lumMod val="50000"/>
                  </a:schemeClr>
                </a:solidFill>
                <a:latin typeface="+mn-lt"/>
                <a:ea typeface="+mn-ea"/>
                <a:cs typeface="+mn-cs"/>
              </a:rPr>
              <a:t>Tree of Thoughts (</a:t>
            </a:r>
            <a:r>
              <a:rPr lang="en-US" sz="900" b="1" kern="1200" dirty="0" err="1">
                <a:solidFill>
                  <a:schemeClr val="accent4">
                    <a:lumMod val="50000"/>
                  </a:schemeClr>
                </a:solidFill>
                <a:latin typeface="+mn-lt"/>
                <a:ea typeface="+mn-ea"/>
                <a:cs typeface="+mn-cs"/>
              </a:rPr>
              <a:t>ToT</a:t>
            </a:r>
            <a:r>
              <a:rPr lang="en-US" sz="900" b="1" kern="1200" dirty="0">
                <a:solidFill>
                  <a:schemeClr val="accent4">
                    <a:lumMod val="50000"/>
                  </a:schemeClr>
                </a:solidFill>
                <a:latin typeface="+mn-lt"/>
                <a:ea typeface="+mn-ea"/>
                <a:cs typeface="+mn-cs"/>
              </a:rPr>
              <a:t>)</a:t>
            </a:r>
          </a:p>
          <a:p>
            <a:pPr defTabSz="310896">
              <a:lnSpc>
                <a:spcPct val="90000"/>
              </a:lnSpc>
              <a:spcAft>
                <a:spcPts val="600"/>
              </a:spcAft>
            </a:pPr>
            <a:r>
              <a:rPr lang="en-US" sz="900" b="1" kern="1200" dirty="0">
                <a:solidFill>
                  <a:schemeClr val="accent4">
                    <a:lumMod val="50000"/>
                  </a:schemeClr>
                </a:solidFill>
                <a:latin typeface="+mn-lt"/>
                <a:ea typeface="+mn-ea"/>
                <a:cs typeface="+mn-cs"/>
              </a:rPr>
              <a:t>Definition:</a:t>
            </a:r>
            <a:r>
              <a:rPr lang="en-US" sz="900" kern="1200" dirty="0">
                <a:solidFill>
                  <a:schemeClr val="accent4">
                    <a:lumMod val="50000"/>
                  </a:schemeClr>
                </a:solidFill>
                <a:latin typeface="+mn-lt"/>
                <a:ea typeface="+mn-ea"/>
                <a:cs typeface="+mn-cs"/>
              </a:rPr>
              <a:t> Tree of Thoughts (</a:t>
            </a:r>
            <a:r>
              <a:rPr lang="en-US" sz="900" kern="1200" dirty="0" err="1">
                <a:solidFill>
                  <a:schemeClr val="accent4">
                    <a:lumMod val="50000"/>
                  </a:schemeClr>
                </a:solidFill>
                <a:latin typeface="+mn-lt"/>
                <a:ea typeface="+mn-ea"/>
                <a:cs typeface="+mn-cs"/>
              </a:rPr>
              <a:t>ToT</a:t>
            </a:r>
            <a:r>
              <a:rPr lang="en-US" sz="900" kern="1200" dirty="0">
                <a:solidFill>
                  <a:schemeClr val="accent4">
                    <a:lumMod val="50000"/>
                  </a:schemeClr>
                </a:solidFill>
                <a:latin typeface="+mn-lt"/>
                <a:ea typeface="+mn-ea"/>
                <a:cs typeface="+mn-cs"/>
              </a:rPr>
              <a:t>) is an advanced NLP prompting technique that enhances reasoning by exploring multiple potential solutions or paths in a tree-like structure before converging on a final answer.</a:t>
            </a:r>
          </a:p>
          <a:p>
            <a:pPr defTabSz="310896">
              <a:lnSpc>
                <a:spcPct val="90000"/>
              </a:lnSpc>
              <a:spcAft>
                <a:spcPts val="600"/>
              </a:spcAft>
            </a:pPr>
            <a:endParaRPr lang="en-US" sz="900" kern="1200" dirty="0">
              <a:solidFill>
                <a:schemeClr val="accent4">
                  <a:lumMod val="50000"/>
                </a:schemeClr>
              </a:solidFill>
              <a:latin typeface="+mn-lt"/>
              <a:ea typeface="+mn-ea"/>
              <a:cs typeface="+mn-cs"/>
            </a:endParaRPr>
          </a:p>
          <a:p>
            <a:pPr defTabSz="310896">
              <a:lnSpc>
                <a:spcPct val="90000"/>
              </a:lnSpc>
              <a:spcAft>
                <a:spcPts val="600"/>
              </a:spcAft>
            </a:pPr>
            <a:r>
              <a:rPr lang="en-US" sz="900" b="1" kern="1200" dirty="0">
                <a:solidFill>
                  <a:schemeClr val="accent4">
                    <a:lumMod val="50000"/>
                  </a:schemeClr>
                </a:solidFill>
                <a:latin typeface="+mn-lt"/>
                <a:ea typeface="+mn-ea"/>
                <a:cs typeface="+mn-cs"/>
              </a:rPr>
              <a:t>Key Features:</a:t>
            </a:r>
            <a:endParaRPr lang="en-US" sz="900" kern="1200" dirty="0">
              <a:solidFill>
                <a:schemeClr val="accent4">
                  <a:lumMod val="50000"/>
                </a:schemeClr>
              </a:solidFill>
              <a:latin typeface="+mn-lt"/>
              <a:ea typeface="+mn-ea"/>
              <a:cs typeface="+mn-cs"/>
            </a:endParaRPr>
          </a:p>
          <a:p>
            <a:pPr defTabSz="310896">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Exploration of Multiple Paths:</a:t>
            </a:r>
            <a:r>
              <a:rPr lang="en-US" sz="900" kern="1200" dirty="0">
                <a:solidFill>
                  <a:schemeClr val="accent4">
                    <a:lumMod val="50000"/>
                  </a:schemeClr>
                </a:solidFill>
                <a:latin typeface="+mn-lt"/>
                <a:ea typeface="+mn-ea"/>
                <a:cs typeface="+mn-cs"/>
              </a:rPr>
              <a:t> Generates various potential solutions.</a:t>
            </a:r>
          </a:p>
          <a:p>
            <a:pPr defTabSz="310896">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Hierarchical Structure:</a:t>
            </a:r>
            <a:r>
              <a:rPr lang="en-US" sz="900" kern="1200" dirty="0">
                <a:solidFill>
                  <a:schemeClr val="accent4">
                    <a:lumMod val="50000"/>
                  </a:schemeClr>
                </a:solidFill>
                <a:latin typeface="+mn-lt"/>
                <a:ea typeface="+mn-ea"/>
                <a:cs typeface="+mn-cs"/>
              </a:rPr>
              <a:t> Organizes thoughts in a tree-like hierarchy.</a:t>
            </a:r>
          </a:p>
          <a:p>
            <a:pPr defTabSz="310896">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Iterative Refinement:</a:t>
            </a:r>
            <a:r>
              <a:rPr lang="en-US" sz="900" kern="1200" dirty="0">
                <a:solidFill>
                  <a:schemeClr val="accent4">
                    <a:lumMod val="50000"/>
                  </a:schemeClr>
                </a:solidFill>
                <a:latin typeface="+mn-lt"/>
                <a:ea typeface="+mn-ea"/>
                <a:cs typeface="+mn-cs"/>
              </a:rPr>
              <a:t> Evaluates and refines thoughts as it explores the tree.</a:t>
            </a:r>
          </a:p>
          <a:p>
            <a:pPr defTabSz="310896">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Convergence on a Solution:</a:t>
            </a:r>
            <a:r>
              <a:rPr lang="en-US" sz="900" kern="1200" dirty="0">
                <a:solidFill>
                  <a:schemeClr val="accent4">
                    <a:lumMod val="50000"/>
                  </a:schemeClr>
                </a:solidFill>
                <a:latin typeface="+mn-lt"/>
                <a:ea typeface="+mn-ea"/>
                <a:cs typeface="+mn-cs"/>
              </a:rPr>
              <a:t> Selects the most effective solution based on exploration.</a:t>
            </a:r>
          </a:p>
          <a:p>
            <a:pPr defTabSz="310896">
              <a:lnSpc>
                <a:spcPct val="90000"/>
              </a:lnSpc>
              <a:spcAft>
                <a:spcPts val="600"/>
              </a:spcAft>
              <a:buFont typeface="Arial" panose="020B0604020202020204" pitchFamily="34" charset="0"/>
              <a:buChar char="•"/>
            </a:pPr>
            <a:endParaRPr lang="en-US" sz="900" kern="1200" dirty="0">
              <a:solidFill>
                <a:schemeClr val="accent4">
                  <a:lumMod val="50000"/>
                </a:schemeClr>
              </a:solidFill>
              <a:latin typeface="+mn-lt"/>
              <a:ea typeface="+mn-ea"/>
              <a:cs typeface="+mn-cs"/>
            </a:endParaRPr>
          </a:p>
          <a:p>
            <a:pPr defTabSz="310896">
              <a:lnSpc>
                <a:spcPct val="90000"/>
              </a:lnSpc>
              <a:spcAft>
                <a:spcPts val="600"/>
              </a:spcAft>
            </a:pPr>
            <a:r>
              <a:rPr lang="en-US" sz="900" b="1" kern="1200" dirty="0">
                <a:solidFill>
                  <a:schemeClr val="accent4">
                    <a:lumMod val="50000"/>
                  </a:schemeClr>
                </a:solidFill>
                <a:latin typeface="+mn-lt"/>
                <a:ea typeface="+mn-ea"/>
                <a:cs typeface="+mn-cs"/>
              </a:rPr>
              <a:t>Benefits:</a:t>
            </a:r>
            <a:endParaRPr lang="en-US" sz="900" kern="1200" dirty="0">
              <a:solidFill>
                <a:schemeClr val="accent4">
                  <a:lumMod val="50000"/>
                </a:schemeClr>
              </a:solidFill>
              <a:latin typeface="+mn-lt"/>
              <a:ea typeface="+mn-ea"/>
              <a:cs typeface="+mn-cs"/>
            </a:endParaRPr>
          </a:p>
          <a:p>
            <a:pPr defTabSz="310896">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Enhanced Reasoning:</a:t>
            </a:r>
            <a:r>
              <a:rPr lang="en-US" sz="900" kern="1200" dirty="0">
                <a:solidFill>
                  <a:schemeClr val="accent4">
                    <a:lumMod val="50000"/>
                  </a:schemeClr>
                </a:solidFill>
                <a:latin typeface="+mn-lt"/>
                <a:ea typeface="+mn-ea"/>
                <a:cs typeface="+mn-cs"/>
              </a:rPr>
              <a:t> More thoughtful and accurate answers.</a:t>
            </a:r>
          </a:p>
          <a:p>
            <a:pPr defTabSz="310896">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Thorough Exploration:</a:t>
            </a:r>
            <a:r>
              <a:rPr lang="en-US" sz="900" kern="1200" dirty="0">
                <a:solidFill>
                  <a:schemeClr val="accent4">
                    <a:lumMod val="50000"/>
                  </a:schemeClr>
                </a:solidFill>
                <a:latin typeface="+mn-lt"/>
                <a:ea typeface="+mn-ea"/>
                <a:cs typeface="+mn-cs"/>
              </a:rPr>
              <a:t> Comprehensive examination of the problem space.</a:t>
            </a:r>
          </a:p>
          <a:p>
            <a:pPr defTabSz="310896">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Better Decision-Making:</a:t>
            </a:r>
            <a:r>
              <a:rPr lang="en-US" sz="900" kern="1200" dirty="0">
                <a:solidFill>
                  <a:schemeClr val="accent4">
                    <a:lumMod val="50000"/>
                  </a:schemeClr>
                </a:solidFill>
                <a:latin typeface="+mn-lt"/>
                <a:ea typeface="+mn-ea"/>
                <a:cs typeface="+mn-cs"/>
              </a:rPr>
              <a:t> Converges on the most effective solution.</a:t>
            </a:r>
          </a:p>
          <a:p>
            <a:pPr defTabSz="310896">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Flexibility:</a:t>
            </a:r>
            <a:r>
              <a:rPr lang="en-US" sz="900" kern="1200" dirty="0">
                <a:solidFill>
                  <a:schemeClr val="accent4">
                    <a:lumMod val="50000"/>
                  </a:schemeClr>
                </a:solidFill>
                <a:latin typeface="+mn-lt"/>
                <a:ea typeface="+mn-ea"/>
                <a:cs typeface="+mn-cs"/>
              </a:rPr>
              <a:t> Applicable to a wide range of tasks.</a:t>
            </a:r>
            <a:endParaRPr lang="en-US" sz="900" b="0" i="0" u="none" strike="noStrike" dirty="0">
              <a:solidFill>
                <a:schemeClr val="accent4">
                  <a:lumMod val="50000"/>
                </a:schemeClr>
              </a:solidFill>
              <a:effectLst/>
            </a:endParaRPr>
          </a:p>
        </p:txBody>
      </p:sp>
      <p:sp>
        <p:nvSpPr>
          <p:cNvPr id="4" name="Content Placeholder 2">
            <a:extLst>
              <a:ext uri="{FF2B5EF4-FFF2-40B4-BE49-F238E27FC236}">
                <a16:creationId xmlns:a16="http://schemas.microsoft.com/office/drawing/2014/main" id="{78767915-83E5-B43C-BA2F-BB906CC1AA30}"/>
              </a:ext>
            </a:extLst>
          </p:cNvPr>
          <p:cNvSpPr txBox="1">
            <a:spLocks/>
          </p:cNvSpPr>
          <p:nvPr/>
        </p:nvSpPr>
        <p:spPr>
          <a:xfrm>
            <a:off x="4716019" y="2902912"/>
            <a:ext cx="3906986" cy="310095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10896">
              <a:lnSpc>
                <a:spcPct val="90000"/>
              </a:lnSpc>
              <a:buNone/>
            </a:pPr>
            <a:r>
              <a:rPr lang="en-US" sz="900" b="1" kern="1200" dirty="0">
                <a:solidFill>
                  <a:schemeClr val="accent4">
                    <a:lumMod val="50000"/>
                  </a:schemeClr>
                </a:solidFill>
                <a:latin typeface="+mn-lt"/>
                <a:ea typeface="+mn-ea"/>
                <a:cs typeface="+mn-cs"/>
              </a:rPr>
              <a:t>Applications:</a:t>
            </a:r>
            <a:endParaRPr lang="en-US" sz="900" kern="1200" dirty="0">
              <a:solidFill>
                <a:schemeClr val="accent4">
                  <a:lumMod val="50000"/>
                </a:schemeClr>
              </a:solidFill>
              <a:latin typeface="+mn-lt"/>
              <a:ea typeface="+mn-ea"/>
              <a:cs typeface="+mn-cs"/>
            </a:endParaRPr>
          </a:p>
          <a:p>
            <a:pPr marL="233172" indent="-233172" defTabSz="310896">
              <a:lnSpc>
                <a:spcPct val="90000"/>
              </a:lnSpc>
              <a:buFont typeface="+mj-lt"/>
              <a:buAutoNum type="arabicPeriod"/>
            </a:pPr>
            <a:r>
              <a:rPr lang="en-US" sz="900" b="1" kern="1200" dirty="0">
                <a:solidFill>
                  <a:schemeClr val="accent4">
                    <a:lumMod val="50000"/>
                  </a:schemeClr>
                </a:solidFill>
                <a:latin typeface="+mn-lt"/>
                <a:ea typeface="+mn-ea"/>
                <a:cs typeface="+mn-cs"/>
              </a:rPr>
              <a:t>Complex Problem Solving:</a:t>
            </a:r>
            <a:endParaRPr lang="en-US" sz="900" kern="1200" dirty="0">
              <a:solidFill>
                <a:schemeClr val="accent4">
                  <a:lumMod val="50000"/>
                </a:schemeClr>
              </a:solidFill>
              <a:latin typeface="+mn-lt"/>
              <a:ea typeface="+mn-ea"/>
              <a:cs typeface="+mn-cs"/>
            </a:endParaRPr>
          </a:p>
          <a:p>
            <a:pPr marL="505206" lvl="1" indent="-194310" defTabSz="310896">
              <a:lnSpc>
                <a:spcPct val="90000"/>
              </a:lnSpc>
              <a:buFont typeface="+mj-lt"/>
              <a:buAutoNum type="arabicPeriod"/>
            </a:pPr>
            <a:r>
              <a:rPr lang="en-US" sz="900" b="1" kern="1200" dirty="0">
                <a:solidFill>
                  <a:schemeClr val="accent4">
                    <a:lumMod val="50000"/>
                  </a:schemeClr>
                </a:solidFill>
                <a:latin typeface="+mn-lt"/>
                <a:ea typeface="+mn-ea"/>
                <a:cs typeface="+mn-cs"/>
              </a:rPr>
              <a:t>Task:</a:t>
            </a:r>
            <a:r>
              <a:rPr lang="en-US" sz="900" kern="1200" dirty="0">
                <a:solidFill>
                  <a:schemeClr val="accent4">
                    <a:lumMod val="50000"/>
                  </a:schemeClr>
                </a:solidFill>
                <a:latin typeface="+mn-lt"/>
                <a:ea typeface="+mn-ea"/>
                <a:cs typeface="+mn-cs"/>
              </a:rPr>
              <a:t> Solve a multi-step mathematical problem.</a:t>
            </a:r>
          </a:p>
          <a:p>
            <a:pPr marL="505206" lvl="1" indent="-194310" defTabSz="310896">
              <a:lnSpc>
                <a:spcPct val="90000"/>
              </a:lnSpc>
              <a:buFont typeface="+mj-lt"/>
              <a:buAutoNum type="arabicPeriod"/>
            </a:pPr>
            <a:r>
              <a:rPr lang="en-US" sz="900" b="1" kern="1200" dirty="0">
                <a:solidFill>
                  <a:schemeClr val="accent4">
                    <a:lumMod val="50000"/>
                  </a:schemeClr>
                </a:solidFill>
                <a:latin typeface="+mn-lt"/>
                <a:ea typeface="+mn-ea"/>
                <a:cs typeface="+mn-cs"/>
              </a:rPr>
              <a:t>Process:</a:t>
            </a:r>
            <a:r>
              <a:rPr lang="en-US" sz="900" kern="1200" dirty="0">
                <a:solidFill>
                  <a:schemeClr val="accent4">
                    <a:lumMod val="50000"/>
                  </a:schemeClr>
                </a:solidFill>
                <a:latin typeface="+mn-lt"/>
                <a:ea typeface="+mn-ea"/>
                <a:cs typeface="+mn-cs"/>
              </a:rPr>
              <a:t> Explore different approaches, select the most efficient solution.</a:t>
            </a:r>
          </a:p>
          <a:p>
            <a:pPr marL="233172" indent="-233172" defTabSz="310896">
              <a:lnSpc>
                <a:spcPct val="90000"/>
              </a:lnSpc>
              <a:buFont typeface="+mj-lt"/>
              <a:buAutoNum type="arabicPeriod"/>
            </a:pPr>
            <a:r>
              <a:rPr lang="en-US" sz="900" b="1" kern="1200" dirty="0">
                <a:solidFill>
                  <a:schemeClr val="accent4">
                    <a:lumMod val="50000"/>
                  </a:schemeClr>
                </a:solidFill>
                <a:latin typeface="+mn-lt"/>
                <a:ea typeface="+mn-ea"/>
                <a:cs typeface="+mn-cs"/>
              </a:rPr>
              <a:t>Strategic Planning:</a:t>
            </a:r>
            <a:endParaRPr lang="en-US" sz="900" kern="1200" dirty="0">
              <a:solidFill>
                <a:schemeClr val="accent4">
                  <a:lumMod val="50000"/>
                </a:schemeClr>
              </a:solidFill>
              <a:latin typeface="+mn-lt"/>
              <a:ea typeface="+mn-ea"/>
              <a:cs typeface="+mn-cs"/>
            </a:endParaRPr>
          </a:p>
          <a:p>
            <a:pPr marL="505206" lvl="1" indent="-194310" defTabSz="310896">
              <a:lnSpc>
                <a:spcPct val="90000"/>
              </a:lnSpc>
              <a:buFont typeface="+mj-lt"/>
              <a:buAutoNum type="arabicPeriod"/>
            </a:pPr>
            <a:r>
              <a:rPr lang="en-US" sz="900" b="1" kern="1200" dirty="0">
                <a:solidFill>
                  <a:schemeClr val="accent4">
                    <a:lumMod val="50000"/>
                  </a:schemeClr>
                </a:solidFill>
                <a:latin typeface="+mn-lt"/>
                <a:ea typeface="+mn-ea"/>
                <a:cs typeface="+mn-cs"/>
              </a:rPr>
              <a:t>Task:</a:t>
            </a:r>
            <a:r>
              <a:rPr lang="en-US" sz="900" kern="1200" dirty="0">
                <a:solidFill>
                  <a:schemeClr val="accent4">
                    <a:lumMod val="50000"/>
                  </a:schemeClr>
                </a:solidFill>
                <a:latin typeface="+mn-lt"/>
                <a:ea typeface="+mn-ea"/>
                <a:cs typeface="+mn-cs"/>
              </a:rPr>
              <a:t> Develop a business strategy.</a:t>
            </a:r>
          </a:p>
          <a:p>
            <a:pPr marL="505206" lvl="1" indent="-194310" defTabSz="310896">
              <a:lnSpc>
                <a:spcPct val="90000"/>
              </a:lnSpc>
              <a:buFont typeface="+mj-lt"/>
              <a:buAutoNum type="arabicPeriod"/>
            </a:pPr>
            <a:r>
              <a:rPr lang="en-US" sz="900" b="1" kern="1200" dirty="0">
                <a:solidFill>
                  <a:schemeClr val="accent4">
                    <a:lumMod val="50000"/>
                  </a:schemeClr>
                </a:solidFill>
                <a:latin typeface="+mn-lt"/>
                <a:ea typeface="+mn-ea"/>
                <a:cs typeface="+mn-cs"/>
              </a:rPr>
              <a:t>Process:</a:t>
            </a:r>
            <a:r>
              <a:rPr lang="en-US" sz="900" kern="1200" dirty="0">
                <a:solidFill>
                  <a:schemeClr val="accent4">
                    <a:lumMod val="50000"/>
                  </a:schemeClr>
                </a:solidFill>
                <a:latin typeface="+mn-lt"/>
                <a:ea typeface="+mn-ea"/>
                <a:cs typeface="+mn-cs"/>
              </a:rPr>
              <a:t> Generate and evaluate multiple strategies, choose the best one.</a:t>
            </a:r>
          </a:p>
          <a:p>
            <a:pPr marL="233172" indent="-233172" defTabSz="310896">
              <a:lnSpc>
                <a:spcPct val="90000"/>
              </a:lnSpc>
              <a:buFont typeface="+mj-lt"/>
              <a:buAutoNum type="arabicPeriod"/>
            </a:pPr>
            <a:r>
              <a:rPr lang="en-US" sz="900" b="1" kern="1200" dirty="0">
                <a:solidFill>
                  <a:schemeClr val="accent4">
                    <a:lumMod val="50000"/>
                  </a:schemeClr>
                </a:solidFill>
                <a:latin typeface="+mn-lt"/>
                <a:ea typeface="+mn-ea"/>
                <a:cs typeface="+mn-cs"/>
              </a:rPr>
              <a:t>Creative Writing:</a:t>
            </a:r>
            <a:endParaRPr lang="en-US" sz="900" kern="1200" dirty="0">
              <a:solidFill>
                <a:schemeClr val="accent4">
                  <a:lumMod val="50000"/>
                </a:schemeClr>
              </a:solidFill>
              <a:latin typeface="+mn-lt"/>
              <a:ea typeface="+mn-ea"/>
              <a:cs typeface="+mn-cs"/>
            </a:endParaRPr>
          </a:p>
          <a:p>
            <a:pPr marL="505206" lvl="1" indent="-194310" defTabSz="310896">
              <a:lnSpc>
                <a:spcPct val="90000"/>
              </a:lnSpc>
              <a:buFont typeface="+mj-lt"/>
              <a:buAutoNum type="arabicPeriod"/>
            </a:pPr>
            <a:r>
              <a:rPr lang="en-US" sz="900" b="1" kern="1200" dirty="0">
                <a:solidFill>
                  <a:schemeClr val="accent4">
                    <a:lumMod val="50000"/>
                  </a:schemeClr>
                </a:solidFill>
                <a:latin typeface="+mn-lt"/>
                <a:ea typeface="+mn-ea"/>
                <a:cs typeface="+mn-cs"/>
              </a:rPr>
              <a:t>Task:</a:t>
            </a:r>
            <a:r>
              <a:rPr lang="en-US" sz="900" kern="1200" dirty="0">
                <a:solidFill>
                  <a:schemeClr val="accent4">
                    <a:lumMod val="50000"/>
                  </a:schemeClr>
                </a:solidFill>
                <a:latin typeface="+mn-lt"/>
                <a:ea typeface="+mn-ea"/>
                <a:cs typeface="+mn-cs"/>
              </a:rPr>
              <a:t> Write a novel with a complex plot.</a:t>
            </a:r>
          </a:p>
          <a:p>
            <a:pPr marL="505206" lvl="1" indent="-194310" defTabSz="310896">
              <a:lnSpc>
                <a:spcPct val="90000"/>
              </a:lnSpc>
              <a:buFont typeface="+mj-lt"/>
              <a:buAutoNum type="arabicPeriod"/>
            </a:pPr>
            <a:r>
              <a:rPr lang="en-US" sz="900" b="1" kern="1200" dirty="0">
                <a:solidFill>
                  <a:schemeClr val="accent4">
                    <a:lumMod val="50000"/>
                  </a:schemeClr>
                </a:solidFill>
                <a:latin typeface="+mn-lt"/>
                <a:ea typeface="+mn-ea"/>
                <a:cs typeface="+mn-cs"/>
              </a:rPr>
              <a:t>Process:</a:t>
            </a:r>
            <a:r>
              <a:rPr lang="en-US" sz="900" kern="1200" dirty="0">
                <a:solidFill>
                  <a:schemeClr val="accent4">
                    <a:lumMod val="50000"/>
                  </a:schemeClr>
                </a:solidFill>
                <a:latin typeface="+mn-lt"/>
                <a:ea typeface="+mn-ea"/>
                <a:cs typeface="+mn-cs"/>
              </a:rPr>
              <a:t> Explore various plot directions, select the most compelling narrative.</a:t>
            </a:r>
          </a:p>
          <a:p>
            <a:pPr marL="233172" indent="-233172" defTabSz="310896">
              <a:lnSpc>
                <a:spcPct val="90000"/>
              </a:lnSpc>
              <a:buFont typeface="+mj-lt"/>
              <a:buAutoNum type="arabicPeriod"/>
            </a:pPr>
            <a:r>
              <a:rPr lang="en-US" sz="900" b="1" kern="1200" dirty="0">
                <a:solidFill>
                  <a:schemeClr val="accent4">
                    <a:lumMod val="50000"/>
                  </a:schemeClr>
                </a:solidFill>
                <a:latin typeface="+mn-lt"/>
                <a:ea typeface="+mn-ea"/>
                <a:cs typeface="+mn-cs"/>
              </a:rPr>
              <a:t>Decision Making:</a:t>
            </a:r>
            <a:endParaRPr lang="en-US" sz="900" kern="1200" dirty="0">
              <a:solidFill>
                <a:schemeClr val="accent4">
                  <a:lumMod val="50000"/>
                </a:schemeClr>
              </a:solidFill>
              <a:latin typeface="+mn-lt"/>
              <a:ea typeface="+mn-ea"/>
              <a:cs typeface="+mn-cs"/>
            </a:endParaRPr>
          </a:p>
          <a:p>
            <a:pPr marL="505206" lvl="1" indent="-194310" defTabSz="310896">
              <a:lnSpc>
                <a:spcPct val="90000"/>
              </a:lnSpc>
              <a:buFont typeface="+mj-lt"/>
              <a:buAutoNum type="arabicPeriod"/>
            </a:pPr>
            <a:r>
              <a:rPr lang="en-US" sz="900" b="1" kern="1200" dirty="0">
                <a:solidFill>
                  <a:schemeClr val="accent4">
                    <a:lumMod val="50000"/>
                  </a:schemeClr>
                </a:solidFill>
                <a:latin typeface="+mn-lt"/>
                <a:ea typeface="+mn-ea"/>
                <a:cs typeface="+mn-cs"/>
              </a:rPr>
              <a:t>Task:</a:t>
            </a:r>
            <a:r>
              <a:rPr lang="en-US" sz="900" kern="1200" dirty="0">
                <a:solidFill>
                  <a:schemeClr val="accent4">
                    <a:lumMod val="50000"/>
                  </a:schemeClr>
                </a:solidFill>
                <a:latin typeface="+mn-lt"/>
                <a:ea typeface="+mn-ea"/>
                <a:cs typeface="+mn-cs"/>
              </a:rPr>
              <a:t> Make a critical business decision.</a:t>
            </a:r>
          </a:p>
          <a:p>
            <a:pPr marL="505206" lvl="1" indent="-194310" defTabSz="310896">
              <a:lnSpc>
                <a:spcPct val="90000"/>
              </a:lnSpc>
              <a:buFont typeface="+mj-lt"/>
              <a:buAutoNum type="arabicPeriod"/>
            </a:pPr>
            <a:r>
              <a:rPr lang="en-US" sz="900" b="1" kern="1200" dirty="0">
                <a:solidFill>
                  <a:schemeClr val="accent4">
                    <a:lumMod val="50000"/>
                  </a:schemeClr>
                </a:solidFill>
                <a:latin typeface="+mn-lt"/>
                <a:ea typeface="+mn-ea"/>
                <a:cs typeface="+mn-cs"/>
              </a:rPr>
              <a:t>Process:</a:t>
            </a:r>
            <a:r>
              <a:rPr lang="en-US" sz="900" kern="1200" dirty="0">
                <a:solidFill>
                  <a:schemeClr val="accent4">
                    <a:lumMod val="50000"/>
                  </a:schemeClr>
                </a:solidFill>
                <a:latin typeface="+mn-lt"/>
                <a:ea typeface="+mn-ea"/>
                <a:cs typeface="+mn-cs"/>
              </a:rPr>
              <a:t> Weigh different decision paths, select the optimal course of action.</a:t>
            </a:r>
            <a:endParaRPr lang="en-US" sz="900" b="0" i="0" u="none" strike="noStrike" dirty="0">
              <a:solidFill>
                <a:schemeClr val="accent4">
                  <a:lumMod val="50000"/>
                </a:schemeClr>
              </a:solidFill>
              <a:effectLst/>
            </a:endParaRPr>
          </a:p>
        </p:txBody>
      </p:sp>
      <p:sp>
        <p:nvSpPr>
          <p:cNvPr id="5" name="TextBox 4">
            <a:extLst>
              <a:ext uri="{FF2B5EF4-FFF2-40B4-BE49-F238E27FC236}">
                <a16:creationId xmlns:a16="http://schemas.microsoft.com/office/drawing/2014/main" id="{47BA40FB-4B91-41E3-A8C0-A29644F1CB3C}"/>
              </a:ext>
            </a:extLst>
          </p:cNvPr>
          <p:cNvSpPr txBox="1"/>
          <p:nvPr/>
        </p:nvSpPr>
        <p:spPr>
          <a:xfrm>
            <a:off x="7787795" y="6430087"/>
            <a:ext cx="1356205" cy="369332"/>
          </a:xfrm>
          <a:prstGeom prst="rect">
            <a:avLst/>
          </a:prstGeom>
          <a:noFill/>
        </p:spPr>
        <p:txBody>
          <a:bodyPr wrap="none" rtlCol="0">
            <a:spAutoFit/>
          </a:bodyPr>
          <a:lstStyle/>
          <a:p>
            <a:r>
              <a:rPr lang="en-US" dirty="0" err="1">
                <a:hlinkClick r:id="rId3"/>
              </a:rPr>
              <a:t>chatgpt.com</a:t>
            </a:r>
            <a:endParaRPr lang="en-US" dirty="0"/>
          </a:p>
        </p:txBody>
      </p:sp>
    </p:spTree>
    <p:extLst>
      <p:ext uri="{BB962C8B-B14F-4D97-AF65-F5344CB8AC3E}">
        <p14:creationId xmlns:p14="http://schemas.microsoft.com/office/powerpoint/2010/main" val="37261818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a:xfrm>
            <a:off x="483798" y="525982"/>
            <a:ext cx="3212237" cy="1200361"/>
          </a:xfrm>
        </p:spPr>
        <p:txBody>
          <a:bodyPr anchor="b">
            <a:normAutofit/>
          </a:bodyPr>
          <a:lstStyle/>
          <a:p>
            <a:pPr>
              <a:lnSpc>
                <a:spcPct val="90000"/>
              </a:lnSpc>
            </a:pPr>
            <a:r>
              <a:rPr lang="en-US" sz="2600" dirty="0">
                <a:solidFill>
                  <a:schemeClr val="accent4">
                    <a:lumMod val="50000"/>
                  </a:schemeClr>
                </a:solidFill>
              </a:rPr>
              <a:t>Prompt Frameworks</a:t>
            </a:r>
            <a:br>
              <a:rPr lang="en-US" sz="2600" dirty="0">
                <a:solidFill>
                  <a:schemeClr val="accent4">
                    <a:lumMod val="50000"/>
                  </a:schemeClr>
                </a:solidFill>
              </a:rPr>
            </a:br>
            <a:r>
              <a:rPr lang="en-US" sz="2600" b="1" i="0" u="none" strike="noStrike" dirty="0">
                <a:solidFill>
                  <a:schemeClr val="accent4">
                    <a:lumMod val="50000"/>
                  </a:schemeClr>
                </a:solidFill>
                <a:effectLst/>
              </a:rPr>
              <a:t>Tree of Thoughts (</a:t>
            </a:r>
            <a:r>
              <a:rPr lang="en-US" sz="2600" b="1" i="0" u="none" strike="noStrike" dirty="0" err="1">
                <a:solidFill>
                  <a:schemeClr val="accent4">
                    <a:lumMod val="50000"/>
                  </a:schemeClr>
                </a:solidFill>
                <a:effectLst/>
              </a:rPr>
              <a:t>ToT</a:t>
            </a:r>
            <a:r>
              <a:rPr lang="en-US" sz="2600" b="1" i="0" u="none" strike="noStrike" dirty="0">
                <a:solidFill>
                  <a:schemeClr val="accent4">
                    <a:lumMod val="50000"/>
                  </a:schemeClr>
                </a:solidFill>
                <a:effectLst/>
              </a:rPr>
              <a:t>)</a:t>
            </a:r>
            <a:endParaRPr lang="en-US" sz="2600" dirty="0">
              <a:solidFill>
                <a:schemeClr val="accent4">
                  <a:lumMod val="50000"/>
                </a:schemeClr>
              </a:solidFill>
            </a:endParaRP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483799" y="2031101"/>
            <a:ext cx="3212238" cy="3511943"/>
          </a:xfrm>
        </p:spPr>
        <p:txBody>
          <a:bodyPr anchor="ctr">
            <a:normAutofit/>
          </a:bodyPr>
          <a:lstStyle/>
          <a:p>
            <a:pPr marL="0" indent="0">
              <a:buNone/>
            </a:pPr>
            <a:endParaRPr lang="en-US" sz="1600" b="0" i="0" u="none" strike="noStrike" dirty="0">
              <a:effectLst/>
            </a:endParaRP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process&#10;&#10;Description automatically generated">
            <a:extLst>
              <a:ext uri="{FF2B5EF4-FFF2-40B4-BE49-F238E27FC236}">
                <a16:creationId xmlns:a16="http://schemas.microsoft.com/office/drawing/2014/main" id="{786CA102-F777-EF24-9BF4-9D5C7893E913}"/>
              </a:ext>
            </a:extLst>
          </p:cNvPr>
          <p:cNvPicPr>
            <a:picLocks noChangeAspect="1"/>
          </p:cNvPicPr>
          <p:nvPr/>
        </p:nvPicPr>
        <p:blipFill>
          <a:blip r:embed="rId3"/>
          <a:stretch>
            <a:fillRect/>
          </a:stretch>
        </p:blipFill>
        <p:spPr>
          <a:xfrm>
            <a:off x="4285939" y="1850206"/>
            <a:ext cx="4625385" cy="2142163"/>
          </a:xfrm>
          <a:prstGeom prst="rect">
            <a:avLst/>
          </a:prstGeom>
        </p:spPr>
      </p:pic>
      <p:sp>
        <p:nvSpPr>
          <p:cNvPr id="4" name="Content Placeholder 2">
            <a:extLst>
              <a:ext uri="{FF2B5EF4-FFF2-40B4-BE49-F238E27FC236}">
                <a16:creationId xmlns:a16="http://schemas.microsoft.com/office/drawing/2014/main" id="{78767915-83E5-B43C-BA2F-BB906CC1AA30}"/>
              </a:ext>
            </a:extLst>
          </p:cNvPr>
          <p:cNvSpPr txBox="1">
            <a:spLocks/>
          </p:cNvSpPr>
          <p:nvPr/>
        </p:nvSpPr>
        <p:spPr>
          <a:xfrm>
            <a:off x="4379976" y="1600199"/>
            <a:ext cx="37490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endParaRPr lang="en-US" b="0" i="0" u="none" strike="noStrike" dirty="0">
              <a:solidFill>
                <a:srgbClr val="000000"/>
              </a:solidFill>
              <a:effectLst/>
            </a:endParaRPr>
          </a:p>
        </p:txBody>
      </p:sp>
      <p:sp>
        <p:nvSpPr>
          <p:cNvPr id="7" name="TextBox 6">
            <a:extLst>
              <a:ext uri="{FF2B5EF4-FFF2-40B4-BE49-F238E27FC236}">
                <a16:creationId xmlns:a16="http://schemas.microsoft.com/office/drawing/2014/main" id="{900E456D-C703-3BD3-9017-C3ABF9129F9B}"/>
              </a:ext>
            </a:extLst>
          </p:cNvPr>
          <p:cNvSpPr txBox="1"/>
          <p:nvPr/>
        </p:nvSpPr>
        <p:spPr>
          <a:xfrm>
            <a:off x="4960865" y="1267805"/>
            <a:ext cx="3262188" cy="677108"/>
          </a:xfrm>
          <a:prstGeom prst="rect">
            <a:avLst/>
          </a:prstGeom>
          <a:noFill/>
        </p:spPr>
        <p:txBody>
          <a:bodyPr wrap="square" rtlCol="0">
            <a:spAutoFit/>
          </a:bodyPr>
          <a:lstStyle/>
          <a:p>
            <a:pPr algn="ctr"/>
            <a:r>
              <a:rPr lang="en-US" sz="1000" b="1" i="0" u="none" strike="noStrike" dirty="0">
                <a:solidFill>
                  <a:srgbClr val="000000"/>
                </a:solidFill>
                <a:effectLst/>
                <a:latin typeface="Lucida Grande" panose="020B0600040502020204" pitchFamily="34" charset="0"/>
                <a:hlinkClick r:id="rId4"/>
              </a:rPr>
              <a:t>Tree of Thoughts: Deliberate Problem Solving with Large Language Models</a:t>
            </a:r>
            <a:endParaRPr lang="en-US" sz="1000" b="1" i="0" u="none" strike="noStrike" dirty="0">
              <a:solidFill>
                <a:srgbClr val="000000"/>
              </a:solidFill>
              <a:effectLst/>
              <a:latin typeface="Lucida Grande" panose="020B0600040502020204" pitchFamily="34" charset="0"/>
            </a:endParaRPr>
          </a:p>
          <a:p>
            <a:endParaRPr lang="en-US" dirty="0"/>
          </a:p>
        </p:txBody>
      </p:sp>
      <p:sp>
        <p:nvSpPr>
          <p:cNvPr id="5" name="TextBox 4">
            <a:extLst>
              <a:ext uri="{FF2B5EF4-FFF2-40B4-BE49-F238E27FC236}">
                <a16:creationId xmlns:a16="http://schemas.microsoft.com/office/drawing/2014/main" id="{BA0210FD-1BAD-DED2-342C-4FF5D401BA12}"/>
              </a:ext>
            </a:extLst>
          </p:cNvPr>
          <p:cNvSpPr txBox="1"/>
          <p:nvPr/>
        </p:nvSpPr>
        <p:spPr>
          <a:xfrm>
            <a:off x="7787795" y="6430087"/>
            <a:ext cx="1356205" cy="369332"/>
          </a:xfrm>
          <a:prstGeom prst="rect">
            <a:avLst/>
          </a:prstGeom>
          <a:noFill/>
        </p:spPr>
        <p:txBody>
          <a:bodyPr wrap="none" rtlCol="0">
            <a:spAutoFit/>
          </a:bodyPr>
          <a:lstStyle/>
          <a:p>
            <a:r>
              <a:rPr lang="en-US" dirty="0" err="1">
                <a:hlinkClick r:id="rId5"/>
              </a:rPr>
              <a:t>chatgpt.com</a:t>
            </a:r>
            <a:endParaRPr lang="en-US" dirty="0"/>
          </a:p>
        </p:txBody>
      </p:sp>
    </p:spTree>
    <p:extLst>
      <p:ext uri="{BB962C8B-B14F-4D97-AF65-F5344CB8AC3E}">
        <p14:creationId xmlns:p14="http://schemas.microsoft.com/office/powerpoint/2010/main" val="2923351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a:xfrm>
            <a:off x="606478" y="386930"/>
            <a:ext cx="6927525" cy="1188950"/>
          </a:xfrm>
        </p:spPr>
        <p:txBody>
          <a:bodyPr anchor="b">
            <a:normAutofit/>
          </a:bodyPr>
          <a:lstStyle/>
          <a:p>
            <a:pPr>
              <a:lnSpc>
                <a:spcPct val="90000"/>
              </a:lnSpc>
            </a:pPr>
            <a:r>
              <a:rPr lang="en-US" sz="4000" dirty="0">
                <a:solidFill>
                  <a:schemeClr val="accent4">
                    <a:lumMod val="50000"/>
                  </a:schemeClr>
                </a:solidFill>
              </a:rPr>
              <a:t>Prompting Frameworks</a:t>
            </a:r>
            <a:br>
              <a:rPr lang="en-US" sz="4000" dirty="0">
                <a:solidFill>
                  <a:schemeClr val="accent4">
                    <a:lumMod val="50000"/>
                  </a:schemeClr>
                </a:solidFill>
              </a:rPr>
            </a:br>
            <a:r>
              <a:rPr lang="en-US" sz="2400" dirty="0">
                <a:solidFill>
                  <a:schemeClr val="accent4">
                    <a:lumMod val="50000"/>
                  </a:schemeClr>
                </a:solidFill>
              </a:rPr>
              <a:t> </a:t>
            </a:r>
            <a:r>
              <a:rPr lang="en-US" sz="2400" i="0" u="none" strike="noStrike" dirty="0">
                <a:solidFill>
                  <a:schemeClr val="accent4">
                    <a:lumMod val="50000"/>
                  </a:schemeClr>
                </a:solidFill>
                <a:effectLst/>
              </a:rPr>
              <a:t>Smart GPT Framework</a:t>
            </a:r>
            <a:endParaRPr lang="en-US" sz="2400" dirty="0">
              <a:solidFill>
                <a:schemeClr val="accent4">
                  <a:lumMod val="50000"/>
                </a:schemeClr>
              </a:solidFill>
            </a:endParaRP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5B5AE8-EFD5-DD7D-0DCC-11036E63DFE7}"/>
              </a:ext>
            </a:extLst>
          </p:cNvPr>
          <p:cNvSpPr>
            <a:spLocks/>
          </p:cNvSpPr>
          <p:nvPr/>
        </p:nvSpPr>
        <p:spPr>
          <a:xfrm>
            <a:off x="138222" y="2371061"/>
            <a:ext cx="5079855" cy="3665794"/>
          </a:xfrm>
          <a:prstGeom prst="rect">
            <a:avLst/>
          </a:prstGeom>
        </p:spPr>
        <p:txBody>
          <a:bodyPr>
            <a:normAutofit lnSpcReduction="10000"/>
          </a:bodyPr>
          <a:lstStyle/>
          <a:p>
            <a:pPr defTabSz="342900">
              <a:lnSpc>
                <a:spcPct val="90000"/>
              </a:lnSpc>
              <a:spcAft>
                <a:spcPts val="600"/>
              </a:spcAft>
            </a:pPr>
            <a:r>
              <a:rPr lang="en-US" sz="900" b="1" kern="1200" dirty="0">
                <a:solidFill>
                  <a:schemeClr val="accent4">
                    <a:lumMod val="50000"/>
                  </a:schemeClr>
                </a:solidFill>
                <a:latin typeface="+mn-lt"/>
                <a:ea typeface="+mn-ea"/>
                <a:cs typeface="+mn-cs"/>
              </a:rPr>
              <a:t>Smart GPT Prompting Framework</a:t>
            </a:r>
          </a:p>
          <a:p>
            <a:pPr defTabSz="342900">
              <a:lnSpc>
                <a:spcPct val="90000"/>
              </a:lnSpc>
              <a:spcAft>
                <a:spcPts val="600"/>
              </a:spcAft>
            </a:pPr>
            <a:r>
              <a:rPr lang="en-US" sz="900" b="1" kern="1200" dirty="0">
                <a:solidFill>
                  <a:schemeClr val="accent4">
                    <a:lumMod val="50000"/>
                  </a:schemeClr>
                </a:solidFill>
                <a:latin typeface="+mn-lt"/>
                <a:ea typeface="+mn-ea"/>
                <a:cs typeface="+mn-cs"/>
              </a:rPr>
              <a:t>Definition:</a:t>
            </a:r>
            <a:r>
              <a:rPr lang="en-US" sz="900" kern="1200" dirty="0">
                <a:solidFill>
                  <a:schemeClr val="accent4">
                    <a:lumMod val="50000"/>
                  </a:schemeClr>
                </a:solidFill>
                <a:latin typeface="+mn-lt"/>
                <a:ea typeface="+mn-ea"/>
                <a:cs typeface="+mn-cs"/>
              </a:rPr>
              <a:t> The Smart GPT Prompting Framework is an advanced technique designed to enhance the performance and accuracy of language models by employing a structured approach to generating, evaluating, and refining responses. Developed by AI Explained on YouTube, this framework focuses on iterative refinement, self-critique, and optimization to produce more reliable outputs.</a:t>
            </a:r>
          </a:p>
          <a:p>
            <a:pPr defTabSz="342900">
              <a:lnSpc>
                <a:spcPct val="90000"/>
              </a:lnSpc>
              <a:spcAft>
                <a:spcPts val="600"/>
              </a:spcAft>
            </a:pPr>
            <a:r>
              <a:rPr lang="en-US" sz="900" b="1" kern="1200" dirty="0">
                <a:solidFill>
                  <a:schemeClr val="accent4">
                    <a:lumMod val="50000"/>
                  </a:schemeClr>
                </a:solidFill>
                <a:latin typeface="+mn-lt"/>
                <a:ea typeface="+mn-ea"/>
                <a:cs typeface="+mn-cs"/>
              </a:rPr>
              <a:t>Key Components:</a:t>
            </a:r>
            <a:endParaRPr lang="en-US" sz="900" kern="1200" dirty="0">
              <a:solidFill>
                <a:schemeClr val="accent4">
                  <a:lumMod val="50000"/>
                </a:schemeClr>
              </a:solidFill>
              <a:latin typeface="+mn-lt"/>
              <a:ea typeface="+mn-ea"/>
              <a:cs typeface="+mn-cs"/>
            </a:endParaRPr>
          </a:p>
          <a:p>
            <a:pPr defTabSz="342900">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Initial Response Generation:</a:t>
            </a:r>
            <a:r>
              <a:rPr lang="en-US" sz="900" kern="1200" dirty="0">
                <a:solidFill>
                  <a:schemeClr val="accent4">
                    <a:lumMod val="50000"/>
                  </a:schemeClr>
                </a:solidFill>
                <a:latin typeface="+mn-lt"/>
                <a:ea typeface="+mn-ea"/>
                <a:cs typeface="+mn-cs"/>
              </a:rPr>
              <a:t> The model produces an initial response to the prompt.</a:t>
            </a:r>
          </a:p>
          <a:p>
            <a:pPr defTabSz="342900">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Self-Reflection and Critique:</a:t>
            </a:r>
            <a:r>
              <a:rPr lang="en-US" sz="900" kern="1200" dirty="0">
                <a:solidFill>
                  <a:schemeClr val="accent4">
                    <a:lumMod val="50000"/>
                  </a:schemeClr>
                </a:solidFill>
                <a:latin typeface="+mn-lt"/>
                <a:ea typeface="+mn-ea"/>
                <a:cs typeface="+mn-cs"/>
              </a:rPr>
              <a:t> The model evaluates its own response, identifying errors or areas for improvement.</a:t>
            </a:r>
          </a:p>
          <a:p>
            <a:pPr defTabSz="342900">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Iterative Refinement:</a:t>
            </a:r>
            <a:r>
              <a:rPr lang="en-US" sz="900" kern="1200" dirty="0">
                <a:solidFill>
                  <a:schemeClr val="accent4">
                    <a:lumMod val="50000"/>
                  </a:schemeClr>
                </a:solidFill>
                <a:latin typeface="+mn-lt"/>
                <a:ea typeface="+mn-ea"/>
                <a:cs typeface="+mn-cs"/>
              </a:rPr>
              <a:t> The response is refined through multiple iterations based on self-critique.</a:t>
            </a:r>
          </a:p>
          <a:p>
            <a:pPr defTabSz="342900">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Parallel Response Generation:</a:t>
            </a:r>
            <a:r>
              <a:rPr lang="en-US" sz="900" kern="1200" dirty="0">
                <a:solidFill>
                  <a:schemeClr val="accent4">
                    <a:lumMod val="50000"/>
                  </a:schemeClr>
                </a:solidFill>
                <a:latin typeface="+mn-lt"/>
                <a:ea typeface="+mn-ea"/>
                <a:cs typeface="+mn-cs"/>
              </a:rPr>
              <a:t> Multiple responses are generated and compared to identify the best output.</a:t>
            </a:r>
          </a:p>
          <a:p>
            <a:pPr defTabSz="342900">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Response Selection and Optimization:</a:t>
            </a:r>
            <a:r>
              <a:rPr lang="en-US" sz="900" kern="1200" dirty="0">
                <a:solidFill>
                  <a:schemeClr val="accent4">
                    <a:lumMod val="50000"/>
                  </a:schemeClr>
                </a:solidFill>
                <a:latin typeface="+mn-lt"/>
                <a:ea typeface="+mn-ea"/>
                <a:cs typeface="+mn-cs"/>
              </a:rPr>
              <a:t> The final response is selected and optimized for accuracy and relevance.</a:t>
            </a:r>
          </a:p>
          <a:p>
            <a:pPr defTabSz="342900">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External Knowledge Integration:</a:t>
            </a:r>
            <a:r>
              <a:rPr lang="en-US" sz="900" kern="1200" dirty="0">
                <a:solidFill>
                  <a:schemeClr val="accent4">
                    <a:lumMod val="50000"/>
                  </a:schemeClr>
                </a:solidFill>
                <a:latin typeface="+mn-lt"/>
                <a:ea typeface="+mn-ea"/>
                <a:cs typeface="+mn-cs"/>
              </a:rPr>
              <a:t> Incorporates external knowledge or tools to verify and enhance responses.</a:t>
            </a:r>
          </a:p>
          <a:p>
            <a:pPr defTabSz="342900">
              <a:lnSpc>
                <a:spcPct val="90000"/>
              </a:lnSpc>
              <a:spcAft>
                <a:spcPts val="600"/>
              </a:spcAft>
            </a:pPr>
            <a:r>
              <a:rPr lang="en-US" sz="900" b="1" kern="1200" dirty="0">
                <a:solidFill>
                  <a:schemeClr val="accent4">
                    <a:lumMod val="50000"/>
                  </a:schemeClr>
                </a:solidFill>
                <a:latin typeface="+mn-lt"/>
                <a:ea typeface="+mn-ea"/>
                <a:cs typeface="+mn-cs"/>
              </a:rPr>
              <a:t>Benefits:</a:t>
            </a:r>
            <a:endParaRPr lang="en-US" sz="900" kern="1200" dirty="0">
              <a:solidFill>
                <a:schemeClr val="accent4">
                  <a:lumMod val="50000"/>
                </a:schemeClr>
              </a:solidFill>
              <a:latin typeface="+mn-lt"/>
              <a:ea typeface="+mn-ea"/>
              <a:cs typeface="+mn-cs"/>
            </a:endParaRPr>
          </a:p>
          <a:p>
            <a:pPr defTabSz="342900">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Improved Accuracy:</a:t>
            </a:r>
            <a:r>
              <a:rPr lang="en-US" sz="900" kern="1200" dirty="0">
                <a:solidFill>
                  <a:schemeClr val="accent4">
                    <a:lumMod val="50000"/>
                  </a:schemeClr>
                </a:solidFill>
                <a:latin typeface="+mn-lt"/>
                <a:ea typeface="+mn-ea"/>
                <a:cs typeface="+mn-cs"/>
              </a:rPr>
              <a:t> Iterative refinement leads to more accurate outputs.</a:t>
            </a:r>
          </a:p>
          <a:p>
            <a:pPr defTabSz="342900">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Enhanced Quality:</a:t>
            </a:r>
            <a:r>
              <a:rPr lang="en-US" sz="900" kern="1200" dirty="0">
                <a:solidFill>
                  <a:schemeClr val="accent4">
                    <a:lumMod val="50000"/>
                  </a:schemeClr>
                </a:solidFill>
                <a:latin typeface="+mn-lt"/>
                <a:ea typeface="+mn-ea"/>
                <a:cs typeface="+mn-cs"/>
              </a:rPr>
              <a:t> Optimized for clarity, relevance, and effectiveness.</a:t>
            </a:r>
          </a:p>
          <a:p>
            <a:pPr defTabSz="342900">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Better Handling of Complex Tasks:</a:t>
            </a:r>
            <a:r>
              <a:rPr lang="en-US" sz="900" kern="1200" dirty="0">
                <a:solidFill>
                  <a:schemeClr val="accent4">
                    <a:lumMod val="50000"/>
                  </a:schemeClr>
                </a:solidFill>
                <a:latin typeface="+mn-lt"/>
                <a:ea typeface="+mn-ea"/>
                <a:cs typeface="+mn-cs"/>
              </a:rPr>
              <a:t> Structured approach aids in tackling complex problems.</a:t>
            </a:r>
          </a:p>
          <a:p>
            <a:pPr defTabSz="342900">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Increased Confidence:</a:t>
            </a:r>
            <a:r>
              <a:rPr lang="en-US" sz="900" kern="1200" dirty="0">
                <a:solidFill>
                  <a:schemeClr val="accent4">
                    <a:lumMod val="50000"/>
                  </a:schemeClr>
                </a:solidFill>
                <a:latin typeface="+mn-lt"/>
                <a:ea typeface="+mn-ea"/>
                <a:cs typeface="+mn-cs"/>
              </a:rPr>
              <a:t> Reflective process builds confidence in the model's responses.</a:t>
            </a:r>
          </a:p>
          <a:p>
            <a:pPr defTabSz="342900">
              <a:lnSpc>
                <a:spcPct val="90000"/>
              </a:lnSpc>
              <a:spcAft>
                <a:spcPts val="600"/>
              </a:spcAft>
              <a:buFont typeface="Arial" panose="020B0604020202020204" pitchFamily="34" charset="0"/>
              <a:buChar char="•"/>
            </a:pPr>
            <a:r>
              <a:rPr lang="en-US" sz="900" b="1" kern="1200" dirty="0">
                <a:solidFill>
                  <a:schemeClr val="accent4">
                    <a:lumMod val="50000"/>
                  </a:schemeClr>
                </a:solidFill>
                <a:latin typeface="+mn-lt"/>
                <a:ea typeface="+mn-ea"/>
                <a:cs typeface="+mn-cs"/>
              </a:rPr>
              <a:t>Versatility:</a:t>
            </a:r>
            <a:r>
              <a:rPr lang="en-US" sz="900" kern="1200" dirty="0">
                <a:solidFill>
                  <a:schemeClr val="accent4">
                    <a:lumMod val="50000"/>
                  </a:schemeClr>
                </a:solidFill>
                <a:latin typeface="+mn-lt"/>
                <a:ea typeface="+mn-ea"/>
                <a:cs typeface="+mn-cs"/>
              </a:rPr>
              <a:t> Applicable across various domains, from writing to problem-solving.</a:t>
            </a:r>
            <a:endParaRPr lang="en-US" sz="900" b="0" i="0" u="none" strike="noStrike" dirty="0">
              <a:solidFill>
                <a:schemeClr val="accent4">
                  <a:lumMod val="50000"/>
                </a:schemeClr>
              </a:solidFill>
              <a:effectLst/>
            </a:endParaRPr>
          </a:p>
        </p:txBody>
      </p:sp>
      <p:sp>
        <p:nvSpPr>
          <p:cNvPr id="4" name="Content Placeholder 2">
            <a:extLst>
              <a:ext uri="{FF2B5EF4-FFF2-40B4-BE49-F238E27FC236}">
                <a16:creationId xmlns:a16="http://schemas.microsoft.com/office/drawing/2014/main" id="{78767915-83E5-B43C-BA2F-BB906CC1AA30}"/>
              </a:ext>
            </a:extLst>
          </p:cNvPr>
          <p:cNvSpPr txBox="1">
            <a:spLocks/>
          </p:cNvSpPr>
          <p:nvPr/>
        </p:nvSpPr>
        <p:spPr>
          <a:xfrm>
            <a:off x="5337544" y="2371058"/>
            <a:ext cx="3115339" cy="366579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42900">
              <a:lnSpc>
                <a:spcPct val="90000"/>
              </a:lnSpc>
              <a:buNone/>
            </a:pPr>
            <a:r>
              <a:rPr lang="en-US" sz="1100" b="1" kern="1200" dirty="0">
                <a:solidFill>
                  <a:schemeClr val="accent4">
                    <a:lumMod val="50000"/>
                  </a:schemeClr>
                </a:solidFill>
                <a:latin typeface="+mn-lt"/>
                <a:ea typeface="+mn-ea"/>
                <a:cs typeface="+mn-cs"/>
              </a:rPr>
              <a:t>Applications:</a:t>
            </a:r>
            <a:endParaRPr lang="en-US" sz="1100" kern="1200" dirty="0">
              <a:solidFill>
                <a:schemeClr val="accent4">
                  <a:lumMod val="50000"/>
                </a:schemeClr>
              </a:solidFill>
              <a:latin typeface="+mn-lt"/>
              <a:ea typeface="+mn-ea"/>
              <a:cs typeface="+mn-cs"/>
            </a:endParaRPr>
          </a:p>
          <a:p>
            <a:pPr marL="257175" indent="-257175" defTabSz="342900">
              <a:lnSpc>
                <a:spcPct val="90000"/>
              </a:lnSpc>
              <a:buFont typeface="+mj-lt"/>
              <a:buAutoNum type="arabicPeriod"/>
            </a:pPr>
            <a:r>
              <a:rPr lang="en-US" sz="1100" b="1" kern="1200" dirty="0">
                <a:solidFill>
                  <a:schemeClr val="accent4">
                    <a:lumMod val="50000"/>
                  </a:schemeClr>
                </a:solidFill>
                <a:latin typeface="+mn-lt"/>
                <a:ea typeface="+mn-ea"/>
                <a:cs typeface="+mn-cs"/>
              </a:rPr>
              <a:t>Complex Problem Solving:</a:t>
            </a:r>
            <a:r>
              <a:rPr lang="en-US" sz="1100" kern="1200" dirty="0">
                <a:solidFill>
                  <a:schemeClr val="accent4">
                    <a:lumMod val="50000"/>
                  </a:schemeClr>
                </a:solidFill>
                <a:latin typeface="+mn-lt"/>
                <a:ea typeface="+mn-ea"/>
                <a:cs typeface="+mn-cs"/>
              </a:rPr>
              <a:t> Solve intricate problems with iterative reasoning.</a:t>
            </a:r>
          </a:p>
          <a:p>
            <a:pPr marL="257175" indent="-257175" defTabSz="342900">
              <a:lnSpc>
                <a:spcPct val="90000"/>
              </a:lnSpc>
              <a:buFont typeface="+mj-lt"/>
              <a:buAutoNum type="arabicPeriod"/>
            </a:pPr>
            <a:r>
              <a:rPr lang="en-US" sz="1100" b="1" kern="1200" dirty="0">
                <a:solidFill>
                  <a:schemeClr val="accent4">
                    <a:lumMod val="50000"/>
                  </a:schemeClr>
                </a:solidFill>
                <a:latin typeface="+mn-lt"/>
                <a:ea typeface="+mn-ea"/>
                <a:cs typeface="+mn-cs"/>
              </a:rPr>
              <a:t>Creative Content Generation:</a:t>
            </a:r>
            <a:r>
              <a:rPr lang="en-US" sz="1100" kern="1200" dirty="0">
                <a:solidFill>
                  <a:schemeClr val="accent4">
                    <a:lumMod val="50000"/>
                  </a:schemeClr>
                </a:solidFill>
                <a:latin typeface="+mn-lt"/>
                <a:ea typeface="+mn-ea"/>
                <a:cs typeface="+mn-cs"/>
              </a:rPr>
              <a:t> Produce high-quality creative content through multiple drafts.</a:t>
            </a:r>
          </a:p>
          <a:p>
            <a:pPr marL="257175" indent="-257175" defTabSz="342900">
              <a:lnSpc>
                <a:spcPct val="90000"/>
              </a:lnSpc>
              <a:buFont typeface="+mj-lt"/>
              <a:buAutoNum type="arabicPeriod"/>
            </a:pPr>
            <a:r>
              <a:rPr lang="en-US" sz="1100" b="1" kern="1200" dirty="0">
                <a:solidFill>
                  <a:schemeClr val="accent4">
                    <a:lumMod val="50000"/>
                  </a:schemeClr>
                </a:solidFill>
                <a:latin typeface="+mn-lt"/>
                <a:ea typeface="+mn-ea"/>
                <a:cs typeface="+mn-cs"/>
              </a:rPr>
              <a:t>Technical Documentation:</a:t>
            </a:r>
            <a:r>
              <a:rPr lang="en-US" sz="1100" kern="1200" dirty="0">
                <a:solidFill>
                  <a:schemeClr val="accent4">
                    <a:lumMod val="50000"/>
                  </a:schemeClr>
                </a:solidFill>
                <a:latin typeface="+mn-lt"/>
                <a:ea typeface="+mn-ea"/>
                <a:cs typeface="+mn-cs"/>
              </a:rPr>
              <a:t> Create accurate technical manuals with refined clarity.</a:t>
            </a:r>
          </a:p>
          <a:p>
            <a:pPr marL="257175" indent="-257175" defTabSz="342900">
              <a:lnSpc>
                <a:spcPct val="90000"/>
              </a:lnSpc>
              <a:buFont typeface="+mj-lt"/>
              <a:buAutoNum type="arabicPeriod"/>
            </a:pPr>
            <a:r>
              <a:rPr lang="en-US" sz="1100" b="1" kern="1200" dirty="0">
                <a:solidFill>
                  <a:schemeClr val="accent4">
                    <a:lumMod val="50000"/>
                  </a:schemeClr>
                </a:solidFill>
                <a:latin typeface="+mn-lt"/>
                <a:ea typeface="+mn-ea"/>
                <a:cs typeface="+mn-cs"/>
              </a:rPr>
              <a:t>Educational Content and Tutoring:</a:t>
            </a:r>
            <a:r>
              <a:rPr lang="en-US" sz="1100" kern="1200" dirty="0">
                <a:solidFill>
                  <a:schemeClr val="accent4">
                    <a:lumMod val="50000"/>
                  </a:schemeClr>
                </a:solidFill>
                <a:latin typeface="+mn-lt"/>
                <a:ea typeface="+mn-ea"/>
                <a:cs typeface="+mn-cs"/>
              </a:rPr>
              <a:t> Develop effective educational materials with improved explanations.</a:t>
            </a:r>
            <a:endParaRPr lang="en-US" sz="1100" b="0" i="0" u="none" strike="noStrike" dirty="0">
              <a:solidFill>
                <a:schemeClr val="accent4">
                  <a:lumMod val="50000"/>
                </a:schemeClr>
              </a:solidFill>
              <a:effectLst/>
            </a:endParaRPr>
          </a:p>
        </p:txBody>
      </p:sp>
      <p:sp>
        <p:nvSpPr>
          <p:cNvPr id="5" name="TextBox 4">
            <a:extLst>
              <a:ext uri="{FF2B5EF4-FFF2-40B4-BE49-F238E27FC236}">
                <a16:creationId xmlns:a16="http://schemas.microsoft.com/office/drawing/2014/main" id="{A447D5F5-3955-C6E9-2D85-0EF75C80D82A}"/>
              </a:ext>
            </a:extLst>
          </p:cNvPr>
          <p:cNvSpPr txBox="1"/>
          <p:nvPr/>
        </p:nvSpPr>
        <p:spPr>
          <a:xfrm>
            <a:off x="7787795" y="6430087"/>
            <a:ext cx="1356205" cy="369332"/>
          </a:xfrm>
          <a:prstGeom prst="rect">
            <a:avLst/>
          </a:prstGeom>
          <a:noFill/>
        </p:spPr>
        <p:txBody>
          <a:bodyPr wrap="none" rtlCol="0">
            <a:spAutoFit/>
          </a:bodyPr>
          <a:lstStyle/>
          <a:p>
            <a:r>
              <a:rPr lang="en-US" dirty="0" err="1">
                <a:hlinkClick r:id="rId3"/>
              </a:rPr>
              <a:t>chatgpt.com</a:t>
            </a:r>
            <a:endParaRPr lang="en-US" dirty="0"/>
          </a:p>
        </p:txBody>
      </p:sp>
    </p:spTree>
    <p:extLst>
      <p:ext uri="{BB962C8B-B14F-4D97-AF65-F5344CB8AC3E}">
        <p14:creationId xmlns:p14="http://schemas.microsoft.com/office/powerpoint/2010/main" val="3068221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a:xfrm>
            <a:off x="571500" y="5074024"/>
            <a:ext cx="7581900" cy="598032"/>
          </a:xfrm>
        </p:spPr>
        <p:txBody>
          <a:bodyPr vert="horz" lIns="91440" tIns="45720" rIns="91440" bIns="45720" rtlCol="0" anchor="ctr">
            <a:normAutofit/>
          </a:bodyPr>
          <a:lstStyle/>
          <a:p>
            <a:pPr algn="l" defTabSz="914400">
              <a:lnSpc>
                <a:spcPct val="90000"/>
              </a:lnSpc>
            </a:pPr>
            <a:r>
              <a:rPr lang="en-US" sz="1700" dirty="0"/>
              <a:t>Prompting Frameworks </a:t>
            </a:r>
            <a:br>
              <a:rPr lang="en-US" sz="1700" dirty="0"/>
            </a:br>
            <a:r>
              <a:rPr lang="en-US" sz="1700" b="1" dirty="0"/>
              <a:t>[</a:t>
            </a:r>
            <a:r>
              <a:rPr lang="en-US" sz="1700" b="1" i="0" u="none" strike="noStrike" dirty="0">
                <a:effectLst/>
              </a:rPr>
              <a:t>Smart GPT Prompting Framework]</a:t>
            </a:r>
            <a:endParaRPr lang="en-US" sz="1700" dirty="0"/>
          </a:p>
        </p:txBody>
      </p:sp>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571500" y="5672059"/>
            <a:ext cx="7581900" cy="547765"/>
          </a:xfrm>
        </p:spPr>
        <p:txBody>
          <a:bodyPr vert="horz" lIns="91440" tIns="45720" rIns="91440" bIns="45720" rtlCol="0" anchor="t">
            <a:normAutofit/>
          </a:bodyPr>
          <a:lstStyle/>
          <a:p>
            <a:pPr marL="0" indent="0" defTabSz="914400">
              <a:lnSpc>
                <a:spcPct val="90000"/>
              </a:lnSpc>
              <a:spcBef>
                <a:spcPts val="1000"/>
              </a:spcBef>
              <a:buNone/>
            </a:pPr>
            <a:r>
              <a:rPr lang="en-US" sz="1600" b="1" dirty="0"/>
              <a:t>Demonstration: </a:t>
            </a:r>
            <a:endParaRPr lang="en-US" sz="1600" b="1" i="0" u="none" strike="noStrike" dirty="0">
              <a:effectLst/>
            </a:endParaRPr>
          </a:p>
        </p:txBody>
      </p:sp>
      <p:pic>
        <p:nvPicPr>
          <p:cNvPr id="6" name="Picture 5" descr="A computer screen shot of a diagram&#10;&#10;Description automatically generated">
            <a:extLst>
              <a:ext uri="{FF2B5EF4-FFF2-40B4-BE49-F238E27FC236}">
                <a16:creationId xmlns:a16="http://schemas.microsoft.com/office/drawing/2014/main" id="{2CD5A275-41D9-08E6-469F-D9A6769CEB03}"/>
              </a:ext>
            </a:extLst>
          </p:cNvPr>
          <p:cNvPicPr>
            <a:picLocks noChangeAspect="1"/>
          </p:cNvPicPr>
          <p:nvPr/>
        </p:nvPicPr>
        <p:blipFill>
          <a:blip r:embed="rId3"/>
          <a:srcRect b="9187"/>
          <a:stretch/>
        </p:blipFill>
        <p:spPr>
          <a:xfrm>
            <a:off x="20" y="-39"/>
            <a:ext cx="9143980" cy="4172740"/>
          </a:xfrm>
          <a:prstGeom prst="rect">
            <a:avLst/>
          </a:prstGeom>
        </p:spPr>
      </p:pic>
      <p:cxnSp>
        <p:nvCxnSpPr>
          <p:cNvPr id="11" name="Straight Connector 10">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4811517"/>
            <a:ext cx="55270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78767915-83E5-B43C-BA2F-BB906CC1AA30}"/>
              </a:ext>
            </a:extLst>
          </p:cNvPr>
          <p:cNvSpPr txBox="1">
            <a:spLocks/>
          </p:cNvSpPr>
          <p:nvPr/>
        </p:nvSpPr>
        <p:spPr>
          <a:xfrm>
            <a:off x="4362450" y="1328057"/>
            <a:ext cx="374904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endParaRPr lang="en-US" b="0" i="0" u="none" strike="noStrike" dirty="0">
              <a:solidFill>
                <a:srgbClr val="000000"/>
              </a:solidFill>
              <a:effectLst/>
            </a:endParaRPr>
          </a:p>
        </p:txBody>
      </p:sp>
      <p:sp>
        <p:nvSpPr>
          <p:cNvPr id="5" name="TextBox 4">
            <a:extLst>
              <a:ext uri="{FF2B5EF4-FFF2-40B4-BE49-F238E27FC236}">
                <a16:creationId xmlns:a16="http://schemas.microsoft.com/office/drawing/2014/main" id="{29EAA0FF-6FA1-89C9-C007-B0AF08ACA01D}"/>
              </a:ext>
            </a:extLst>
          </p:cNvPr>
          <p:cNvSpPr txBox="1"/>
          <p:nvPr/>
        </p:nvSpPr>
        <p:spPr>
          <a:xfrm>
            <a:off x="7787795" y="6430087"/>
            <a:ext cx="1356205" cy="369332"/>
          </a:xfrm>
          <a:prstGeom prst="rect">
            <a:avLst/>
          </a:prstGeom>
          <a:noFill/>
        </p:spPr>
        <p:txBody>
          <a:bodyPr wrap="none" rtlCol="0">
            <a:spAutoFit/>
          </a:bodyPr>
          <a:lstStyle/>
          <a:p>
            <a:r>
              <a:rPr lang="en-US" dirty="0" err="1">
                <a:hlinkClick r:id="rId4"/>
              </a:rPr>
              <a:t>chatgpt.com</a:t>
            </a:r>
            <a:endParaRPr lang="en-US" dirty="0"/>
          </a:p>
        </p:txBody>
      </p:sp>
    </p:spTree>
    <p:extLst>
      <p:ext uri="{BB962C8B-B14F-4D97-AF65-F5344CB8AC3E}">
        <p14:creationId xmlns:p14="http://schemas.microsoft.com/office/powerpoint/2010/main" val="2977662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p:txBody>
          <a:bodyPr>
            <a:normAutofit/>
          </a:bodyPr>
          <a:lstStyle/>
          <a:p>
            <a:r>
              <a:rPr lang="en-US" sz="2800" dirty="0">
                <a:solidFill>
                  <a:schemeClr val="accent4">
                    <a:lumMod val="50000"/>
                  </a:schemeClr>
                </a:solidFill>
              </a:rPr>
              <a:t>Beyond Scope</a:t>
            </a:r>
            <a:br>
              <a:rPr lang="en-US" sz="2800" dirty="0">
                <a:solidFill>
                  <a:schemeClr val="accent4">
                    <a:lumMod val="50000"/>
                  </a:schemeClr>
                </a:solidFill>
              </a:rPr>
            </a:br>
            <a:r>
              <a:rPr lang="en-US" sz="2800" i="0" u="none" strike="noStrike" dirty="0">
                <a:solidFill>
                  <a:schemeClr val="accent4">
                    <a:lumMod val="50000"/>
                  </a:schemeClr>
                </a:solidFill>
                <a:effectLst/>
              </a:rPr>
              <a:t>Retrieval-Augmented Generation (RAG)</a:t>
            </a:r>
            <a:endParaRPr lang="en-US" sz="2800" dirty="0">
              <a:solidFill>
                <a:schemeClr val="accent4">
                  <a:lumMod val="50000"/>
                </a:schemeClr>
              </a:solidFill>
            </a:endParaRPr>
          </a:p>
        </p:txBody>
      </p:sp>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457200" y="1600200"/>
            <a:ext cx="3749040" cy="4525963"/>
          </a:xfrm>
        </p:spPr>
        <p:txBody>
          <a:bodyPr>
            <a:normAutofit fontScale="32500" lnSpcReduction="20000"/>
          </a:bodyPr>
          <a:lstStyle/>
          <a:p>
            <a:pPr marL="0" indent="0" algn="l">
              <a:buNone/>
            </a:pPr>
            <a:r>
              <a:rPr lang="en-US" b="1" i="0" u="none" strike="noStrike" dirty="0">
                <a:solidFill>
                  <a:schemeClr val="accent4">
                    <a:lumMod val="50000"/>
                  </a:schemeClr>
                </a:solidFill>
                <a:effectLst/>
              </a:rPr>
              <a:t>Retrieval-Augmented Generation (RAG)</a:t>
            </a:r>
          </a:p>
          <a:p>
            <a:pPr algn="l"/>
            <a:r>
              <a:rPr lang="en-US" b="1" i="0" u="none" strike="noStrike" dirty="0">
                <a:solidFill>
                  <a:schemeClr val="accent4">
                    <a:lumMod val="50000"/>
                  </a:schemeClr>
                </a:solidFill>
                <a:effectLst/>
              </a:rPr>
              <a:t>Definition:</a:t>
            </a:r>
            <a:r>
              <a:rPr lang="en-US" b="0" i="0" u="none" strike="noStrike" dirty="0">
                <a:solidFill>
                  <a:schemeClr val="accent4">
                    <a:lumMod val="50000"/>
                  </a:schemeClr>
                </a:solidFill>
                <a:effectLst/>
              </a:rPr>
              <a:t> RAG is an NLP technique that combines information retrieval with text generation to produce accurate and contextually relevant responses. The retrieval system finds relevant documents, and the generation model uses this information to generate a coherent output.</a:t>
            </a:r>
          </a:p>
          <a:p>
            <a:pPr marL="0" indent="0" algn="l">
              <a:buNone/>
            </a:pPr>
            <a:r>
              <a:rPr lang="en-US" b="1" i="0" u="none" strike="noStrike" dirty="0">
                <a:solidFill>
                  <a:schemeClr val="accent4">
                    <a:lumMod val="50000"/>
                  </a:schemeClr>
                </a:solidFill>
                <a:effectLst/>
              </a:rPr>
              <a:t>Key Features:</a:t>
            </a:r>
            <a:endParaRPr lang="en-US" b="0" i="0" u="none" strike="noStrike" dirty="0">
              <a:solidFill>
                <a:schemeClr val="accent4">
                  <a:lumMod val="50000"/>
                </a:schemeClr>
              </a:solidFill>
              <a:effectLst/>
            </a:endParaRPr>
          </a:p>
          <a:p>
            <a:pPr algn="l">
              <a:buFont typeface="Arial" panose="020B0604020202020204" pitchFamily="34" charset="0"/>
              <a:buChar char="•"/>
            </a:pPr>
            <a:r>
              <a:rPr lang="en-US" b="1" i="0" u="none" strike="noStrike" dirty="0">
                <a:solidFill>
                  <a:schemeClr val="accent4">
                    <a:lumMod val="50000"/>
                  </a:schemeClr>
                </a:solidFill>
                <a:effectLst/>
              </a:rPr>
              <a:t>Combination of Retrieval and Generation:</a:t>
            </a:r>
            <a:r>
              <a:rPr lang="en-US" b="0" i="0" u="none" strike="noStrike" dirty="0">
                <a:solidFill>
                  <a:schemeClr val="accent4">
                    <a:lumMod val="50000"/>
                  </a:schemeClr>
                </a:solidFill>
                <a:effectLst/>
              </a:rPr>
              <a:t> Integrates retrieval of relevant information with text generation.</a:t>
            </a:r>
          </a:p>
          <a:p>
            <a:pPr algn="l">
              <a:buFont typeface="Arial" panose="020B0604020202020204" pitchFamily="34" charset="0"/>
              <a:buChar char="•"/>
            </a:pPr>
            <a:r>
              <a:rPr lang="en-US" b="1" i="0" u="none" strike="noStrike" dirty="0">
                <a:solidFill>
                  <a:schemeClr val="accent4">
                    <a:lumMod val="50000"/>
                  </a:schemeClr>
                </a:solidFill>
                <a:effectLst/>
              </a:rPr>
              <a:t>Contextual Relevance:</a:t>
            </a:r>
            <a:r>
              <a:rPr lang="en-US" b="0" i="0" u="none" strike="noStrike" dirty="0">
                <a:solidFill>
                  <a:schemeClr val="accent4">
                    <a:lumMod val="50000"/>
                  </a:schemeClr>
                </a:solidFill>
                <a:effectLst/>
              </a:rPr>
              <a:t> Ensures generated text is factually accurate and contextually appropriate.</a:t>
            </a:r>
          </a:p>
          <a:p>
            <a:pPr algn="l">
              <a:buFont typeface="Arial" panose="020B0604020202020204" pitchFamily="34" charset="0"/>
              <a:buChar char="•"/>
            </a:pPr>
            <a:r>
              <a:rPr lang="en-US" b="1" i="0" u="none" strike="noStrike" dirty="0">
                <a:solidFill>
                  <a:schemeClr val="accent4">
                    <a:lumMod val="50000"/>
                  </a:schemeClr>
                </a:solidFill>
                <a:effectLst/>
              </a:rPr>
              <a:t>Dynamic Knowledge Access:</a:t>
            </a:r>
            <a:r>
              <a:rPr lang="en-US" b="0" i="0" u="none" strike="noStrike" dirty="0">
                <a:solidFill>
                  <a:schemeClr val="accent4">
                    <a:lumMod val="50000"/>
                  </a:schemeClr>
                </a:solidFill>
                <a:effectLst/>
              </a:rPr>
              <a:t> Accesses external information in real-time to enhance responses.</a:t>
            </a:r>
          </a:p>
          <a:p>
            <a:pPr algn="l">
              <a:buFont typeface="Arial" panose="020B0604020202020204" pitchFamily="34" charset="0"/>
              <a:buChar char="•"/>
            </a:pPr>
            <a:r>
              <a:rPr lang="en-US" b="1" i="0" u="none" strike="noStrike" dirty="0">
                <a:solidFill>
                  <a:schemeClr val="accent4">
                    <a:lumMod val="50000"/>
                  </a:schemeClr>
                </a:solidFill>
                <a:effectLst/>
              </a:rPr>
              <a:t>Improved Accuracy and Completeness:</a:t>
            </a:r>
            <a:r>
              <a:rPr lang="en-US" b="0" i="0" u="none" strike="noStrike" dirty="0">
                <a:solidFill>
                  <a:schemeClr val="accent4">
                    <a:lumMod val="50000"/>
                  </a:schemeClr>
                </a:solidFill>
                <a:effectLst/>
              </a:rPr>
              <a:t> Leverages external data to produce more accurate and detailed content.</a:t>
            </a:r>
          </a:p>
          <a:p>
            <a:pPr marL="0" indent="0" algn="l">
              <a:buNone/>
            </a:pPr>
            <a:r>
              <a:rPr lang="en-US" b="1" i="0" u="none" strike="noStrike" dirty="0">
                <a:solidFill>
                  <a:schemeClr val="accent4">
                    <a:lumMod val="50000"/>
                  </a:schemeClr>
                </a:solidFill>
                <a:effectLst/>
              </a:rPr>
              <a:t>Benefits:</a:t>
            </a:r>
            <a:endParaRPr lang="en-US" b="0" i="0" u="none" strike="noStrike" dirty="0">
              <a:solidFill>
                <a:schemeClr val="accent4">
                  <a:lumMod val="50000"/>
                </a:schemeClr>
              </a:solidFill>
              <a:effectLst/>
            </a:endParaRPr>
          </a:p>
          <a:p>
            <a:pPr algn="l">
              <a:buFont typeface="Arial" panose="020B0604020202020204" pitchFamily="34" charset="0"/>
              <a:buChar char="•"/>
            </a:pPr>
            <a:r>
              <a:rPr lang="en-US" b="1" i="0" u="none" strike="noStrike" dirty="0">
                <a:solidFill>
                  <a:schemeClr val="accent4">
                    <a:lumMod val="50000"/>
                  </a:schemeClr>
                </a:solidFill>
                <a:effectLst/>
              </a:rPr>
              <a:t>Enhanced Accuracy:</a:t>
            </a:r>
            <a:r>
              <a:rPr lang="en-US" b="0" i="0" u="none" strike="noStrike" dirty="0">
                <a:solidFill>
                  <a:schemeClr val="accent4">
                    <a:lumMod val="50000"/>
                  </a:schemeClr>
                </a:solidFill>
                <a:effectLst/>
              </a:rPr>
              <a:t> Incorporates specific, up-to-date information.</a:t>
            </a:r>
          </a:p>
          <a:p>
            <a:pPr algn="l">
              <a:buFont typeface="Arial" panose="020B0604020202020204" pitchFamily="34" charset="0"/>
              <a:buChar char="•"/>
            </a:pPr>
            <a:r>
              <a:rPr lang="en-US" b="1" i="0" u="none" strike="noStrike" dirty="0">
                <a:solidFill>
                  <a:schemeClr val="accent4">
                    <a:lumMod val="50000"/>
                  </a:schemeClr>
                </a:solidFill>
                <a:effectLst/>
              </a:rPr>
              <a:t>Contextual Depth:</a:t>
            </a:r>
            <a:r>
              <a:rPr lang="en-US" b="0" i="0" u="none" strike="noStrike" dirty="0">
                <a:solidFill>
                  <a:schemeClr val="accent4">
                    <a:lumMod val="50000"/>
                  </a:schemeClr>
                </a:solidFill>
                <a:effectLst/>
              </a:rPr>
              <a:t> Produces richer, more detailed responses.</a:t>
            </a:r>
          </a:p>
          <a:p>
            <a:pPr algn="l">
              <a:buFont typeface="Arial" panose="020B0604020202020204" pitchFamily="34" charset="0"/>
              <a:buChar char="•"/>
            </a:pPr>
            <a:r>
              <a:rPr lang="en-US" b="1" i="0" u="none" strike="noStrike" dirty="0">
                <a:solidFill>
                  <a:schemeClr val="accent4">
                    <a:lumMod val="50000"/>
                  </a:schemeClr>
                </a:solidFill>
                <a:effectLst/>
              </a:rPr>
              <a:t>Adaptability:</a:t>
            </a:r>
            <a:r>
              <a:rPr lang="en-US" b="0" i="0" u="none" strike="noStrike" dirty="0">
                <a:solidFill>
                  <a:schemeClr val="accent4">
                    <a:lumMod val="50000"/>
                  </a:schemeClr>
                </a:solidFill>
                <a:effectLst/>
              </a:rPr>
              <a:t> Suitable for a wide range of domains and tasks.</a:t>
            </a:r>
          </a:p>
          <a:p>
            <a:pPr algn="l">
              <a:buFont typeface="Arial" panose="020B0604020202020204" pitchFamily="34" charset="0"/>
              <a:buChar char="•"/>
            </a:pPr>
            <a:r>
              <a:rPr lang="en-US" b="1" i="0" u="none" strike="noStrike" dirty="0">
                <a:solidFill>
                  <a:schemeClr val="accent4">
                    <a:lumMod val="50000"/>
                  </a:schemeClr>
                </a:solidFill>
                <a:effectLst/>
              </a:rPr>
              <a:t>Dynamic Updates:</a:t>
            </a:r>
            <a:r>
              <a:rPr lang="en-US" b="0" i="0" u="none" strike="noStrike" dirty="0">
                <a:solidFill>
                  <a:schemeClr val="accent4">
                    <a:lumMod val="50000"/>
                  </a:schemeClr>
                </a:solidFill>
                <a:effectLst/>
              </a:rPr>
              <a:t> Incorporates the latest knowledge in real-time.</a:t>
            </a:r>
          </a:p>
        </p:txBody>
      </p:sp>
      <p:graphicFrame>
        <p:nvGraphicFramePr>
          <p:cNvPr id="6" name="Content Placeholder 2">
            <a:extLst>
              <a:ext uri="{FF2B5EF4-FFF2-40B4-BE49-F238E27FC236}">
                <a16:creationId xmlns:a16="http://schemas.microsoft.com/office/drawing/2014/main" id="{1BD89BD0-E6CA-68A7-0389-9435CFAC5C79}"/>
              </a:ext>
            </a:extLst>
          </p:cNvPr>
          <p:cNvGraphicFramePr/>
          <p:nvPr>
            <p:extLst>
              <p:ext uri="{D42A27DB-BD31-4B8C-83A1-F6EECF244321}">
                <p14:modId xmlns:p14="http://schemas.microsoft.com/office/powerpoint/2010/main" val="174308867"/>
              </p:ext>
            </p:extLst>
          </p:nvPr>
        </p:nvGraphicFramePr>
        <p:xfrm>
          <a:off x="4379976" y="1600199"/>
          <a:ext cx="374904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85361A0-8929-4FFA-D702-42B8EDAA30A4}"/>
              </a:ext>
            </a:extLst>
          </p:cNvPr>
          <p:cNvSpPr txBox="1"/>
          <p:nvPr/>
        </p:nvSpPr>
        <p:spPr>
          <a:xfrm>
            <a:off x="7787795" y="6430087"/>
            <a:ext cx="1356205" cy="369332"/>
          </a:xfrm>
          <a:prstGeom prst="rect">
            <a:avLst/>
          </a:prstGeom>
          <a:noFill/>
        </p:spPr>
        <p:txBody>
          <a:bodyPr wrap="none" rtlCol="0">
            <a:spAutoFit/>
          </a:bodyPr>
          <a:lstStyle/>
          <a:p>
            <a:r>
              <a:rPr lang="en-US" dirty="0" err="1">
                <a:hlinkClick r:id="rId8"/>
              </a:rPr>
              <a:t>chatgpt.com</a:t>
            </a:r>
            <a:endParaRPr lang="en-US" dirty="0"/>
          </a:p>
        </p:txBody>
      </p:sp>
    </p:spTree>
    <p:extLst>
      <p:ext uri="{BB962C8B-B14F-4D97-AF65-F5344CB8AC3E}">
        <p14:creationId xmlns:p14="http://schemas.microsoft.com/office/powerpoint/2010/main" val="21246681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p:txBody>
          <a:bodyPr>
            <a:normAutofit/>
          </a:bodyPr>
          <a:lstStyle/>
          <a:p>
            <a:r>
              <a:rPr lang="en-US" sz="2800" dirty="0">
                <a:solidFill>
                  <a:schemeClr val="accent4">
                    <a:lumMod val="50000"/>
                  </a:schemeClr>
                </a:solidFill>
              </a:rPr>
              <a:t>Beyond Scope</a:t>
            </a:r>
            <a:br>
              <a:rPr lang="en-US" sz="2800" dirty="0">
                <a:solidFill>
                  <a:schemeClr val="accent4">
                    <a:lumMod val="50000"/>
                  </a:schemeClr>
                </a:solidFill>
              </a:rPr>
            </a:br>
            <a:r>
              <a:rPr lang="en-US" sz="2800" i="0" u="none" strike="noStrike" dirty="0">
                <a:solidFill>
                  <a:schemeClr val="accent4">
                    <a:lumMod val="50000"/>
                  </a:schemeClr>
                </a:solidFill>
                <a:effectLst/>
              </a:rPr>
              <a:t>Automatic Reasoning and Tool-use (ART)</a:t>
            </a:r>
            <a:endParaRPr lang="en-US" sz="2800" dirty="0">
              <a:solidFill>
                <a:schemeClr val="accent4">
                  <a:lumMod val="50000"/>
                </a:schemeClr>
              </a:solidFill>
            </a:endParaRPr>
          </a:p>
        </p:txBody>
      </p:sp>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457200" y="1600200"/>
            <a:ext cx="3749040" cy="4525963"/>
          </a:xfrm>
        </p:spPr>
        <p:txBody>
          <a:bodyPr>
            <a:normAutofit fontScale="32500" lnSpcReduction="20000"/>
          </a:bodyPr>
          <a:lstStyle/>
          <a:p>
            <a:pPr marL="0" indent="0" algn="l">
              <a:buNone/>
            </a:pPr>
            <a:r>
              <a:rPr lang="en-US" b="1" i="0" u="none" strike="noStrike" dirty="0">
                <a:solidFill>
                  <a:schemeClr val="accent4">
                    <a:lumMod val="50000"/>
                  </a:schemeClr>
                </a:solidFill>
                <a:effectLst/>
              </a:rPr>
              <a:t>Automatic Reasoning and Tool-use (ART)</a:t>
            </a:r>
          </a:p>
          <a:p>
            <a:pPr algn="l"/>
            <a:r>
              <a:rPr lang="en-US" b="1" i="0" u="none" strike="noStrike" dirty="0">
                <a:solidFill>
                  <a:schemeClr val="accent4">
                    <a:lumMod val="50000"/>
                  </a:schemeClr>
                </a:solidFill>
                <a:effectLst/>
              </a:rPr>
              <a:t>Definition:</a:t>
            </a:r>
            <a:r>
              <a:rPr lang="en-US" b="0" i="0" u="none" strike="noStrike" dirty="0">
                <a:solidFill>
                  <a:schemeClr val="accent4">
                    <a:lumMod val="50000"/>
                  </a:schemeClr>
                </a:solidFill>
                <a:effectLst/>
              </a:rPr>
              <a:t> Automatic Reasoning and Tool-use (ART) is an AI approach that integrates reasoning capabilities with the ability to use external tools or systems, allowing the AI to solve complex tasks by combining inference with dynamic data access and action execution.</a:t>
            </a:r>
          </a:p>
          <a:p>
            <a:pPr marL="0" indent="0" algn="l">
              <a:buNone/>
            </a:pPr>
            <a:r>
              <a:rPr lang="en-US" b="1" i="0" u="none" strike="noStrike" dirty="0">
                <a:solidFill>
                  <a:schemeClr val="accent4">
                    <a:lumMod val="50000"/>
                  </a:schemeClr>
                </a:solidFill>
                <a:effectLst/>
              </a:rPr>
              <a:t>Key Features:</a:t>
            </a:r>
            <a:endParaRPr lang="en-US" b="0" i="0" u="none" strike="noStrike" dirty="0">
              <a:solidFill>
                <a:schemeClr val="accent4">
                  <a:lumMod val="50000"/>
                </a:schemeClr>
              </a:solidFill>
              <a:effectLst/>
            </a:endParaRPr>
          </a:p>
          <a:p>
            <a:pPr algn="l">
              <a:buFont typeface="Arial" panose="020B0604020202020204" pitchFamily="34" charset="0"/>
              <a:buChar char="•"/>
            </a:pPr>
            <a:r>
              <a:rPr lang="en-US" b="1" i="0" u="none" strike="noStrike" dirty="0">
                <a:solidFill>
                  <a:schemeClr val="accent4">
                    <a:lumMod val="50000"/>
                  </a:schemeClr>
                </a:solidFill>
                <a:effectLst/>
              </a:rPr>
              <a:t>Automatic Reasoning:</a:t>
            </a:r>
            <a:r>
              <a:rPr lang="en-US" b="0" i="0" u="none" strike="noStrike" dirty="0">
                <a:solidFill>
                  <a:schemeClr val="accent4">
                    <a:lumMod val="50000"/>
                  </a:schemeClr>
                </a:solidFill>
                <a:effectLst/>
              </a:rPr>
              <a:t> Inference and decision-making capabilities for complex problem-solving.</a:t>
            </a:r>
          </a:p>
          <a:p>
            <a:pPr algn="l">
              <a:buFont typeface="Arial" panose="020B0604020202020204" pitchFamily="34" charset="0"/>
              <a:buChar char="•"/>
            </a:pPr>
            <a:r>
              <a:rPr lang="en-US" b="1" i="0" u="none" strike="noStrike" dirty="0">
                <a:solidFill>
                  <a:schemeClr val="accent4">
                    <a:lumMod val="50000"/>
                  </a:schemeClr>
                </a:solidFill>
                <a:effectLst/>
              </a:rPr>
              <a:t>Tool Integration:</a:t>
            </a:r>
            <a:r>
              <a:rPr lang="en-US" b="0" i="0" u="none" strike="noStrike" dirty="0">
                <a:solidFill>
                  <a:schemeClr val="accent4">
                    <a:lumMod val="50000"/>
                  </a:schemeClr>
                </a:solidFill>
                <a:effectLst/>
              </a:rPr>
              <a:t> The ability to interact with and utilize external tools, databases, and APIs.</a:t>
            </a:r>
          </a:p>
          <a:p>
            <a:pPr algn="l">
              <a:buFont typeface="Arial" panose="020B0604020202020204" pitchFamily="34" charset="0"/>
              <a:buChar char="•"/>
            </a:pPr>
            <a:r>
              <a:rPr lang="en-US" b="1" i="0" u="none" strike="noStrike" dirty="0">
                <a:solidFill>
                  <a:schemeClr val="accent4">
                    <a:lumMod val="50000"/>
                  </a:schemeClr>
                </a:solidFill>
                <a:effectLst/>
              </a:rPr>
              <a:t>Combining Reasoning with Action:</a:t>
            </a:r>
            <a:r>
              <a:rPr lang="en-US" b="0" i="0" u="none" strike="noStrike" dirty="0">
                <a:solidFill>
                  <a:schemeClr val="accent4">
                    <a:lumMod val="50000"/>
                  </a:schemeClr>
                </a:solidFill>
                <a:effectLst/>
              </a:rPr>
              <a:t> Iterative process of reasoning and executing tasks through tool-use.</a:t>
            </a:r>
          </a:p>
          <a:p>
            <a:pPr marL="0" indent="0" algn="l">
              <a:buNone/>
            </a:pPr>
            <a:r>
              <a:rPr lang="en-US" b="1" i="0" u="none" strike="noStrike" dirty="0">
                <a:solidFill>
                  <a:schemeClr val="accent4">
                    <a:lumMod val="50000"/>
                  </a:schemeClr>
                </a:solidFill>
                <a:effectLst/>
              </a:rPr>
              <a:t>Benefits:</a:t>
            </a:r>
            <a:endParaRPr lang="en-US" b="0" i="0" u="none" strike="noStrike" dirty="0">
              <a:solidFill>
                <a:schemeClr val="accent4">
                  <a:lumMod val="50000"/>
                </a:schemeClr>
              </a:solidFill>
              <a:effectLst/>
            </a:endParaRPr>
          </a:p>
          <a:p>
            <a:pPr algn="l">
              <a:buFont typeface="Arial" panose="020B0604020202020204" pitchFamily="34" charset="0"/>
              <a:buChar char="•"/>
            </a:pPr>
            <a:r>
              <a:rPr lang="en-US" b="1" i="0" u="none" strike="noStrike" dirty="0">
                <a:solidFill>
                  <a:schemeClr val="accent4">
                    <a:lumMod val="50000"/>
                  </a:schemeClr>
                </a:solidFill>
                <a:effectLst/>
              </a:rPr>
              <a:t>Enhanced Problem-Solving:</a:t>
            </a:r>
            <a:r>
              <a:rPr lang="en-US" b="0" i="0" u="none" strike="noStrike" dirty="0">
                <a:solidFill>
                  <a:schemeClr val="accent4">
                    <a:lumMod val="50000"/>
                  </a:schemeClr>
                </a:solidFill>
                <a:effectLst/>
              </a:rPr>
              <a:t> Solves more complex tasks by integrating reasoning with tool-use.</a:t>
            </a:r>
          </a:p>
          <a:p>
            <a:pPr algn="l">
              <a:buFont typeface="Arial" panose="020B0604020202020204" pitchFamily="34" charset="0"/>
              <a:buChar char="•"/>
            </a:pPr>
            <a:r>
              <a:rPr lang="en-US" b="1" i="0" u="none" strike="noStrike" dirty="0">
                <a:solidFill>
                  <a:schemeClr val="accent4">
                    <a:lumMod val="50000"/>
                  </a:schemeClr>
                </a:solidFill>
                <a:effectLst/>
              </a:rPr>
              <a:t>Dynamic Information:</a:t>
            </a:r>
            <a:r>
              <a:rPr lang="en-US" b="0" i="0" u="none" strike="noStrike" dirty="0">
                <a:solidFill>
                  <a:schemeClr val="accent4">
                    <a:lumMod val="50000"/>
                  </a:schemeClr>
                </a:solidFill>
                <a:effectLst/>
              </a:rPr>
              <a:t> Accesses real-time data for more relevant decisions.</a:t>
            </a:r>
          </a:p>
          <a:p>
            <a:pPr algn="l">
              <a:buFont typeface="Arial" panose="020B0604020202020204" pitchFamily="34" charset="0"/>
              <a:buChar char="•"/>
            </a:pPr>
            <a:r>
              <a:rPr lang="en-US" b="1" i="0" u="none" strike="noStrike" dirty="0">
                <a:solidFill>
                  <a:schemeClr val="accent4">
                    <a:lumMod val="50000"/>
                  </a:schemeClr>
                </a:solidFill>
                <a:effectLst/>
              </a:rPr>
              <a:t>Increased Efficiency:</a:t>
            </a:r>
            <a:r>
              <a:rPr lang="en-US" b="0" i="0" u="none" strike="noStrike" dirty="0">
                <a:solidFill>
                  <a:schemeClr val="accent4">
                    <a:lumMod val="50000"/>
                  </a:schemeClr>
                </a:solidFill>
                <a:effectLst/>
              </a:rPr>
              <a:t> Automates reasoning and tool-use for faster task execution.</a:t>
            </a:r>
          </a:p>
          <a:p>
            <a:pPr algn="l">
              <a:buFont typeface="Arial" panose="020B0604020202020204" pitchFamily="34" charset="0"/>
              <a:buChar char="•"/>
            </a:pPr>
            <a:r>
              <a:rPr lang="en-US" b="1" i="0" u="none" strike="noStrike" dirty="0">
                <a:solidFill>
                  <a:schemeClr val="accent4">
                    <a:lumMod val="50000"/>
                  </a:schemeClr>
                </a:solidFill>
                <a:effectLst/>
              </a:rPr>
              <a:t>Scalability:</a:t>
            </a:r>
            <a:r>
              <a:rPr lang="en-US" b="0" i="0" u="none" strike="noStrike" dirty="0">
                <a:solidFill>
                  <a:schemeClr val="accent4">
                    <a:lumMod val="50000"/>
                  </a:schemeClr>
                </a:solidFill>
                <a:effectLst/>
              </a:rPr>
              <a:t> Applicable across various domains, making it highly versatile.</a:t>
            </a:r>
          </a:p>
        </p:txBody>
      </p:sp>
      <p:graphicFrame>
        <p:nvGraphicFramePr>
          <p:cNvPr id="6" name="Content Placeholder 2">
            <a:extLst>
              <a:ext uri="{FF2B5EF4-FFF2-40B4-BE49-F238E27FC236}">
                <a16:creationId xmlns:a16="http://schemas.microsoft.com/office/drawing/2014/main" id="{A834777C-5026-72B0-A465-6997C99382EB}"/>
              </a:ext>
            </a:extLst>
          </p:cNvPr>
          <p:cNvGraphicFramePr/>
          <p:nvPr>
            <p:extLst>
              <p:ext uri="{D42A27DB-BD31-4B8C-83A1-F6EECF244321}">
                <p14:modId xmlns:p14="http://schemas.microsoft.com/office/powerpoint/2010/main" val="1362971450"/>
              </p:ext>
            </p:extLst>
          </p:nvPr>
        </p:nvGraphicFramePr>
        <p:xfrm>
          <a:off x="4379976" y="1600199"/>
          <a:ext cx="374904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2C8ED51D-6E40-C8DB-702E-CE999267CEC3}"/>
              </a:ext>
            </a:extLst>
          </p:cNvPr>
          <p:cNvSpPr txBox="1"/>
          <p:nvPr/>
        </p:nvSpPr>
        <p:spPr>
          <a:xfrm>
            <a:off x="7787795" y="6430087"/>
            <a:ext cx="1356205" cy="369332"/>
          </a:xfrm>
          <a:prstGeom prst="rect">
            <a:avLst/>
          </a:prstGeom>
          <a:noFill/>
        </p:spPr>
        <p:txBody>
          <a:bodyPr wrap="none" rtlCol="0">
            <a:spAutoFit/>
          </a:bodyPr>
          <a:lstStyle/>
          <a:p>
            <a:r>
              <a:rPr lang="en-US">
                <a:hlinkClick r:id="rId8"/>
              </a:rPr>
              <a:t>chatgpt.com</a:t>
            </a:r>
            <a:endParaRPr lang="en-US" dirty="0"/>
          </a:p>
        </p:txBody>
      </p:sp>
    </p:spTree>
    <p:extLst>
      <p:ext uri="{BB962C8B-B14F-4D97-AF65-F5344CB8AC3E}">
        <p14:creationId xmlns:p14="http://schemas.microsoft.com/office/powerpoint/2010/main" val="815072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pPr>
              <a:lnSpc>
                <a:spcPct val="90000"/>
              </a:lnSpc>
            </a:pPr>
            <a:r>
              <a:rPr lang="en-US" sz="2400" b="1" i="0" u="none" strike="noStrike" dirty="0">
                <a:solidFill>
                  <a:schemeClr val="accent4">
                    <a:lumMod val="50000"/>
                  </a:schemeClr>
                </a:solidFill>
                <a:effectLst/>
                <a:latin typeface="Calibri" panose="020F0502020204030204" pitchFamily="34" charset="0"/>
              </a:rPr>
              <a:t>What is Artificial Intelligence? </a:t>
            </a:r>
            <a:endParaRPr lang="en-US" sz="2400" dirty="0">
              <a:solidFill>
                <a:schemeClr val="accent4">
                  <a:lumMod val="50000"/>
                </a:schemeClr>
              </a:solidFill>
            </a:endParaRPr>
          </a:p>
        </p:txBody>
      </p:sp>
      <p:sp>
        <p:nvSpPr>
          <p:cNvPr id="14" name="Rectangle 1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pPr marL="0" indent="0">
              <a:buNone/>
            </a:pPr>
            <a:r>
              <a:rPr lang="en-US" sz="1600" b="1" dirty="0">
                <a:solidFill>
                  <a:schemeClr val="accent4">
                    <a:lumMod val="50000"/>
                  </a:schemeClr>
                </a:solidFill>
                <a:latin typeface="Arial" panose="020B0604020202020204" pitchFamily="34" charset="0"/>
              </a:rPr>
              <a:t>Artificial Intelligence </a:t>
            </a:r>
            <a:endParaRPr lang="en-US" sz="1600" b="1" i="0" u="none" strike="noStrike" dirty="0">
              <a:solidFill>
                <a:schemeClr val="accent4">
                  <a:lumMod val="50000"/>
                </a:schemeClr>
              </a:solidFill>
              <a:effectLst/>
              <a:latin typeface="Arial" panose="020B0604020202020204" pitchFamily="34" charset="0"/>
            </a:endParaRPr>
          </a:p>
          <a:p>
            <a:pPr marL="0" indent="0">
              <a:buNone/>
            </a:pPr>
            <a:br>
              <a:rPr lang="en-US" sz="1600" b="1" i="0" u="none" strike="noStrike" dirty="0">
                <a:solidFill>
                  <a:schemeClr val="accent4">
                    <a:lumMod val="50000"/>
                  </a:schemeClr>
                </a:solidFill>
                <a:effectLst/>
                <a:latin typeface="Arial" panose="020B0604020202020204" pitchFamily="34" charset="0"/>
              </a:rPr>
            </a:br>
            <a:r>
              <a:rPr lang="en-US" sz="1600" b="1" i="0" u="none" strike="noStrike" dirty="0">
                <a:solidFill>
                  <a:schemeClr val="accent4">
                    <a:lumMod val="50000"/>
                  </a:schemeClr>
                </a:solidFill>
                <a:effectLst/>
                <a:latin typeface="Arial" panose="020B0604020202020204" pitchFamily="34" charset="0"/>
              </a:rPr>
              <a:t>Definition</a:t>
            </a:r>
            <a:r>
              <a:rPr lang="en-US" sz="1600" b="0" i="0" u="none" strike="noStrike" dirty="0">
                <a:solidFill>
                  <a:schemeClr val="accent4">
                    <a:lumMod val="50000"/>
                  </a:schemeClr>
                </a:solidFill>
                <a:effectLst/>
                <a:latin typeface="Arial" panose="020B0604020202020204" pitchFamily="34" charset="0"/>
              </a:rPr>
              <a:t>: AI is the theory and development of computer systems able to perform tasks normally requiring human intelligence. </a:t>
            </a:r>
          </a:p>
          <a:p>
            <a:pPr marL="0" indent="0">
              <a:buNone/>
            </a:pPr>
            <a:endParaRPr lang="en-US" sz="1600" dirty="0">
              <a:solidFill>
                <a:schemeClr val="accent4">
                  <a:lumMod val="50000"/>
                </a:schemeClr>
              </a:solidFill>
              <a:latin typeface="-webkit-standard"/>
            </a:endParaRPr>
          </a:p>
          <a:p>
            <a:pPr marL="0" indent="0">
              <a:buNone/>
            </a:pPr>
            <a:r>
              <a:rPr lang="en-US" sz="1600" b="1" dirty="0">
                <a:solidFill>
                  <a:schemeClr val="accent4">
                    <a:lumMod val="50000"/>
                  </a:schemeClr>
                </a:solidFill>
                <a:latin typeface="-webkit-standard"/>
              </a:rPr>
              <a:t>Use case: </a:t>
            </a:r>
            <a:r>
              <a:rPr lang="en-US" sz="1600" dirty="0">
                <a:solidFill>
                  <a:schemeClr val="accent4">
                    <a:lumMod val="50000"/>
                  </a:schemeClr>
                </a:solidFill>
                <a:latin typeface="-webkit-standard"/>
              </a:rPr>
              <a:t>Repetitive tasks </a:t>
            </a:r>
            <a:endParaRPr lang="en-US" sz="1600" dirty="0">
              <a:solidFill>
                <a:schemeClr val="accent4">
                  <a:lumMod val="50000"/>
                </a:schemeClr>
              </a:solidFill>
            </a:endParaRPr>
          </a:p>
        </p:txBody>
      </p:sp>
      <p:sp>
        <p:nvSpPr>
          <p:cNvPr id="16" name="Rectangle 1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machine learning&#10;&#10;Description automatically generated">
            <a:extLst>
              <a:ext uri="{FF2B5EF4-FFF2-40B4-BE49-F238E27FC236}">
                <a16:creationId xmlns:a16="http://schemas.microsoft.com/office/drawing/2014/main" id="{D8F65539-3A5D-2BC6-9C15-1E43104BE7CC}"/>
              </a:ext>
            </a:extLst>
          </p:cNvPr>
          <p:cNvPicPr>
            <a:picLocks noChangeAspect="1"/>
          </p:cNvPicPr>
          <p:nvPr/>
        </p:nvPicPr>
        <p:blipFill>
          <a:blip r:embed="rId3"/>
          <a:stretch>
            <a:fillRect/>
          </a:stretch>
        </p:blipFill>
        <p:spPr>
          <a:xfrm>
            <a:off x="4490803" y="1323412"/>
            <a:ext cx="4221014" cy="397830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p:txBody>
          <a:bodyPr>
            <a:normAutofit/>
          </a:bodyPr>
          <a:lstStyle/>
          <a:p>
            <a:r>
              <a:rPr lang="en-US" sz="2800" dirty="0">
                <a:solidFill>
                  <a:schemeClr val="accent4">
                    <a:lumMod val="50000"/>
                  </a:schemeClr>
                </a:solidFill>
              </a:rPr>
              <a:t>Beyond Scope</a:t>
            </a:r>
            <a:br>
              <a:rPr lang="en-US" sz="2800" dirty="0">
                <a:solidFill>
                  <a:schemeClr val="accent4">
                    <a:lumMod val="50000"/>
                  </a:schemeClr>
                </a:solidFill>
              </a:rPr>
            </a:br>
            <a:r>
              <a:rPr lang="en-US" sz="2800" i="0" u="none" strike="noStrike" dirty="0">
                <a:solidFill>
                  <a:schemeClr val="accent4">
                    <a:lumMod val="50000"/>
                  </a:schemeClr>
                </a:solidFill>
                <a:effectLst/>
              </a:rPr>
              <a:t>Automatic Prompt Engineer (APE)</a:t>
            </a:r>
            <a:endParaRPr lang="en-US" sz="2800" dirty="0">
              <a:solidFill>
                <a:schemeClr val="accent4">
                  <a:lumMod val="50000"/>
                </a:schemeClr>
              </a:solidFill>
            </a:endParaRPr>
          </a:p>
        </p:txBody>
      </p:sp>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457200" y="1600200"/>
            <a:ext cx="3749040" cy="4525963"/>
          </a:xfrm>
        </p:spPr>
        <p:txBody>
          <a:bodyPr>
            <a:normAutofit fontScale="32500" lnSpcReduction="20000"/>
          </a:bodyPr>
          <a:lstStyle/>
          <a:p>
            <a:pPr marL="0" indent="0" algn="l">
              <a:buNone/>
            </a:pPr>
            <a:r>
              <a:rPr lang="en-US" b="1" i="0" u="none" strike="noStrike" dirty="0">
                <a:solidFill>
                  <a:schemeClr val="accent4">
                    <a:lumMod val="50000"/>
                  </a:schemeClr>
                </a:solidFill>
                <a:effectLst/>
              </a:rPr>
              <a:t>Automatic Prompt Engineer (APE)</a:t>
            </a:r>
          </a:p>
          <a:p>
            <a:pPr algn="l"/>
            <a:r>
              <a:rPr lang="en-US" b="1" i="0" u="none" strike="noStrike" dirty="0">
                <a:solidFill>
                  <a:schemeClr val="accent4">
                    <a:lumMod val="50000"/>
                  </a:schemeClr>
                </a:solidFill>
                <a:effectLst/>
              </a:rPr>
              <a:t>Definition:</a:t>
            </a:r>
            <a:r>
              <a:rPr lang="en-US" b="0" i="0" u="none" strike="noStrike" dirty="0">
                <a:solidFill>
                  <a:schemeClr val="accent4">
                    <a:lumMod val="50000"/>
                  </a:schemeClr>
                </a:solidFill>
                <a:effectLst/>
              </a:rPr>
              <a:t> Automatic Prompt Engineer (APE) is a technique or system that automates the generation, optimization, and refinement of prompts for language models, enhancing the effectiveness of the models without manual prompt crafting.</a:t>
            </a:r>
          </a:p>
          <a:p>
            <a:pPr marL="0" indent="0" algn="l">
              <a:buNone/>
            </a:pPr>
            <a:r>
              <a:rPr lang="en-US" b="1" i="0" u="none" strike="noStrike" dirty="0">
                <a:solidFill>
                  <a:schemeClr val="accent4">
                    <a:lumMod val="50000"/>
                  </a:schemeClr>
                </a:solidFill>
                <a:effectLst/>
              </a:rPr>
              <a:t>Key Features:</a:t>
            </a:r>
            <a:endParaRPr lang="en-US" b="0" i="0" u="none" strike="noStrike" dirty="0">
              <a:solidFill>
                <a:schemeClr val="accent4">
                  <a:lumMod val="50000"/>
                </a:schemeClr>
              </a:solidFill>
              <a:effectLst/>
            </a:endParaRPr>
          </a:p>
          <a:p>
            <a:pPr algn="l">
              <a:buFont typeface="Arial" panose="020B0604020202020204" pitchFamily="34" charset="0"/>
              <a:buChar char="•"/>
            </a:pPr>
            <a:r>
              <a:rPr lang="en-US" b="1" i="0" u="none" strike="noStrike" dirty="0">
                <a:solidFill>
                  <a:schemeClr val="accent4">
                    <a:lumMod val="50000"/>
                  </a:schemeClr>
                </a:solidFill>
                <a:effectLst/>
              </a:rPr>
              <a:t>Automated Prompt Generation:</a:t>
            </a:r>
            <a:r>
              <a:rPr lang="en-US" b="0" i="0" u="none" strike="noStrike" dirty="0">
                <a:solidFill>
                  <a:schemeClr val="accent4">
                    <a:lumMod val="50000"/>
                  </a:schemeClr>
                </a:solidFill>
                <a:effectLst/>
              </a:rPr>
              <a:t> Creates prompts automatically based on tasks or requirements.</a:t>
            </a:r>
          </a:p>
          <a:p>
            <a:pPr algn="l">
              <a:buFont typeface="Arial" panose="020B0604020202020204" pitchFamily="34" charset="0"/>
              <a:buChar char="•"/>
            </a:pPr>
            <a:r>
              <a:rPr lang="en-US" b="1" i="0" u="none" strike="noStrike" dirty="0">
                <a:solidFill>
                  <a:schemeClr val="accent4">
                    <a:lumMod val="50000"/>
                  </a:schemeClr>
                </a:solidFill>
                <a:effectLst/>
              </a:rPr>
              <a:t>Prompt Optimization:</a:t>
            </a:r>
            <a:r>
              <a:rPr lang="en-US" b="0" i="0" u="none" strike="noStrike" dirty="0">
                <a:solidFill>
                  <a:schemeClr val="accent4">
                    <a:lumMod val="50000"/>
                  </a:schemeClr>
                </a:solidFill>
                <a:effectLst/>
              </a:rPr>
              <a:t> Iteratively refines prompts for clarity and effectiveness.</a:t>
            </a:r>
          </a:p>
          <a:p>
            <a:pPr algn="l">
              <a:buFont typeface="Arial" panose="020B0604020202020204" pitchFamily="34" charset="0"/>
              <a:buChar char="•"/>
            </a:pPr>
            <a:r>
              <a:rPr lang="en-US" b="1" i="0" u="none" strike="noStrike" dirty="0">
                <a:solidFill>
                  <a:schemeClr val="accent4">
                    <a:lumMod val="50000"/>
                  </a:schemeClr>
                </a:solidFill>
                <a:effectLst/>
              </a:rPr>
              <a:t>Task-Specific Customization:</a:t>
            </a:r>
            <a:r>
              <a:rPr lang="en-US" b="0" i="0" u="none" strike="noStrike" dirty="0">
                <a:solidFill>
                  <a:schemeClr val="accent4">
                    <a:lumMod val="50000"/>
                  </a:schemeClr>
                </a:solidFill>
                <a:effectLst/>
              </a:rPr>
              <a:t> Tailors prompts to the specific task for improved performance.</a:t>
            </a:r>
          </a:p>
          <a:p>
            <a:pPr algn="l">
              <a:buFont typeface="Arial" panose="020B0604020202020204" pitchFamily="34" charset="0"/>
              <a:buChar char="•"/>
            </a:pPr>
            <a:r>
              <a:rPr lang="en-US" b="1" i="0" u="none" strike="noStrike" dirty="0">
                <a:solidFill>
                  <a:schemeClr val="accent4">
                    <a:lumMod val="50000"/>
                  </a:schemeClr>
                </a:solidFill>
                <a:effectLst/>
              </a:rPr>
              <a:t>Performance Monitoring:</a:t>
            </a:r>
            <a:r>
              <a:rPr lang="en-US" b="0" i="0" u="none" strike="noStrike" dirty="0">
                <a:solidFill>
                  <a:schemeClr val="accent4">
                    <a:lumMod val="50000"/>
                  </a:schemeClr>
                </a:solidFill>
                <a:effectLst/>
              </a:rPr>
              <a:t> Adjusts prompts based on feedback and model output.</a:t>
            </a:r>
          </a:p>
          <a:p>
            <a:pPr algn="l">
              <a:buFont typeface="Arial" panose="020B0604020202020204" pitchFamily="34" charset="0"/>
              <a:buChar char="•"/>
            </a:pPr>
            <a:r>
              <a:rPr lang="en-US" b="1" i="0" u="none" strike="noStrike" dirty="0">
                <a:solidFill>
                  <a:schemeClr val="accent4">
                    <a:lumMod val="50000"/>
                  </a:schemeClr>
                </a:solidFill>
                <a:effectLst/>
              </a:rPr>
              <a:t>Context Awareness:</a:t>
            </a:r>
            <a:r>
              <a:rPr lang="en-US" b="0" i="0" u="none" strike="noStrike" dirty="0">
                <a:solidFill>
                  <a:schemeClr val="accent4">
                    <a:lumMod val="50000"/>
                  </a:schemeClr>
                </a:solidFill>
                <a:effectLst/>
              </a:rPr>
              <a:t> Considers the context of the task or query for appropriate prompts.</a:t>
            </a:r>
          </a:p>
          <a:p>
            <a:pPr marL="0" indent="0" algn="l">
              <a:buNone/>
            </a:pPr>
            <a:r>
              <a:rPr lang="en-US" b="1" i="0" u="none" strike="noStrike" dirty="0">
                <a:solidFill>
                  <a:schemeClr val="accent4">
                    <a:lumMod val="50000"/>
                  </a:schemeClr>
                </a:solidFill>
                <a:effectLst/>
              </a:rPr>
              <a:t>Benefits:</a:t>
            </a:r>
            <a:endParaRPr lang="en-US" b="0" i="0" u="none" strike="noStrike" dirty="0">
              <a:solidFill>
                <a:schemeClr val="accent4">
                  <a:lumMod val="50000"/>
                </a:schemeClr>
              </a:solidFill>
              <a:effectLst/>
            </a:endParaRPr>
          </a:p>
          <a:p>
            <a:pPr algn="l">
              <a:buFont typeface="Arial" panose="020B0604020202020204" pitchFamily="34" charset="0"/>
              <a:buChar char="•"/>
            </a:pPr>
            <a:r>
              <a:rPr lang="en-US" b="1" i="0" u="none" strike="noStrike" dirty="0">
                <a:solidFill>
                  <a:schemeClr val="accent4">
                    <a:lumMod val="50000"/>
                  </a:schemeClr>
                </a:solidFill>
                <a:effectLst/>
              </a:rPr>
              <a:t>Increased Efficiency:</a:t>
            </a:r>
            <a:r>
              <a:rPr lang="en-US" b="0" i="0" u="none" strike="noStrike" dirty="0">
                <a:solidFill>
                  <a:schemeClr val="accent4">
                    <a:lumMod val="50000"/>
                  </a:schemeClr>
                </a:solidFill>
                <a:effectLst/>
              </a:rPr>
              <a:t> Saves time by automating prompt generation.</a:t>
            </a:r>
          </a:p>
          <a:p>
            <a:pPr algn="l">
              <a:buFont typeface="Arial" panose="020B0604020202020204" pitchFamily="34" charset="0"/>
              <a:buChar char="•"/>
            </a:pPr>
            <a:r>
              <a:rPr lang="en-US" b="1" i="0" u="none" strike="noStrike" dirty="0">
                <a:solidFill>
                  <a:schemeClr val="accent4">
                    <a:lumMod val="50000"/>
                  </a:schemeClr>
                </a:solidFill>
                <a:effectLst/>
              </a:rPr>
              <a:t>Improved Accuracy:</a:t>
            </a:r>
            <a:r>
              <a:rPr lang="en-US" b="0" i="0" u="none" strike="noStrike" dirty="0">
                <a:solidFill>
                  <a:schemeClr val="accent4">
                    <a:lumMod val="50000"/>
                  </a:schemeClr>
                </a:solidFill>
                <a:effectLst/>
              </a:rPr>
              <a:t> Enhances output quality through optimized prompts.</a:t>
            </a:r>
          </a:p>
          <a:p>
            <a:pPr algn="l">
              <a:buFont typeface="Arial" panose="020B0604020202020204" pitchFamily="34" charset="0"/>
              <a:buChar char="•"/>
            </a:pPr>
            <a:r>
              <a:rPr lang="en-US" b="1" i="0" u="none" strike="noStrike" dirty="0">
                <a:solidFill>
                  <a:schemeClr val="accent4">
                    <a:lumMod val="50000"/>
                  </a:schemeClr>
                </a:solidFill>
                <a:effectLst/>
              </a:rPr>
              <a:t>Task-Specific Adaptation:</a:t>
            </a:r>
            <a:r>
              <a:rPr lang="en-US" b="0" i="0" u="none" strike="noStrike" dirty="0">
                <a:solidFill>
                  <a:schemeClr val="accent4">
                    <a:lumMod val="50000"/>
                  </a:schemeClr>
                </a:solidFill>
                <a:effectLst/>
              </a:rPr>
              <a:t> Tailors prompts to specific tasks for better results.</a:t>
            </a:r>
          </a:p>
          <a:p>
            <a:pPr algn="l">
              <a:buFont typeface="Arial" panose="020B0604020202020204" pitchFamily="34" charset="0"/>
              <a:buChar char="•"/>
            </a:pPr>
            <a:r>
              <a:rPr lang="en-US" b="1" i="0" u="none" strike="noStrike" dirty="0">
                <a:solidFill>
                  <a:schemeClr val="accent4">
                    <a:lumMod val="50000"/>
                  </a:schemeClr>
                </a:solidFill>
                <a:effectLst/>
              </a:rPr>
              <a:t>Scalability:</a:t>
            </a:r>
            <a:r>
              <a:rPr lang="en-US" b="0" i="0" u="none" strike="noStrike" dirty="0">
                <a:solidFill>
                  <a:schemeClr val="accent4">
                    <a:lumMod val="50000"/>
                  </a:schemeClr>
                </a:solidFill>
                <a:effectLst/>
              </a:rPr>
              <a:t> Applicable across multiple domains and use cases.</a:t>
            </a:r>
          </a:p>
          <a:p>
            <a:pPr algn="l">
              <a:buFont typeface="Arial" panose="020B0604020202020204" pitchFamily="34" charset="0"/>
              <a:buChar char="•"/>
            </a:pPr>
            <a:r>
              <a:rPr lang="en-US" b="1" i="0" u="none" strike="noStrike" dirty="0">
                <a:solidFill>
                  <a:schemeClr val="accent4">
                    <a:lumMod val="50000"/>
                  </a:schemeClr>
                </a:solidFill>
                <a:effectLst/>
              </a:rPr>
              <a:t>Reduced Human Intervention:</a:t>
            </a:r>
            <a:r>
              <a:rPr lang="en-US" b="0" i="0" u="none" strike="noStrike" dirty="0">
                <a:solidFill>
                  <a:schemeClr val="accent4">
                    <a:lumMod val="50000"/>
                  </a:schemeClr>
                </a:solidFill>
                <a:effectLst/>
              </a:rPr>
              <a:t> Allows non-experts to effectively use language models.</a:t>
            </a:r>
          </a:p>
        </p:txBody>
      </p:sp>
      <p:graphicFrame>
        <p:nvGraphicFramePr>
          <p:cNvPr id="6" name="Content Placeholder 2">
            <a:extLst>
              <a:ext uri="{FF2B5EF4-FFF2-40B4-BE49-F238E27FC236}">
                <a16:creationId xmlns:a16="http://schemas.microsoft.com/office/drawing/2014/main" id="{F944ED37-1779-BE20-5217-33A5D769E0A9}"/>
              </a:ext>
            </a:extLst>
          </p:cNvPr>
          <p:cNvGraphicFramePr/>
          <p:nvPr>
            <p:extLst>
              <p:ext uri="{D42A27DB-BD31-4B8C-83A1-F6EECF244321}">
                <p14:modId xmlns:p14="http://schemas.microsoft.com/office/powerpoint/2010/main" val="2385336622"/>
              </p:ext>
            </p:extLst>
          </p:nvPr>
        </p:nvGraphicFramePr>
        <p:xfrm>
          <a:off x="4379976" y="1600199"/>
          <a:ext cx="374904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93B6C2F-F6E0-BE9D-6502-60C89A453BD2}"/>
              </a:ext>
            </a:extLst>
          </p:cNvPr>
          <p:cNvSpPr txBox="1"/>
          <p:nvPr/>
        </p:nvSpPr>
        <p:spPr>
          <a:xfrm>
            <a:off x="7787795" y="6430087"/>
            <a:ext cx="1356205" cy="369332"/>
          </a:xfrm>
          <a:prstGeom prst="rect">
            <a:avLst/>
          </a:prstGeom>
          <a:noFill/>
        </p:spPr>
        <p:txBody>
          <a:bodyPr wrap="none" rtlCol="0">
            <a:spAutoFit/>
          </a:bodyPr>
          <a:lstStyle/>
          <a:p>
            <a:r>
              <a:rPr lang="en-US">
                <a:hlinkClick r:id="rId8"/>
              </a:rPr>
              <a:t>chatgpt.com</a:t>
            </a:r>
            <a:endParaRPr lang="en-US" dirty="0"/>
          </a:p>
        </p:txBody>
      </p:sp>
    </p:spTree>
    <p:extLst>
      <p:ext uri="{BB962C8B-B14F-4D97-AF65-F5344CB8AC3E}">
        <p14:creationId xmlns:p14="http://schemas.microsoft.com/office/powerpoint/2010/main" val="22163937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p:txBody>
          <a:bodyPr>
            <a:normAutofit/>
          </a:bodyPr>
          <a:lstStyle/>
          <a:p>
            <a:r>
              <a:rPr lang="en-US" sz="2800" dirty="0">
                <a:solidFill>
                  <a:schemeClr val="accent4">
                    <a:lumMod val="50000"/>
                  </a:schemeClr>
                </a:solidFill>
              </a:rPr>
              <a:t>Beyond Scope</a:t>
            </a:r>
            <a:br>
              <a:rPr lang="en-US" sz="2800" dirty="0">
                <a:solidFill>
                  <a:schemeClr val="accent4">
                    <a:lumMod val="50000"/>
                  </a:schemeClr>
                </a:solidFill>
              </a:rPr>
            </a:br>
            <a:r>
              <a:rPr lang="en-US" sz="2800" i="0" u="none" strike="noStrike" dirty="0">
                <a:solidFill>
                  <a:schemeClr val="accent4">
                    <a:lumMod val="50000"/>
                  </a:schemeClr>
                </a:solidFill>
                <a:effectLst/>
              </a:rPr>
              <a:t>Program-Aided Language Models (PAL)</a:t>
            </a:r>
            <a:endParaRPr lang="en-US" sz="2800" dirty="0">
              <a:solidFill>
                <a:schemeClr val="accent4">
                  <a:lumMod val="50000"/>
                </a:schemeClr>
              </a:solidFill>
            </a:endParaRPr>
          </a:p>
        </p:txBody>
      </p:sp>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457200" y="1600200"/>
            <a:ext cx="3749040" cy="4525964"/>
          </a:xfrm>
        </p:spPr>
        <p:txBody>
          <a:bodyPr>
            <a:normAutofit fontScale="32500" lnSpcReduction="20000"/>
          </a:bodyPr>
          <a:lstStyle/>
          <a:p>
            <a:pPr marL="0" indent="0" algn="l">
              <a:buNone/>
            </a:pPr>
            <a:r>
              <a:rPr lang="en-US" b="1" i="0" u="none" strike="noStrike" dirty="0">
                <a:solidFill>
                  <a:schemeClr val="accent4">
                    <a:lumMod val="50000"/>
                  </a:schemeClr>
                </a:solidFill>
                <a:effectLst/>
              </a:rPr>
              <a:t>Program-Aided Language Models (PAL)</a:t>
            </a:r>
          </a:p>
          <a:p>
            <a:pPr algn="l"/>
            <a:r>
              <a:rPr lang="en-US" b="1" i="0" u="none" strike="noStrike" dirty="0">
                <a:solidFill>
                  <a:schemeClr val="accent4">
                    <a:lumMod val="50000"/>
                  </a:schemeClr>
                </a:solidFill>
                <a:effectLst/>
              </a:rPr>
              <a:t>Definition:</a:t>
            </a:r>
            <a:r>
              <a:rPr lang="en-US" b="0" i="0" u="none" strike="noStrike" dirty="0">
                <a:solidFill>
                  <a:schemeClr val="accent4">
                    <a:lumMod val="50000"/>
                  </a:schemeClr>
                </a:solidFill>
                <a:effectLst/>
              </a:rPr>
              <a:t> Program-Aided Language Models (PAL) combine the natural language processing capabilities of language models with external programming tools to enhance problem-solving abilities, particularly for tasks requiring precise calculations, logical reasoning, or data handling.</a:t>
            </a:r>
          </a:p>
          <a:p>
            <a:pPr algn="l"/>
            <a:r>
              <a:rPr lang="en-US" b="1" i="0" u="none" strike="noStrike" dirty="0">
                <a:solidFill>
                  <a:schemeClr val="accent4">
                    <a:lumMod val="50000"/>
                  </a:schemeClr>
                </a:solidFill>
                <a:effectLst/>
              </a:rPr>
              <a:t>Key Features:</a:t>
            </a:r>
            <a:endParaRPr lang="en-US" b="0" i="0" u="none" strike="noStrike" dirty="0">
              <a:solidFill>
                <a:schemeClr val="accent4">
                  <a:lumMod val="50000"/>
                </a:schemeClr>
              </a:solidFill>
              <a:effectLst/>
            </a:endParaRPr>
          </a:p>
          <a:p>
            <a:pPr algn="l">
              <a:buFont typeface="Arial" panose="020B0604020202020204" pitchFamily="34" charset="0"/>
              <a:buChar char="•"/>
            </a:pPr>
            <a:r>
              <a:rPr lang="en-US" b="1" i="0" u="none" strike="noStrike" dirty="0">
                <a:solidFill>
                  <a:schemeClr val="accent4">
                    <a:lumMod val="50000"/>
                  </a:schemeClr>
                </a:solidFill>
                <a:effectLst/>
              </a:rPr>
              <a:t>Integration of Language Models and Programming:</a:t>
            </a:r>
            <a:r>
              <a:rPr lang="en-US" b="0" i="0" u="none" strike="noStrike" dirty="0">
                <a:solidFill>
                  <a:schemeClr val="accent4">
                    <a:lumMod val="50000"/>
                  </a:schemeClr>
                </a:solidFill>
                <a:effectLst/>
              </a:rPr>
              <a:t> Combines generative language models with programming tools for complex task execution.</a:t>
            </a:r>
          </a:p>
          <a:p>
            <a:pPr algn="l">
              <a:buFont typeface="Arial" panose="020B0604020202020204" pitchFamily="34" charset="0"/>
              <a:buChar char="•"/>
            </a:pPr>
            <a:r>
              <a:rPr lang="en-US" b="1" i="0" u="none" strike="noStrike" dirty="0">
                <a:solidFill>
                  <a:schemeClr val="accent4">
                    <a:lumMod val="50000"/>
                  </a:schemeClr>
                </a:solidFill>
                <a:effectLst/>
              </a:rPr>
              <a:t>Enhanced Problem-Solving:</a:t>
            </a:r>
            <a:r>
              <a:rPr lang="en-US" b="0" i="0" u="none" strike="noStrike" dirty="0">
                <a:solidFill>
                  <a:schemeClr val="accent4">
                    <a:lumMod val="50000"/>
                  </a:schemeClr>
                </a:solidFill>
                <a:effectLst/>
              </a:rPr>
              <a:t> Tackles problems that require precise calculations or logical reasoning.</a:t>
            </a:r>
          </a:p>
          <a:p>
            <a:pPr algn="l">
              <a:buFont typeface="Arial" panose="020B0604020202020204" pitchFamily="34" charset="0"/>
              <a:buChar char="•"/>
            </a:pPr>
            <a:r>
              <a:rPr lang="en-US" b="1" i="0" u="none" strike="noStrike" dirty="0">
                <a:solidFill>
                  <a:schemeClr val="accent4">
                    <a:lumMod val="50000"/>
                  </a:schemeClr>
                </a:solidFill>
                <a:effectLst/>
              </a:rPr>
              <a:t>Automated Execution of Programs:</a:t>
            </a:r>
            <a:r>
              <a:rPr lang="en-US" b="0" i="0" u="none" strike="noStrike" dirty="0">
                <a:solidFill>
                  <a:schemeClr val="accent4">
                    <a:lumMod val="50000"/>
                  </a:schemeClr>
                </a:solidFill>
                <a:effectLst/>
              </a:rPr>
              <a:t> Language models generate code, which is executed to perform specific tasks.</a:t>
            </a:r>
          </a:p>
          <a:p>
            <a:pPr algn="l">
              <a:buFont typeface="Arial" panose="020B0604020202020204" pitchFamily="34" charset="0"/>
              <a:buChar char="•"/>
            </a:pPr>
            <a:r>
              <a:rPr lang="en-US" b="1" i="0" u="none" strike="noStrike" dirty="0">
                <a:solidFill>
                  <a:schemeClr val="accent4">
                    <a:lumMod val="50000"/>
                  </a:schemeClr>
                </a:solidFill>
                <a:effectLst/>
              </a:rPr>
              <a:t>Dynamic Interaction:</a:t>
            </a:r>
            <a:r>
              <a:rPr lang="en-US" b="0" i="0" u="none" strike="noStrike" dirty="0">
                <a:solidFill>
                  <a:schemeClr val="accent4">
                    <a:lumMod val="50000"/>
                  </a:schemeClr>
                </a:solidFill>
                <a:effectLst/>
              </a:rPr>
              <a:t> Allows for iterative problem-solving through code generation and execution.</a:t>
            </a:r>
          </a:p>
          <a:p>
            <a:pPr marL="0" indent="0" algn="l">
              <a:buNone/>
            </a:pPr>
            <a:r>
              <a:rPr lang="en-US" b="1" i="0" u="none" strike="noStrike" dirty="0">
                <a:solidFill>
                  <a:schemeClr val="accent4">
                    <a:lumMod val="50000"/>
                  </a:schemeClr>
                </a:solidFill>
                <a:effectLst/>
              </a:rPr>
              <a:t>Benefits:</a:t>
            </a:r>
            <a:endParaRPr lang="en-US" b="0" i="0" u="none" strike="noStrike" dirty="0">
              <a:solidFill>
                <a:schemeClr val="accent4">
                  <a:lumMod val="50000"/>
                </a:schemeClr>
              </a:solidFill>
              <a:effectLst/>
            </a:endParaRPr>
          </a:p>
          <a:p>
            <a:pPr algn="l">
              <a:buFont typeface="Arial" panose="020B0604020202020204" pitchFamily="34" charset="0"/>
              <a:buChar char="•"/>
            </a:pPr>
            <a:r>
              <a:rPr lang="en-US" b="1" i="0" u="none" strike="noStrike" dirty="0">
                <a:solidFill>
                  <a:schemeClr val="accent4">
                    <a:lumMod val="50000"/>
                  </a:schemeClr>
                </a:solidFill>
                <a:effectLst/>
              </a:rPr>
              <a:t>Enhanced Accuracy:</a:t>
            </a:r>
            <a:r>
              <a:rPr lang="en-US" b="0" i="0" u="none" strike="noStrike" dirty="0">
                <a:solidFill>
                  <a:schemeClr val="accent4">
                    <a:lumMod val="50000"/>
                  </a:schemeClr>
                </a:solidFill>
                <a:effectLst/>
              </a:rPr>
              <a:t> Improved precision through programming tools.</a:t>
            </a:r>
          </a:p>
          <a:p>
            <a:pPr algn="l">
              <a:buFont typeface="Arial" panose="020B0604020202020204" pitchFamily="34" charset="0"/>
              <a:buChar char="•"/>
            </a:pPr>
            <a:r>
              <a:rPr lang="en-US" b="1" i="0" u="none" strike="noStrike" dirty="0">
                <a:solidFill>
                  <a:schemeClr val="accent4">
                    <a:lumMod val="50000"/>
                  </a:schemeClr>
                </a:solidFill>
                <a:effectLst/>
              </a:rPr>
              <a:t>Broader Problem-Solving:</a:t>
            </a:r>
            <a:r>
              <a:rPr lang="en-US" b="0" i="0" u="none" strike="noStrike" dirty="0">
                <a:solidFill>
                  <a:schemeClr val="accent4">
                    <a:lumMod val="50000"/>
                  </a:schemeClr>
                </a:solidFill>
                <a:effectLst/>
              </a:rPr>
              <a:t> Extends the range of solvable problems.</a:t>
            </a:r>
          </a:p>
          <a:p>
            <a:pPr algn="l">
              <a:buFont typeface="Arial" panose="020B0604020202020204" pitchFamily="34" charset="0"/>
              <a:buChar char="•"/>
            </a:pPr>
            <a:r>
              <a:rPr lang="en-US" b="1" i="0" u="none" strike="noStrike" dirty="0">
                <a:solidFill>
                  <a:schemeClr val="accent4">
                    <a:lumMod val="50000"/>
                  </a:schemeClr>
                </a:solidFill>
                <a:effectLst/>
              </a:rPr>
              <a:t>Efficient Automation:</a:t>
            </a:r>
            <a:r>
              <a:rPr lang="en-US" b="0" i="0" u="none" strike="noStrike" dirty="0">
                <a:solidFill>
                  <a:schemeClr val="accent4">
                    <a:lumMod val="50000"/>
                  </a:schemeClr>
                </a:solidFill>
                <a:effectLst/>
              </a:rPr>
              <a:t> Automates complex and repetitive tasks.</a:t>
            </a:r>
          </a:p>
          <a:p>
            <a:pPr algn="l">
              <a:buFont typeface="Arial" panose="020B0604020202020204" pitchFamily="34" charset="0"/>
              <a:buChar char="•"/>
            </a:pPr>
            <a:r>
              <a:rPr lang="en-US" b="1" i="0" u="none" strike="noStrike" dirty="0">
                <a:solidFill>
                  <a:schemeClr val="accent4">
                    <a:lumMod val="50000"/>
                  </a:schemeClr>
                </a:solidFill>
                <a:effectLst/>
              </a:rPr>
              <a:t>Dynamic and Interactive:</a:t>
            </a:r>
            <a:r>
              <a:rPr lang="en-US" b="0" i="0" u="none" strike="noStrike" dirty="0">
                <a:solidFill>
                  <a:schemeClr val="accent4">
                    <a:lumMod val="50000"/>
                  </a:schemeClr>
                </a:solidFill>
                <a:effectLst/>
              </a:rPr>
              <a:t> Allows real-time, iterative problem-solving.</a:t>
            </a:r>
          </a:p>
          <a:p>
            <a:pPr algn="l">
              <a:buFont typeface="Arial" panose="020B0604020202020204" pitchFamily="34" charset="0"/>
              <a:buChar char="•"/>
            </a:pPr>
            <a:r>
              <a:rPr lang="en-US" b="1" i="0" u="none" strike="noStrike" dirty="0">
                <a:solidFill>
                  <a:schemeClr val="accent4">
                    <a:lumMod val="50000"/>
                  </a:schemeClr>
                </a:solidFill>
                <a:effectLst/>
              </a:rPr>
              <a:t>Scalability:</a:t>
            </a:r>
            <a:r>
              <a:rPr lang="en-US" b="0" i="0" u="none" strike="noStrike" dirty="0">
                <a:solidFill>
                  <a:schemeClr val="accent4">
                    <a:lumMod val="50000"/>
                  </a:schemeClr>
                </a:solidFill>
                <a:effectLst/>
              </a:rPr>
              <a:t> Applicable across various domains, from research to software development.</a:t>
            </a:r>
          </a:p>
        </p:txBody>
      </p:sp>
      <p:graphicFrame>
        <p:nvGraphicFramePr>
          <p:cNvPr id="6" name="Content Placeholder 2">
            <a:extLst>
              <a:ext uri="{FF2B5EF4-FFF2-40B4-BE49-F238E27FC236}">
                <a16:creationId xmlns:a16="http://schemas.microsoft.com/office/drawing/2014/main" id="{CC8A3407-50D9-1F26-29CB-6FA8422889E0}"/>
              </a:ext>
            </a:extLst>
          </p:cNvPr>
          <p:cNvGraphicFramePr/>
          <p:nvPr>
            <p:extLst>
              <p:ext uri="{D42A27DB-BD31-4B8C-83A1-F6EECF244321}">
                <p14:modId xmlns:p14="http://schemas.microsoft.com/office/powerpoint/2010/main" val="1651796001"/>
              </p:ext>
            </p:extLst>
          </p:nvPr>
        </p:nvGraphicFramePr>
        <p:xfrm>
          <a:off x="4379976" y="1600199"/>
          <a:ext cx="374904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CBA8EF6-A951-6318-1CC3-EBE8AD51360F}"/>
              </a:ext>
            </a:extLst>
          </p:cNvPr>
          <p:cNvSpPr txBox="1"/>
          <p:nvPr/>
        </p:nvSpPr>
        <p:spPr>
          <a:xfrm>
            <a:off x="7787795" y="6430087"/>
            <a:ext cx="1356205" cy="369332"/>
          </a:xfrm>
          <a:prstGeom prst="rect">
            <a:avLst/>
          </a:prstGeom>
          <a:noFill/>
        </p:spPr>
        <p:txBody>
          <a:bodyPr wrap="none" rtlCol="0">
            <a:spAutoFit/>
          </a:bodyPr>
          <a:lstStyle/>
          <a:p>
            <a:r>
              <a:rPr lang="en-US" dirty="0" err="1">
                <a:hlinkClick r:id="rId8"/>
              </a:rPr>
              <a:t>chatgpt.com</a:t>
            </a:r>
            <a:endParaRPr lang="en-US" dirty="0"/>
          </a:p>
        </p:txBody>
      </p:sp>
    </p:spTree>
    <p:extLst>
      <p:ext uri="{BB962C8B-B14F-4D97-AF65-F5344CB8AC3E}">
        <p14:creationId xmlns:p14="http://schemas.microsoft.com/office/powerpoint/2010/main" val="2669538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D008-CA95-ADEA-CFE8-AC1594FE993F}"/>
              </a:ext>
            </a:extLst>
          </p:cNvPr>
          <p:cNvSpPr>
            <a:spLocks noGrp="1"/>
          </p:cNvSpPr>
          <p:nvPr>
            <p:ph type="title"/>
          </p:nvPr>
        </p:nvSpPr>
        <p:spPr/>
        <p:txBody>
          <a:bodyPr>
            <a:normAutofit/>
          </a:bodyPr>
          <a:lstStyle/>
          <a:p>
            <a:r>
              <a:rPr lang="en-US" sz="2800" dirty="0">
                <a:solidFill>
                  <a:schemeClr val="accent4">
                    <a:lumMod val="50000"/>
                  </a:schemeClr>
                </a:solidFill>
              </a:rPr>
              <a:t>Beyond Scope</a:t>
            </a:r>
            <a:br>
              <a:rPr lang="en-US" sz="2800" dirty="0">
                <a:solidFill>
                  <a:schemeClr val="accent4">
                    <a:lumMod val="50000"/>
                  </a:schemeClr>
                </a:solidFill>
              </a:rPr>
            </a:br>
            <a:r>
              <a:rPr lang="en-US" sz="2800" i="0" u="none" strike="noStrike" dirty="0">
                <a:solidFill>
                  <a:schemeClr val="accent4">
                    <a:lumMod val="50000"/>
                  </a:schemeClr>
                </a:solidFill>
                <a:effectLst/>
              </a:rPr>
              <a:t>Multimodal Chain-of-Thought (</a:t>
            </a:r>
            <a:r>
              <a:rPr lang="en-US" sz="2800" i="0" u="none" strike="noStrike" dirty="0" err="1">
                <a:solidFill>
                  <a:schemeClr val="accent4">
                    <a:lumMod val="50000"/>
                  </a:schemeClr>
                </a:solidFill>
                <a:effectLst/>
              </a:rPr>
              <a:t>CoT</a:t>
            </a:r>
            <a:r>
              <a:rPr lang="en-US" sz="2800" i="0" u="none" strike="noStrike" dirty="0">
                <a:solidFill>
                  <a:schemeClr val="accent4">
                    <a:lumMod val="50000"/>
                  </a:schemeClr>
                </a:solidFill>
                <a:effectLst/>
              </a:rPr>
              <a:t>) Prompting</a:t>
            </a:r>
            <a:endParaRPr lang="en-US" sz="2800" dirty="0">
              <a:solidFill>
                <a:schemeClr val="accent4">
                  <a:lumMod val="50000"/>
                </a:schemeClr>
              </a:solidFill>
            </a:endParaRPr>
          </a:p>
        </p:txBody>
      </p:sp>
      <p:sp>
        <p:nvSpPr>
          <p:cNvPr id="3" name="Content Placeholder 2">
            <a:extLst>
              <a:ext uri="{FF2B5EF4-FFF2-40B4-BE49-F238E27FC236}">
                <a16:creationId xmlns:a16="http://schemas.microsoft.com/office/drawing/2014/main" id="{EE5B5AE8-EFD5-DD7D-0DCC-11036E63DFE7}"/>
              </a:ext>
            </a:extLst>
          </p:cNvPr>
          <p:cNvSpPr>
            <a:spLocks noGrp="1"/>
          </p:cNvSpPr>
          <p:nvPr>
            <p:ph idx="1"/>
          </p:nvPr>
        </p:nvSpPr>
        <p:spPr>
          <a:xfrm>
            <a:off x="457200" y="1600200"/>
            <a:ext cx="3749040" cy="4525964"/>
          </a:xfrm>
        </p:spPr>
        <p:txBody>
          <a:bodyPr>
            <a:normAutofit fontScale="32500" lnSpcReduction="20000"/>
          </a:bodyPr>
          <a:lstStyle/>
          <a:p>
            <a:pPr marL="0" indent="0" algn="l">
              <a:buNone/>
            </a:pPr>
            <a:r>
              <a:rPr lang="en-US" b="1" i="0" u="none" strike="noStrike" dirty="0">
                <a:solidFill>
                  <a:schemeClr val="accent4">
                    <a:lumMod val="50000"/>
                  </a:schemeClr>
                </a:solidFill>
                <a:effectLst/>
              </a:rPr>
              <a:t>Multimodal Chain-of-Thought (</a:t>
            </a:r>
            <a:r>
              <a:rPr lang="en-US" b="1" i="0" u="none" strike="noStrike" dirty="0" err="1">
                <a:solidFill>
                  <a:schemeClr val="accent4">
                    <a:lumMod val="50000"/>
                  </a:schemeClr>
                </a:solidFill>
                <a:effectLst/>
              </a:rPr>
              <a:t>CoT</a:t>
            </a:r>
            <a:r>
              <a:rPr lang="en-US" b="1" i="0" u="none" strike="noStrike" dirty="0">
                <a:solidFill>
                  <a:schemeClr val="accent4">
                    <a:lumMod val="50000"/>
                  </a:schemeClr>
                </a:solidFill>
                <a:effectLst/>
              </a:rPr>
              <a:t>) Prompting</a:t>
            </a:r>
          </a:p>
          <a:p>
            <a:pPr algn="l"/>
            <a:r>
              <a:rPr lang="en-US" b="1" i="0" u="none" strike="noStrike" dirty="0">
                <a:solidFill>
                  <a:schemeClr val="accent4">
                    <a:lumMod val="50000"/>
                  </a:schemeClr>
                </a:solidFill>
                <a:effectLst/>
              </a:rPr>
              <a:t>Definition:</a:t>
            </a:r>
            <a:r>
              <a:rPr lang="en-US" b="0" i="0" u="none" strike="noStrike" dirty="0">
                <a:solidFill>
                  <a:schemeClr val="accent4">
                    <a:lumMod val="50000"/>
                  </a:schemeClr>
                </a:solidFill>
                <a:effectLst/>
              </a:rPr>
              <a:t> Multimodal Chain-of-Thought (</a:t>
            </a:r>
            <a:r>
              <a:rPr lang="en-US" b="0" i="0" u="none" strike="noStrike" dirty="0" err="1">
                <a:solidFill>
                  <a:schemeClr val="accent4">
                    <a:lumMod val="50000"/>
                  </a:schemeClr>
                </a:solidFill>
                <a:effectLst/>
              </a:rPr>
              <a:t>CoT</a:t>
            </a:r>
            <a:r>
              <a:rPr lang="en-US" b="0" i="0" u="none" strike="noStrike" dirty="0">
                <a:solidFill>
                  <a:schemeClr val="accent4">
                    <a:lumMod val="50000"/>
                  </a:schemeClr>
                </a:solidFill>
                <a:effectLst/>
              </a:rPr>
              <a:t>) Prompting is an NLP technique that extends the concept of sequential reasoning to tasks involving multiple modalities, such as text, images, audio, or video. It allows models to reason through complex tasks by integrating information from diverse sources, leading to richer and more contextually informed responses.</a:t>
            </a:r>
          </a:p>
          <a:p>
            <a:pPr algn="l"/>
            <a:r>
              <a:rPr lang="en-US" b="1" i="0" u="none" strike="noStrike" dirty="0">
                <a:solidFill>
                  <a:schemeClr val="accent4">
                    <a:lumMod val="50000"/>
                  </a:schemeClr>
                </a:solidFill>
                <a:effectLst/>
              </a:rPr>
              <a:t>Key Features:</a:t>
            </a:r>
            <a:endParaRPr lang="en-US" b="0" i="0" u="none" strike="noStrike" dirty="0">
              <a:solidFill>
                <a:schemeClr val="accent4">
                  <a:lumMod val="50000"/>
                </a:schemeClr>
              </a:solidFill>
              <a:effectLst/>
            </a:endParaRPr>
          </a:p>
          <a:p>
            <a:pPr algn="l">
              <a:buFont typeface="Arial" panose="020B0604020202020204" pitchFamily="34" charset="0"/>
              <a:buChar char="•"/>
            </a:pPr>
            <a:r>
              <a:rPr lang="en-US" b="1" i="0" u="none" strike="noStrike" dirty="0">
                <a:solidFill>
                  <a:schemeClr val="accent4">
                    <a:lumMod val="50000"/>
                  </a:schemeClr>
                </a:solidFill>
                <a:effectLst/>
              </a:rPr>
              <a:t>Sequential Reasoning Across Modalities:</a:t>
            </a:r>
            <a:r>
              <a:rPr lang="en-US" b="0" i="0" u="none" strike="noStrike" dirty="0">
                <a:solidFill>
                  <a:schemeClr val="accent4">
                    <a:lumMod val="50000"/>
                  </a:schemeClr>
                </a:solidFill>
                <a:effectLst/>
              </a:rPr>
              <a:t> Integrates information from text, images, audio, and more in a step-by-step reasoning process.</a:t>
            </a:r>
          </a:p>
          <a:p>
            <a:pPr algn="l">
              <a:buFont typeface="Arial" panose="020B0604020202020204" pitchFamily="34" charset="0"/>
              <a:buChar char="•"/>
            </a:pPr>
            <a:r>
              <a:rPr lang="en-US" b="1" i="0" u="none" strike="noStrike" dirty="0">
                <a:solidFill>
                  <a:schemeClr val="accent4">
                    <a:lumMod val="50000"/>
                  </a:schemeClr>
                </a:solidFill>
                <a:effectLst/>
              </a:rPr>
              <a:t>Integration of Diverse Inputs:</a:t>
            </a:r>
            <a:r>
              <a:rPr lang="en-US" b="0" i="0" u="none" strike="noStrike" dirty="0">
                <a:solidFill>
                  <a:schemeClr val="accent4">
                    <a:lumMod val="50000"/>
                  </a:schemeClr>
                </a:solidFill>
                <a:effectLst/>
              </a:rPr>
              <a:t> Combines various types of data to enhance understanding.</a:t>
            </a:r>
          </a:p>
          <a:p>
            <a:pPr algn="l">
              <a:buFont typeface="Arial" panose="020B0604020202020204" pitchFamily="34" charset="0"/>
              <a:buChar char="•"/>
            </a:pPr>
            <a:r>
              <a:rPr lang="en-US" b="1" i="0" u="none" strike="noStrike" dirty="0">
                <a:solidFill>
                  <a:schemeClr val="accent4">
                    <a:lumMod val="50000"/>
                  </a:schemeClr>
                </a:solidFill>
                <a:effectLst/>
              </a:rPr>
              <a:t>Enhanced Contextual Understanding:</a:t>
            </a:r>
            <a:r>
              <a:rPr lang="en-US" b="0" i="0" u="none" strike="noStrike" dirty="0">
                <a:solidFill>
                  <a:schemeClr val="accent4">
                    <a:lumMod val="50000"/>
                  </a:schemeClr>
                </a:solidFill>
                <a:effectLst/>
              </a:rPr>
              <a:t> Achieves deeper contextual insights through multimodal reasoning.</a:t>
            </a:r>
          </a:p>
          <a:p>
            <a:pPr algn="l">
              <a:buFont typeface="Arial" panose="020B0604020202020204" pitchFamily="34" charset="0"/>
              <a:buChar char="•"/>
            </a:pPr>
            <a:r>
              <a:rPr lang="en-US" b="1" i="0" u="none" strike="noStrike" dirty="0">
                <a:solidFill>
                  <a:schemeClr val="accent4">
                    <a:lumMod val="50000"/>
                  </a:schemeClr>
                </a:solidFill>
                <a:effectLst/>
              </a:rPr>
              <a:t>Iterative Refinement:</a:t>
            </a:r>
            <a:r>
              <a:rPr lang="en-US" b="0" i="0" u="none" strike="noStrike" dirty="0">
                <a:solidFill>
                  <a:schemeClr val="accent4">
                    <a:lumMod val="50000"/>
                  </a:schemeClr>
                </a:solidFill>
                <a:effectLst/>
              </a:rPr>
              <a:t> Allows for revisiting different modalities to refine responses.</a:t>
            </a:r>
          </a:p>
          <a:p>
            <a:pPr marL="0" indent="0" algn="l">
              <a:buNone/>
            </a:pPr>
            <a:r>
              <a:rPr lang="en-US" b="1" i="0" u="none" strike="noStrike" dirty="0">
                <a:solidFill>
                  <a:schemeClr val="accent4">
                    <a:lumMod val="50000"/>
                  </a:schemeClr>
                </a:solidFill>
                <a:effectLst/>
              </a:rPr>
              <a:t>Benefits:</a:t>
            </a:r>
            <a:endParaRPr lang="en-US" b="0" i="0" u="none" strike="noStrike" dirty="0">
              <a:solidFill>
                <a:schemeClr val="accent4">
                  <a:lumMod val="50000"/>
                </a:schemeClr>
              </a:solidFill>
              <a:effectLst/>
            </a:endParaRPr>
          </a:p>
          <a:p>
            <a:pPr algn="l">
              <a:buFont typeface="Arial" panose="020B0604020202020204" pitchFamily="34" charset="0"/>
              <a:buChar char="•"/>
            </a:pPr>
            <a:r>
              <a:rPr lang="en-US" b="1" i="0" u="none" strike="noStrike" dirty="0">
                <a:solidFill>
                  <a:schemeClr val="accent4">
                    <a:lumMod val="50000"/>
                  </a:schemeClr>
                </a:solidFill>
                <a:effectLst/>
              </a:rPr>
              <a:t>Richer Responses:</a:t>
            </a:r>
            <a:r>
              <a:rPr lang="en-US" b="0" i="0" u="none" strike="noStrike" dirty="0">
                <a:solidFill>
                  <a:schemeClr val="accent4">
                    <a:lumMod val="50000"/>
                  </a:schemeClr>
                </a:solidFill>
                <a:effectLst/>
              </a:rPr>
              <a:t> Provides more comprehensive and nuanced outputs.</a:t>
            </a:r>
          </a:p>
          <a:p>
            <a:pPr algn="l">
              <a:buFont typeface="Arial" panose="020B0604020202020204" pitchFamily="34" charset="0"/>
              <a:buChar char="•"/>
            </a:pPr>
            <a:r>
              <a:rPr lang="en-US" b="1" i="0" u="none" strike="noStrike" dirty="0">
                <a:solidFill>
                  <a:schemeClr val="accent4">
                    <a:lumMod val="50000"/>
                  </a:schemeClr>
                </a:solidFill>
                <a:effectLst/>
              </a:rPr>
              <a:t>Improved Accuracy:</a:t>
            </a:r>
            <a:r>
              <a:rPr lang="en-US" b="0" i="0" u="none" strike="noStrike" dirty="0">
                <a:solidFill>
                  <a:schemeClr val="accent4">
                    <a:lumMod val="50000"/>
                  </a:schemeClr>
                </a:solidFill>
                <a:effectLst/>
              </a:rPr>
              <a:t> Cross-validates information across modalities.</a:t>
            </a:r>
          </a:p>
          <a:p>
            <a:pPr algn="l">
              <a:buFont typeface="Arial" panose="020B0604020202020204" pitchFamily="34" charset="0"/>
              <a:buChar char="•"/>
            </a:pPr>
            <a:r>
              <a:rPr lang="en-US" b="1" i="0" u="none" strike="noStrike" dirty="0">
                <a:solidFill>
                  <a:schemeClr val="accent4">
                    <a:lumMod val="50000"/>
                  </a:schemeClr>
                </a:solidFill>
                <a:effectLst/>
              </a:rPr>
              <a:t>Enhanced Interaction:</a:t>
            </a:r>
            <a:r>
              <a:rPr lang="en-US" b="0" i="0" u="none" strike="noStrike" dirty="0">
                <a:solidFill>
                  <a:schemeClr val="accent4">
                    <a:lumMod val="50000"/>
                  </a:schemeClr>
                </a:solidFill>
                <a:effectLst/>
              </a:rPr>
              <a:t> Enables engaging and interactive experiences.</a:t>
            </a:r>
          </a:p>
          <a:p>
            <a:pPr algn="l">
              <a:buFont typeface="Arial" panose="020B0604020202020204" pitchFamily="34" charset="0"/>
              <a:buChar char="•"/>
            </a:pPr>
            <a:r>
              <a:rPr lang="en-US" b="1" i="0" u="none" strike="noStrike" dirty="0">
                <a:solidFill>
                  <a:schemeClr val="accent4">
                    <a:lumMod val="50000"/>
                  </a:schemeClr>
                </a:solidFill>
                <a:effectLst/>
              </a:rPr>
              <a:t>Versatility:</a:t>
            </a:r>
            <a:r>
              <a:rPr lang="en-US" b="0" i="0" u="none" strike="noStrike" dirty="0">
                <a:solidFill>
                  <a:schemeClr val="accent4">
                    <a:lumMod val="50000"/>
                  </a:schemeClr>
                </a:solidFill>
                <a:effectLst/>
              </a:rPr>
              <a:t> Applicable across diverse domains, from healthcare to media production.</a:t>
            </a:r>
          </a:p>
          <a:p>
            <a:pPr algn="l">
              <a:buFont typeface="Arial" panose="020B0604020202020204" pitchFamily="34" charset="0"/>
              <a:buChar char="•"/>
            </a:pPr>
            <a:r>
              <a:rPr lang="en-US" b="1" i="0" u="none" strike="noStrike" dirty="0">
                <a:solidFill>
                  <a:schemeClr val="accent4">
                    <a:lumMod val="50000"/>
                  </a:schemeClr>
                </a:solidFill>
                <a:effectLst/>
              </a:rPr>
              <a:t>Scalable:</a:t>
            </a:r>
            <a:r>
              <a:rPr lang="en-US" b="0" i="0" u="none" strike="noStrike" dirty="0">
                <a:solidFill>
                  <a:schemeClr val="accent4">
                    <a:lumMod val="50000"/>
                  </a:schemeClr>
                </a:solidFill>
                <a:effectLst/>
              </a:rPr>
              <a:t> Handles complex tasks involving multimodal data.</a:t>
            </a:r>
          </a:p>
        </p:txBody>
      </p:sp>
      <p:graphicFrame>
        <p:nvGraphicFramePr>
          <p:cNvPr id="6" name="Content Placeholder 2">
            <a:extLst>
              <a:ext uri="{FF2B5EF4-FFF2-40B4-BE49-F238E27FC236}">
                <a16:creationId xmlns:a16="http://schemas.microsoft.com/office/drawing/2014/main" id="{359A2478-C4A0-5405-F163-F20796D4A307}"/>
              </a:ext>
            </a:extLst>
          </p:cNvPr>
          <p:cNvGraphicFramePr/>
          <p:nvPr>
            <p:extLst>
              <p:ext uri="{D42A27DB-BD31-4B8C-83A1-F6EECF244321}">
                <p14:modId xmlns:p14="http://schemas.microsoft.com/office/powerpoint/2010/main" val="526807847"/>
              </p:ext>
            </p:extLst>
          </p:nvPr>
        </p:nvGraphicFramePr>
        <p:xfrm>
          <a:off x="4379976" y="1600199"/>
          <a:ext cx="374904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DC1D9A7-3F1C-20D7-7755-B2952B92A1C5}"/>
              </a:ext>
            </a:extLst>
          </p:cNvPr>
          <p:cNvSpPr txBox="1"/>
          <p:nvPr/>
        </p:nvSpPr>
        <p:spPr>
          <a:xfrm>
            <a:off x="7787795" y="6430087"/>
            <a:ext cx="1356205" cy="369332"/>
          </a:xfrm>
          <a:prstGeom prst="rect">
            <a:avLst/>
          </a:prstGeom>
          <a:noFill/>
        </p:spPr>
        <p:txBody>
          <a:bodyPr wrap="none" rtlCol="0">
            <a:spAutoFit/>
          </a:bodyPr>
          <a:lstStyle/>
          <a:p>
            <a:r>
              <a:rPr lang="en-US" dirty="0" err="1">
                <a:hlinkClick r:id="rId8"/>
              </a:rPr>
              <a:t>chatgpt.com</a:t>
            </a:r>
            <a:endParaRPr lang="en-US" dirty="0"/>
          </a:p>
        </p:txBody>
      </p:sp>
    </p:spTree>
    <p:extLst>
      <p:ext uri="{BB962C8B-B14F-4D97-AF65-F5344CB8AC3E}">
        <p14:creationId xmlns:p14="http://schemas.microsoft.com/office/powerpoint/2010/main" val="1548795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51BF9B-90D2-3799-053C-4A36182AE5C2}"/>
              </a:ext>
            </a:extLst>
          </p:cNvPr>
          <p:cNvSpPr>
            <a:spLocks noGrp="1"/>
          </p:cNvSpPr>
          <p:nvPr>
            <p:ph type="title"/>
          </p:nvPr>
        </p:nvSpPr>
        <p:spPr>
          <a:xfrm>
            <a:off x="429369" y="238539"/>
            <a:ext cx="8263890" cy="1434415"/>
          </a:xfrm>
        </p:spPr>
        <p:txBody>
          <a:bodyPr anchor="b">
            <a:normAutofit/>
          </a:bodyPr>
          <a:lstStyle/>
          <a:p>
            <a:pPr>
              <a:lnSpc>
                <a:spcPct val="90000"/>
              </a:lnSpc>
            </a:pPr>
            <a:r>
              <a:rPr lang="en-US" sz="4700" b="0" i="0" u="none" strike="noStrike">
                <a:effectLst/>
                <a:latin typeface="-webkit-standard"/>
              </a:rPr>
              <a:t>Claude 3.5 Sonnet: Overview and Applications</a:t>
            </a:r>
            <a:endParaRPr lang="en-US" sz="4700"/>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43AF53-C69A-6880-F1F8-38F9D3257602}"/>
              </a:ext>
            </a:extLst>
          </p:cNvPr>
          <p:cNvSpPr>
            <a:spLocks noGrp="1"/>
          </p:cNvSpPr>
          <p:nvPr>
            <p:ph idx="1"/>
          </p:nvPr>
        </p:nvSpPr>
        <p:spPr>
          <a:xfrm>
            <a:off x="429369" y="2071316"/>
            <a:ext cx="5035164" cy="4119172"/>
          </a:xfrm>
        </p:spPr>
        <p:txBody>
          <a:bodyPr anchor="t">
            <a:normAutofit/>
          </a:bodyPr>
          <a:lstStyle/>
          <a:p>
            <a:pPr>
              <a:lnSpc>
                <a:spcPct val="90000"/>
              </a:lnSpc>
            </a:pPr>
            <a:r>
              <a:rPr lang="en-US" sz="900" b="1" i="0" u="none" strike="noStrike">
                <a:effectLst/>
              </a:rPr>
              <a:t>What is Claude 3.5 Sonnet?</a:t>
            </a:r>
            <a:r>
              <a:rPr lang="en-US" sz="900" b="0" i="0" u="none" strike="noStrike">
                <a:effectLst/>
              </a:rPr>
              <a:t> Claude 3.5 Sonnet is a state-of-the-art large language model developed by Anthropic AI. It stands out for its advanced problem-solving abilities, outperforming many leading AI models in areas like coding, reasoning, and visual data processing. This model is positioned as a versatile tool that excels in a variety of tasks, making it a strong competitor in the AI landscape.</a:t>
            </a:r>
          </a:p>
          <a:p>
            <a:pPr>
              <a:lnSpc>
                <a:spcPct val="90000"/>
              </a:lnSpc>
            </a:pPr>
            <a:r>
              <a:rPr lang="en-US" sz="900" b="1" i="0" u="none" strike="noStrike">
                <a:effectLst/>
              </a:rPr>
              <a:t>Key Features and Use Cases:</a:t>
            </a:r>
            <a:endParaRPr lang="en-US" sz="900" b="0" i="0" u="none" strike="noStrike">
              <a:effectLst/>
            </a:endParaRPr>
          </a:p>
          <a:p>
            <a:pPr>
              <a:lnSpc>
                <a:spcPct val="90000"/>
              </a:lnSpc>
              <a:buFont typeface="Arial" panose="020B0604020202020204" pitchFamily="34" charset="0"/>
              <a:buChar char="•"/>
            </a:pPr>
            <a:r>
              <a:rPr lang="en-US" sz="900" b="1" i="0" u="none" strike="noStrike">
                <a:effectLst/>
              </a:rPr>
              <a:t>Advanced Problem Solving:</a:t>
            </a:r>
            <a:r>
              <a:rPr lang="en-US" sz="900" b="0" i="0" u="none" strike="noStrike">
                <a:effectLst/>
              </a:rPr>
              <a:t> Claude 3.5 Sonnet excels in complex problem-solving tasks, including graduate-level reasoning and coding challenges. It has been benchmarked against top models and has shown superior performance in tasks that require deep logical reasoning and technical understanding.</a:t>
            </a:r>
          </a:p>
          <a:p>
            <a:pPr>
              <a:lnSpc>
                <a:spcPct val="90000"/>
              </a:lnSpc>
              <a:buFont typeface="Arial" panose="020B0604020202020204" pitchFamily="34" charset="0"/>
              <a:buChar char="•"/>
            </a:pPr>
            <a:r>
              <a:rPr lang="en-US" sz="900" b="1" i="0" u="none" strike="noStrike">
                <a:effectLst/>
              </a:rPr>
              <a:t>Coding and Development:</a:t>
            </a:r>
            <a:r>
              <a:rPr lang="en-US" sz="900" b="0" i="0" u="none" strike="noStrike">
                <a:effectLst/>
              </a:rPr>
              <a:t> The model is highly effective as a coding assistant, capable of generating, debugging, and optimizing code efficiently. This makes it an invaluable tool for developers, automating tasks that typically require significant manual effort.</a:t>
            </a:r>
          </a:p>
          <a:p>
            <a:pPr>
              <a:lnSpc>
                <a:spcPct val="90000"/>
              </a:lnSpc>
              <a:buFont typeface="Arial" panose="020B0604020202020204" pitchFamily="34" charset="0"/>
              <a:buChar char="•"/>
            </a:pPr>
            <a:r>
              <a:rPr lang="en-US" sz="900" b="1" i="0" u="none" strike="noStrike">
                <a:effectLst/>
              </a:rPr>
              <a:t>Visual and Multimodal Capabilities:</a:t>
            </a:r>
            <a:r>
              <a:rPr lang="en-US" sz="900" b="0" i="0" u="none" strike="noStrike">
                <a:effectLst/>
              </a:rPr>
              <a:t> Claude 3.5 Sonnet is particularly strong in visual reasoning, able to understand and create complex visual content such as graphs, charts, and simulations. It is also adept at handling multimodal tasks, where it processes and integrates both textual and visual data.</a:t>
            </a:r>
          </a:p>
          <a:p>
            <a:pPr>
              <a:lnSpc>
                <a:spcPct val="90000"/>
              </a:lnSpc>
              <a:buFont typeface="Arial" panose="020B0604020202020204" pitchFamily="34" charset="0"/>
              <a:buChar char="•"/>
            </a:pPr>
            <a:r>
              <a:rPr lang="en-US" sz="900" b="1" i="0" u="none" strike="noStrike">
                <a:effectLst/>
              </a:rPr>
              <a:t>Education and Content Creation:</a:t>
            </a:r>
            <a:r>
              <a:rPr lang="en-US" sz="900" b="0" i="0" u="none" strike="noStrike">
                <a:effectLst/>
              </a:rPr>
              <a:t> The model can simplify complex concepts and create educational content, making it a powerful tool in academic and training environments. It’s also useful for generating presentations, documents, and other forms of content that require both textual and visual elements.</a:t>
            </a:r>
          </a:p>
          <a:p>
            <a:pPr>
              <a:lnSpc>
                <a:spcPct val="90000"/>
              </a:lnSpc>
            </a:pPr>
            <a:r>
              <a:rPr lang="en-US" sz="900" b="1" i="0" u="none" strike="noStrike">
                <a:effectLst/>
              </a:rPr>
              <a:t>Why It Matters:</a:t>
            </a:r>
            <a:r>
              <a:rPr lang="en-US" sz="900" b="0" i="0" u="none" strike="noStrike">
                <a:effectLst/>
              </a:rPr>
              <a:t> Claude 3.5 Sonnet's combination of top-tier performance and cost-effectiveness could disrupt the AI industry, particularly in fields requiring sophisticated, real-time AI capabilities like automated software development, education, and visual data analysis. It offers a competitive edge by being both powerful and accessible, making advanced AI technology available to a broader range of users.</a:t>
            </a:r>
          </a:p>
          <a:p>
            <a:pPr>
              <a:lnSpc>
                <a:spcPct val="90000"/>
              </a:lnSpc>
            </a:pPr>
            <a:r>
              <a:rPr lang="en-US" sz="900" b="0" i="0" u="none" strike="noStrike">
                <a:effectLst/>
              </a:rPr>
              <a:t>This model’s rapid ascent in industry benchmarks underscores its potential to become a cornerstone in various AI-driven applications, particularly where advanced reasoning, coding, and visual data processing are crucial.</a:t>
            </a:r>
          </a:p>
          <a:p>
            <a:pPr>
              <a:lnSpc>
                <a:spcPct val="90000"/>
              </a:lnSpc>
            </a:pPr>
            <a:endParaRPr lang="en-US" sz="900"/>
          </a:p>
        </p:txBody>
      </p:sp>
      <p:pic>
        <p:nvPicPr>
          <p:cNvPr id="5" name="Picture 4" descr="A tablet with a toy robot on it&#10;&#10;Description automatically generated">
            <a:extLst>
              <a:ext uri="{FF2B5EF4-FFF2-40B4-BE49-F238E27FC236}">
                <a16:creationId xmlns:a16="http://schemas.microsoft.com/office/drawing/2014/main" id="{D8638F6C-B165-1988-2481-526A49AB8B9D}"/>
              </a:ext>
            </a:extLst>
          </p:cNvPr>
          <p:cNvPicPr>
            <a:picLocks noChangeAspect="1"/>
          </p:cNvPicPr>
          <p:nvPr/>
        </p:nvPicPr>
        <p:blipFill>
          <a:blip r:embed="rId3"/>
          <a:srcRect l="29789" r="29625" b="2"/>
          <a:stretch/>
        </p:blipFill>
        <p:spPr>
          <a:xfrm>
            <a:off x="5756743" y="2093976"/>
            <a:ext cx="2955798" cy="4096512"/>
          </a:xfrm>
          <a:prstGeom prst="rect">
            <a:avLst/>
          </a:prstGeom>
        </p:spPr>
      </p:pic>
    </p:spTree>
    <p:extLst>
      <p:ext uri="{BB962C8B-B14F-4D97-AF65-F5344CB8AC3E}">
        <p14:creationId xmlns:p14="http://schemas.microsoft.com/office/powerpoint/2010/main" val="2392688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54"/>
            <a:ext cx="9144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D02A2-C8F8-4E15-0D1E-93B734D5EACC}"/>
              </a:ext>
            </a:extLst>
          </p:cNvPr>
          <p:cNvSpPr>
            <a:spLocks noGrp="1"/>
          </p:cNvSpPr>
          <p:nvPr>
            <p:ph type="title"/>
          </p:nvPr>
        </p:nvSpPr>
        <p:spPr>
          <a:xfrm>
            <a:off x="3429000" y="601744"/>
            <a:ext cx="5086350" cy="1338696"/>
          </a:xfrm>
        </p:spPr>
        <p:txBody>
          <a:bodyPr>
            <a:normAutofit/>
          </a:bodyPr>
          <a:lstStyle/>
          <a:p>
            <a:pPr>
              <a:lnSpc>
                <a:spcPct val="90000"/>
              </a:lnSpc>
            </a:pPr>
            <a:r>
              <a:rPr lang="en-US" b="0" i="0" u="none" strike="noStrike" err="1">
                <a:effectLst/>
                <a:latin typeface="-webkit-standard"/>
              </a:rPr>
              <a:t>LLaMA</a:t>
            </a:r>
            <a:r>
              <a:rPr lang="en-US" b="0" i="0" u="none" strike="noStrike">
                <a:effectLst/>
                <a:latin typeface="-webkit-standard"/>
              </a:rPr>
              <a:t> 3.1: Overview &amp; Use Cases</a:t>
            </a:r>
            <a:endParaRPr lang="en-US"/>
          </a:p>
        </p:txBody>
      </p:sp>
      <p:pic>
        <p:nvPicPr>
          <p:cNvPr id="5" name="Picture 4" descr="Brown alpaca face">
            <a:extLst>
              <a:ext uri="{FF2B5EF4-FFF2-40B4-BE49-F238E27FC236}">
                <a16:creationId xmlns:a16="http://schemas.microsoft.com/office/drawing/2014/main" id="{CCBAB960-24C4-1FE0-06E7-6E988F4D2062}"/>
              </a:ext>
            </a:extLst>
          </p:cNvPr>
          <p:cNvPicPr>
            <a:picLocks noChangeAspect="1"/>
          </p:cNvPicPr>
          <p:nvPr/>
        </p:nvPicPr>
        <p:blipFill>
          <a:blip r:embed="rId3"/>
          <a:srcRect l="38460" r="34336" b="-1"/>
          <a:stretch/>
        </p:blipFill>
        <p:spPr>
          <a:xfrm>
            <a:off x="20" y="10"/>
            <a:ext cx="281604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D69E94EF-8D6A-10D1-4084-91910B8C40F1}"/>
              </a:ext>
            </a:extLst>
          </p:cNvPr>
          <p:cNvSpPr>
            <a:spLocks noGrp="1"/>
          </p:cNvSpPr>
          <p:nvPr>
            <p:ph idx="1"/>
          </p:nvPr>
        </p:nvSpPr>
        <p:spPr>
          <a:xfrm>
            <a:off x="3429000" y="2201958"/>
            <a:ext cx="5086350" cy="3900730"/>
          </a:xfrm>
        </p:spPr>
        <p:txBody>
          <a:bodyPr anchor="t">
            <a:normAutofit/>
          </a:bodyPr>
          <a:lstStyle/>
          <a:p>
            <a:pPr>
              <a:lnSpc>
                <a:spcPct val="90000"/>
              </a:lnSpc>
            </a:pPr>
            <a:r>
              <a:rPr lang="en-US" sz="900" b="1" i="0" u="none" strike="noStrike">
                <a:effectLst/>
              </a:rPr>
              <a:t>What is LLaMA 3.1?</a:t>
            </a:r>
            <a:endParaRPr lang="en-US" sz="900" b="0" i="0" u="none" strike="noStrike">
              <a:effectLst/>
            </a:endParaRPr>
          </a:p>
          <a:p>
            <a:pPr>
              <a:lnSpc>
                <a:spcPct val="90000"/>
              </a:lnSpc>
              <a:buFont typeface="Arial" panose="020B0604020202020204" pitchFamily="34" charset="0"/>
              <a:buChar char="•"/>
            </a:pPr>
            <a:r>
              <a:rPr lang="en-US" sz="900" b="0" i="0" u="none" strike="noStrike">
                <a:effectLst/>
              </a:rPr>
              <a:t>LLaMA 3.1 is the latest open-source large language model developed by Meta, featuring up to 405 billion parameters.</a:t>
            </a:r>
          </a:p>
          <a:p>
            <a:pPr>
              <a:lnSpc>
                <a:spcPct val="90000"/>
              </a:lnSpc>
              <a:buFont typeface="Arial" panose="020B0604020202020204" pitchFamily="34" charset="0"/>
              <a:buChar char="•"/>
            </a:pPr>
            <a:r>
              <a:rPr lang="en-US" sz="900" b="0" i="0" u="none" strike="noStrike">
                <a:effectLst/>
              </a:rPr>
              <a:t>It’s designed to rival top AI models like GPT-4, offering superior natural language processing (NLP) capabilities.</a:t>
            </a:r>
          </a:p>
          <a:p>
            <a:pPr>
              <a:lnSpc>
                <a:spcPct val="90000"/>
              </a:lnSpc>
              <a:buFont typeface="Arial" panose="020B0604020202020204" pitchFamily="34" charset="0"/>
              <a:buChar char="•"/>
            </a:pPr>
            <a:r>
              <a:rPr lang="en-US" sz="900" b="0" i="0" u="none" strike="noStrike">
                <a:effectLst/>
              </a:rPr>
              <a:t>The model excels in reasoning, multilingual support (30+ languages), and extended context handling.</a:t>
            </a:r>
          </a:p>
          <a:p>
            <a:pPr>
              <a:lnSpc>
                <a:spcPct val="90000"/>
              </a:lnSpc>
            </a:pPr>
            <a:r>
              <a:rPr lang="en-US" sz="900" b="1" i="0" u="none" strike="noStrike">
                <a:effectLst/>
              </a:rPr>
              <a:t>Key Use Cases:</a:t>
            </a:r>
            <a:endParaRPr lang="en-US" sz="900" b="0" i="0" u="none" strike="noStrike">
              <a:effectLst/>
            </a:endParaRPr>
          </a:p>
          <a:p>
            <a:pPr>
              <a:lnSpc>
                <a:spcPct val="90000"/>
              </a:lnSpc>
              <a:buFont typeface="Arial" panose="020B0604020202020204" pitchFamily="34" charset="0"/>
              <a:buChar char="•"/>
            </a:pPr>
            <a:r>
              <a:rPr lang="en-US" sz="900" b="1" i="0" u="none" strike="noStrike">
                <a:effectLst/>
              </a:rPr>
              <a:t>Content Creation:</a:t>
            </a:r>
            <a:r>
              <a:rPr lang="en-US" sz="900" b="0" i="0" u="none" strike="noStrike">
                <a:effectLst/>
              </a:rPr>
              <a:t> Generates high-quality text, translations, and summaries, supporting long-form content and multilingual outputs.</a:t>
            </a:r>
          </a:p>
          <a:p>
            <a:pPr>
              <a:lnSpc>
                <a:spcPct val="90000"/>
              </a:lnSpc>
              <a:buFont typeface="Arial" panose="020B0604020202020204" pitchFamily="34" charset="0"/>
              <a:buChar char="•"/>
            </a:pPr>
            <a:r>
              <a:rPr lang="en-US" sz="900" b="1" i="0" u="none" strike="noStrike">
                <a:effectLst/>
              </a:rPr>
              <a:t>Conversational AI:</a:t>
            </a:r>
            <a:r>
              <a:rPr lang="en-US" sz="900" b="0" i="0" u="none" strike="noStrike">
                <a:effectLst/>
              </a:rPr>
              <a:t> Enhances virtual assistants and chatbots with dynamic interaction capabilities and advanced function-calling features.</a:t>
            </a:r>
          </a:p>
          <a:p>
            <a:pPr>
              <a:lnSpc>
                <a:spcPct val="90000"/>
              </a:lnSpc>
              <a:buFont typeface="Arial" panose="020B0604020202020204" pitchFamily="34" charset="0"/>
              <a:buChar char="•"/>
            </a:pPr>
            <a:r>
              <a:rPr lang="en-US" sz="900" b="1" i="0" u="none" strike="noStrike">
                <a:effectLst/>
              </a:rPr>
              <a:t>Code Generation:</a:t>
            </a:r>
            <a:r>
              <a:rPr lang="en-US" sz="900" b="0" i="0" u="none" strike="noStrike">
                <a:effectLst/>
              </a:rPr>
              <a:t> Automates coding tasks, generating secure and optimized code, aiding developers in software development.</a:t>
            </a:r>
          </a:p>
          <a:p>
            <a:pPr>
              <a:lnSpc>
                <a:spcPct val="90000"/>
              </a:lnSpc>
              <a:buFont typeface="Arial" panose="020B0604020202020204" pitchFamily="34" charset="0"/>
              <a:buChar char="•"/>
            </a:pPr>
            <a:r>
              <a:rPr lang="en-US" sz="900" b="1" i="0" u="none" strike="noStrike">
                <a:effectLst/>
              </a:rPr>
              <a:t>Cross-Industry Applications:</a:t>
            </a:r>
            <a:r>
              <a:rPr lang="en-US" sz="900" b="0" i="0" u="none" strike="noStrike">
                <a:effectLst/>
              </a:rPr>
              <a:t> From customer support to technical documentation, LLaMA 3.1 is versatile across industries, handling complex queries and providing detailed analyses.</a:t>
            </a:r>
          </a:p>
          <a:p>
            <a:pPr>
              <a:lnSpc>
                <a:spcPct val="90000"/>
              </a:lnSpc>
            </a:pPr>
            <a:r>
              <a:rPr lang="en-US" sz="900" b="1" i="0" u="none" strike="noStrike">
                <a:effectLst/>
              </a:rPr>
              <a:t>Why It Matters:</a:t>
            </a:r>
            <a:endParaRPr lang="en-US" sz="900" b="0" i="0" u="none" strike="noStrike">
              <a:effectLst/>
            </a:endParaRPr>
          </a:p>
          <a:p>
            <a:pPr>
              <a:lnSpc>
                <a:spcPct val="90000"/>
              </a:lnSpc>
              <a:buFont typeface="Arial" panose="020B0604020202020204" pitchFamily="34" charset="0"/>
              <a:buChar char="•"/>
            </a:pPr>
            <a:r>
              <a:rPr lang="en-US" sz="900" b="1" i="0" u="none" strike="noStrike">
                <a:effectLst/>
              </a:rPr>
              <a:t>Open Source &amp; Accessible:</a:t>
            </a:r>
            <a:r>
              <a:rPr lang="en-US" sz="900" b="0" i="0" u="none" strike="noStrike">
                <a:effectLst/>
              </a:rPr>
              <a:t> Allows developers and organizations to customize, deploy, and innovate without high costs.</a:t>
            </a:r>
          </a:p>
          <a:p>
            <a:pPr>
              <a:lnSpc>
                <a:spcPct val="90000"/>
              </a:lnSpc>
              <a:buFont typeface="Arial" panose="020B0604020202020204" pitchFamily="34" charset="0"/>
              <a:buChar char="•"/>
            </a:pPr>
            <a:r>
              <a:rPr lang="en-US" sz="900" b="1" i="0" u="none" strike="noStrike">
                <a:effectLst/>
              </a:rPr>
              <a:t>Scalable &amp; Efficient:</a:t>
            </a:r>
            <a:r>
              <a:rPr lang="en-US" sz="900" b="0" i="0" u="none" strike="noStrike">
                <a:effectLst/>
              </a:rPr>
              <a:t> Optimized for performance, making it suitable for both cloud-based and on-premises deployments.</a:t>
            </a:r>
          </a:p>
          <a:p>
            <a:pPr>
              <a:lnSpc>
                <a:spcPct val="90000"/>
              </a:lnSpc>
            </a:pPr>
            <a:r>
              <a:rPr lang="en-US" sz="900" b="0" i="0" u="none" strike="noStrike">
                <a:effectLst/>
              </a:rPr>
              <a:t>This model is a game-changer in the AI landscape, offering powerful, flexible tools for a variety of applications, from content generation to complex problem-solving.</a:t>
            </a:r>
          </a:p>
          <a:p>
            <a:pPr>
              <a:lnSpc>
                <a:spcPct val="90000"/>
              </a:lnSpc>
            </a:pPr>
            <a:endParaRPr lang="en-US" sz="900"/>
          </a:p>
        </p:txBody>
      </p:sp>
    </p:spTree>
    <p:extLst>
      <p:ext uri="{BB962C8B-B14F-4D97-AF65-F5344CB8AC3E}">
        <p14:creationId xmlns:p14="http://schemas.microsoft.com/office/powerpoint/2010/main" val="3663157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908BA4-6BCC-6387-374C-791273104AE7}"/>
              </a:ext>
            </a:extLst>
          </p:cNvPr>
          <p:cNvSpPr>
            <a:spLocks noGrp="1"/>
          </p:cNvSpPr>
          <p:nvPr>
            <p:ph type="title"/>
          </p:nvPr>
        </p:nvSpPr>
        <p:spPr>
          <a:xfrm>
            <a:off x="571352" y="350196"/>
            <a:ext cx="3485178" cy="1624520"/>
          </a:xfrm>
        </p:spPr>
        <p:txBody>
          <a:bodyPr anchor="ctr">
            <a:normAutofit/>
          </a:bodyPr>
          <a:lstStyle/>
          <a:p>
            <a:pPr>
              <a:lnSpc>
                <a:spcPct val="90000"/>
              </a:lnSpc>
            </a:pPr>
            <a:r>
              <a:rPr lang="en-US" sz="3500" dirty="0"/>
              <a:t>Dataset Limitations &amp; Security </a:t>
            </a:r>
          </a:p>
        </p:txBody>
      </p:sp>
      <p:sp>
        <p:nvSpPr>
          <p:cNvPr id="3" name="Content Placeholder 2">
            <a:extLst>
              <a:ext uri="{FF2B5EF4-FFF2-40B4-BE49-F238E27FC236}">
                <a16:creationId xmlns:a16="http://schemas.microsoft.com/office/drawing/2014/main" id="{69A5DA8C-E975-E88A-21C6-51616806950A}"/>
              </a:ext>
            </a:extLst>
          </p:cNvPr>
          <p:cNvSpPr>
            <a:spLocks noGrp="1"/>
          </p:cNvSpPr>
          <p:nvPr>
            <p:ph idx="1"/>
          </p:nvPr>
        </p:nvSpPr>
        <p:spPr>
          <a:xfrm>
            <a:off x="-5120" y="2490564"/>
            <a:ext cx="4398213" cy="4367436"/>
          </a:xfrm>
        </p:spPr>
        <p:txBody>
          <a:bodyPr anchor="ctr">
            <a:normAutofit fontScale="92500" lnSpcReduction="10000"/>
          </a:bodyPr>
          <a:lstStyle/>
          <a:p>
            <a:pPr marL="0" indent="0" algn="l">
              <a:buNone/>
            </a:pPr>
            <a:r>
              <a:rPr lang="en-US" sz="1100" b="1" i="0" u="none" strike="noStrike" dirty="0">
                <a:solidFill>
                  <a:srgbClr val="000000"/>
                </a:solidFill>
                <a:effectLst/>
              </a:rPr>
              <a:t>Data Privacy and Security Concerns:</a:t>
            </a:r>
          </a:p>
          <a:p>
            <a:pPr algn="l">
              <a:buFont typeface="Arial" panose="020B0604020202020204" pitchFamily="34" charset="0"/>
              <a:buChar char="•"/>
            </a:pPr>
            <a:r>
              <a:rPr lang="en-US" sz="1100" b="1" i="0" u="none" strike="noStrike" dirty="0">
                <a:solidFill>
                  <a:srgbClr val="000000"/>
                </a:solidFill>
                <a:effectLst/>
              </a:rPr>
              <a:t>Data Transmission:</a:t>
            </a:r>
            <a:r>
              <a:rPr lang="en-US" sz="1100" b="0" i="0" u="none" strike="noStrike" dirty="0">
                <a:solidFill>
                  <a:srgbClr val="000000"/>
                </a:solidFill>
                <a:effectLst/>
              </a:rPr>
              <a:t> ChatGPT processes data by sending it to a server where the model operates. This means that any data you input is transmitted over the internet, potentially exposing it to interception or unauthorized access.</a:t>
            </a:r>
          </a:p>
          <a:p>
            <a:pPr algn="l">
              <a:buFont typeface="Arial" panose="020B0604020202020204" pitchFamily="34" charset="0"/>
              <a:buChar char="•"/>
            </a:pPr>
            <a:r>
              <a:rPr lang="en-US" sz="1100" b="1" i="0" u="none" strike="noStrike" dirty="0">
                <a:solidFill>
                  <a:srgbClr val="000000"/>
                </a:solidFill>
                <a:effectLst/>
              </a:rPr>
              <a:t>Storage and Retention:</a:t>
            </a:r>
            <a:r>
              <a:rPr lang="en-US" sz="1100" b="0" i="0" u="none" strike="noStrike" dirty="0">
                <a:solidFill>
                  <a:srgbClr val="000000"/>
                </a:solidFill>
                <a:effectLst/>
              </a:rPr>
              <a:t> OpenAI’s models, including ChatGPT, do not store personal data for long-term retention in a way that can be used to identify individuals. However, input data may still be logged temporarily for quality and debugging purposes, which could pose a risk when handling sensitive information.</a:t>
            </a:r>
          </a:p>
          <a:p>
            <a:pPr marL="0" indent="0" algn="l">
              <a:buNone/>
            </a:pPr>
            <a:r>
              <a:rPr lang="en-US" sz="1100" b="1" i="0" u="none" strike="noStrike" dirty="0">
                <a:solidFill>
                  <a:srgbClr val="000000"/>
                </a:solidFill>
                <a:effectLst/>
              </a:rPr>
              <a:t>Compliance with HIPAA:</a:t>
            </a:r>
          </a:p>
          <a:p>
            <a:pPr algn="l">
              <a:buFont typeface="Arial" panose="020B0604020202020204" pitchFamily="34" charset="0"/>
              <a:buChar char="•"/>
            </a:pPr>
            <a:r>
              <a:rPr lang="en-US" sz="1100" b="1" i="0" u="none" strike="noStrike" dirty="0">
                <a:solidFill>
                  <a:srgbClr val="000000"/>
                </a:solidFill>
                <a:effectLst/>
              </a:rPr>
              <a:t>Protected Health Information (PHI):</a:t>
            </a:r>
            <a:r>
              <a:rPr lang="en-US" sz="1100" b="0" i="0" u="none" strike="noStrike" dirty="0">
                <a:solidFill>
                  <a:srgbClr val="000000"/>
                </a:solidFill>
                <a:effectLst/>
              </a:rPr>
              <a:t> HIPAA defines strict rules for how PHI must be handled, including requirements for data encryption, access control, and audit trails. ChatGPT, as a public AI model, is not HIPAA-compliant and cannot be used to process, store, or transmit PHI without violating these regulations.</a:t>
            </a:r>
          </a:p>
          <a:p>
            <a:pPr algn="l">
              <a:buFont typeface="Arial" panose="020B0604020202020204" pitchFamily="34" charset="0"/>
              <a:buChar char="•"/>
            </a:pPr>
            <a:r>
              <a:rPr lang="en-US" sz="1100" b="1" i="0" u="none" strike="noStrike" dirty="0">
                <a:solidFill>
                  <a:srgbClr val="000000"/>
                </a:solidFill>
                <a:effectLst/>
              </a:rPr>
              <a:t>Business Associate Agreements (BAA):</a:t>
            </a:r>
            <a:r>
              <a:rPr lang="en-US" sz="1100" b="0" i="0" u="none" strike="noStrike" dirty="0">
                <a:solidFill>
                  <a:srgbClr val="000000"/>
                </a:solidFill>
                <a:effectLst/>
              </a:rPr>
              <a:t> Under HIPAA, entities that handle PHI must have a BAA with any third-party service provider that processes PHI on their behalf. Since OpenAI does not offer BAAs for ChatGPT, using it with HIPAA-regulated data would be non-compliant.</a:t>
            </a:r>
          </a:p>
          <a:p>
            <a:pPr marL="0" indent="0" algn="l">
              <a:buNone/>
            </a:pPr>
            <a:r>
              <a:rPr lang="en-US" sz="1100" b="1" i="0" u="none" strike="noStrike" dirty="0">
                <a:solidFill>
                  <a:srgbClr val="000000"/>
                </a:solidFill>
                <a:effectLst/>
              </a:rPr>
              <a:t>Confidential Research Data:</a:t>
            </a:r>
          </a:p>
          <a:p>
            <a:pPr algn="l">
              <a:buFont typeface="Arial" panose="020B0604020202020204" pitchFamily="34" charset="0"/>
              <a:buChar char="•"/>
            </a:pPr>
            <a:r>
              <a:rPr lang="en-US" sz="1100" b="1" i="0" u="none" strike="noStrike" dirty="0">
                <a:solidFill>
                  <a:srgbClr val="000000"/>
                </a:solidFill>
                <a:effectLst/>
              </a:rPr>
              <a:t>Non-Disclosure Agreements (NDAs) and Data Use Agreements (DUAs):</a:t>
            </a:r>
            <a:r>
              <a:rPr lang="en-US" sz="1100" b="0" i="0" u="none" strike="noStrike" dirty="0">
                <a:solidFill>
                  <a:srgbClr val="000000"/>
                </a:solidFill>
                <a:effectLst/>
              </a:rPr>
              <a:t> Many research projects involve agreements that restrict how data can be shared and with whom. Using ChatGPT to process confidential research data could breach these agreements if the terms prohibit sharing data with external services.</a:t>
            </a:r>
          </a:p>
          <a:p>
            <a:pPr algn="l">
              <a:buFont typeface="Arial" panose="020B0604020202020204" pitchFamily="34" charset="0"/>
              <a:buChar char="•"/>
            </a:pPr>
            <a:r>
              <a:rPr lang="en-US" sz="1100" b="1" i="0" u="none" strike="noStrike" dirty="0">
                <a:solidFill>
                  <a:srgbClr val="000000"/>
                </a:solidFill>
                <a:effectLst/>
              </a:rPr>
              <a:t>Risk of Unintended Disclosure:</a:t>
            </a:r>
            <a:r>
              <a:rPr lang="en-US" sz="1100" b="0" i="0" u="none" strike="noStrike" dirty="0">
                <a:solidFill>
                  <a:srgbClr val="000000"/>
                </a:solidFill>
                <a:effectLst/>
              </a:rPr>
              <a:t> There’s a risk that sensitive data input into ChatGPT could be inadvertently exposed to unauthorized parties through the model’s responses or via potential breaches in the service’s security.</a:t>
            </a:r>
          </a:p>
          <a:p>
            <a:endParaRPr lang="en-US" sz="1700" dirty="0"/>
          </a:p>
        </p:txBody>
      </p:sp>
      <p:pic>
        <p:nvPicPr>
          <p:cNvPr id="5" name="Picture 4">
            <a:extLst>
              <a:ext uri="{FF2B5EF4-FFF2-40B4-BE49-F238E27FC236}">
                <a16:creationId xmlns:a16="http://schemas.microsoft.com/office/drawing/2014/main" id="{CA5CB987-C66A-C5E7-33BB-84AE4ADA3454}"/>
              </a:ext>
            </a:extLst>
          </p:cNvPr>
          <p:cNvPicPr>
            <a:picLocks noChangeAspect="1"/>
          </p:cNvPicPr>
          <p:nvPr/>
        </p:nvPicPr>
        <p:blipFill>
          <a:blip r:embed="rId3"/>
          <a:srcRect l="31056" r="31402"/>
          <a:stretch/>
        </p:blipFill>
        <p:spPr>
          <a:xfrm>
            <a:off x="4572000" y="1"/>
            <a:ext cx="4577118" cy="6858000"/>
          </a:xfrm>
          <a:prstGeom prst="rect">
            <a:avLst/>
          </a:prstGeom>
        </p:spPr>
      </p:pic>
    </p:spTree>
    <p:extLst>
      <p:ext uri="{BB962C8B-B14F-4D97-AF65-F5344CB8AC3E}">
        <p14:creationId xmlns:p14="http://schemas.microsoft.com/office/powerpoint/2010/main" val="609018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CE5E91-C043-6B68-996A-A02B36DBFF90}"/>
              </a:ext>
            </a:extLst>
          </p:cNvPr>
          <p:cNvSpPr>
            <a:spLocks noGrp="1"/>
          </p:cNvSpPr>
          <p:nvPr>
            <p:ph type="title"/>
          </p:nvPr>
        </p:nvSpPr>
        <p:spPr>
          <a:xfrm>
            <a:off x="4570578" y="802955"/>
            <a:ext cx="3733482" cy="1454051"/>
          </a:xfrm>
        </p:spPr>
        <p:txBody>
          <a:bodyPr>
            <a:normAutofit/>
          </a:bodyPr>
          <a:lstStyle/>
          <a:p>
            <a:r>
              <a:rPr lang="en-US" sz="3100">
                <a:solidFill>
                  <a:schemeClr val="tx2"/>
                </a:solidFill>
              </a:rPr>
              <a:t>Ethical Considerations</a:t>
            </a:r>
          </a:p>
        </p:txBody>
      </p:sp>
      <p:pic>
        <p:nvPicPr>
          <p:cNvPr id="22" name="Graphic 21" descr="Contract">
            <a:extLst>
              <a:ext uri="{FF2B5EF4-FFF2-40B4-BE49-F238E27FC236}">
                <a16:creationId xmlns:a16="http://schemas.microsoft.com/office/drawing/2014/main" id="{98415231-0EC4-2471-E0F1-9A0A410B02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534" y="2230670"/>
            <a:ext cx="2746373" cy="2746373"/>
          </a:xfrm>
          <a:prstGeom prst="rect">
            <a:avLst/>
          </a:prstGeom>
        </p:spPr>
      </p:pic>
      <p:sp>
        <p:nvSpPr>
          <p:cNvPr id="3" name="Content Placeholder 2">
            <a:extLst>
              <a:ext uri="{FF2B5EF4-FFF2-40B4-BE49-F238E27FC236}">
                <a16:creationId xmlns:a16="http://schemas.microsoft.com/office/drawing/2014/main" id="{DAF25EA9-B731-F091-3DE5-D078B7CAF316}"/>
              </a:ext>
            </a:extLst>
          </p:cNvPr>
          <p:cNvSpPr>
            <a:spLocks noGrp="1"/>
          </p:cNvSpPr>
          <p:nvPr>
            <p:ph idx="1"/>
          </p:nvPr>
        </p:nvSpPr>
        <p:spPr>
          <a:xfrm>
            <a:off x="4567930" y="2421682"/>
            <a:ext cx="3733184" cy="3639289"/>
          </a:xfrm>
        </p:spPr>
        <p:txBody>
          <a:bodyPr anchor="ctr">
            <a:normAutofit lnSpcReduction="10000"/>
          </a:bodyPr>
          <a:lstStyle/>
          <a:p>
            <a:pPr marL="0" indent="0">
              <a:lnSpc>
                <a:spcPct val="90000"/>
              </a:lnSpc>
              <a:buNone/>
            </a:pPr>
            <a:r>
              <a:rPr lang="en-US" sz="1000" b="1" i="0" u="none" strike="noStrike" dirty="0">
                <a:solidFill>
                  <a:schemeClr val="tx2"/>
                </a:solidFill>
                <a:effectLst/>
              </a:rPr>
              <a:t>Ethical and Legal Considerations:</a:t>
            </a:r>
          </a:p>
          <a:p>
            <a:pPr>
              <a:lnSpc>
                <a:spcPct val="90000"/>
              </a:lnSpc>
              <a:buFont typeface="Arial" panose="020B0604020202020204" pitchFamily="34" charset="0"/>
              <a:buChar char="•"/>
            </a:pPr>
            <a:r>
              <a:rPr lang="en-US" sz="1000" b="1" i="0" u="none" strike="noStrike" dirty="0">
                <a:solidFill>
                  <a:schemeClr val="tx2"/>
                </a:solidFill>
                <a:effectLst/>
              </a:rPr>
              <a:t>Informed Consent:</a:t>
            </a:r>
            <a:r>
              <a:rPr lang="en-US" sz="1000" b="0" i="0" u="none" strike="noStrike" dirty="0">
                <a:solidFill>
                  <a:schemeClr val="tx2"/>
                </a:solidFill>
                <a:effectLst/>
              </a:rPr>
              <a:t> Researchers must ensure that participants in studies involving personal data have given informed consent for their data to be used. Using an AI service like ChatGPT could violate this consent if participants were not informed that their data would be processed by an external AI system.</a:t>
            </a:r>
          </a:p>
          <a:p>
            <a:pPr>
              <a:lnSpc>
                <a:spcPct val="90000"/>
              </a:lnSpc>
              <a:buFont typeface="Arial" panose="020B0604020202020204" pitchFamily="34" charset="0"/>
              <a:buChar char="•"/>
            </a:pPr>
            <a:r>
              <a:rPr lang="en-US" sz="1000" b="1" i="0" u="none" strike="noStrike" dirty="0">
                <a:solidFill>
                  <a:schemeClr val="tx2"/>
                </a:solidFill>
                <a:effectLst/>
              </a:rPr>
              <a:t>Data Anonymization:</a:t>
            </a:r>
            <a:r>
              <a:rPr lang="en-US" sz="1000" b="0" i="0" u="none" strike="noStrike" dirty="0">
                <a:solidFill>
                  <a:schemeClr val="tx2"/>
                </a:solidFill>
                <a:effectLst/>
              </a:rPr>
              <a:t> Even if data is anonymized before being input into ChatGPT, there remains a risk of re-identification, especially if the AI model generates outputs that could indirectly reveal sensitive information.</a:t>
            </a:r>
          </a:p>
          <a:p>
            <a:pPr>
              <a:lnSpc>
                <a:spcPct val="90000"/>
              </a:lnSpc>
              <a:buFont typeface="Arial" panose="020B0604020202020204" pitchFamily="34" charset="0"/>
              <a:buChar char="•"/>
            </a:pPr>
            <a:endParaRPr lang="en-US" sz="1000" b="0" i="0" u="none" strike="noStrike" dirty="0">
              <a:solidFill>
                <a:schemeClr val="tx2"/>
              </a:solidFill>
              <a:effectLst/>
            </a:endParaRPr>
          </a:p>
          <a:p>
            <a:pPr marL="0" indent="0">
              <a:lnSpc>
                <a:spcPct val="90000"/>
              </a:lnSpc>
              <a:buNone/>
            </a:pPr>
            <a:r>
              <a:rPr lang="en-US" sz="1000" b="1" i="0" u="none" strike="noStrike" dirty="0">
                <a:solidFill>
                  <a:schemeClr val="tx2"/>
                </a:solidFill>
                <a:effectLst/>
              </a:rPr>
              <a:t>Recommendations for Researchers:</a:t>
            </a:r>
          </a:p>
          <a:p>
            <a:pPr>
              <a:lnSpc>
                <a:spcPct val="90000"/>
              </a:lnSpc>
              <a:buFont typeface="Arial" panose="020B0604020202020204" pitchFamily="34" charset="0"/>
              <a:buChar char="•"/>
            </a:pPr>
            <a:r>
              <a:rPr lang="en-US" sz="1000" b="1" i="0" u="none" strike="noStrike" dirty="0">
                <a:solidFill>
                  <a:schemeClr val="tx2"/>
                </a:solidFill>
                <a:effectLst/>
              </a:rPr>
              <a:t>Avoid Using ChatGPT for Sensitive Data:</a:t>
            </a:r>
            <a:r>
              <a:rPr lang="en-US" sz="1000" b="0" i="0" u="none" strike="noStrike" dirty="0">
                <a:solidFill>
                  <a:schemeClr val="tx2"/>
                </a:solidFill>
                <a:effectLst/>
              </a:rPr>
              <a:t> Do not input any data that could be considered PHI, confidential research data, or any information protected under privacy laws into ChatGPT.</a:t>
            </a:r>
          </a:p>
          <a:p>
            <a:pPr>
              <a:lnSpc>
                <a:spcPct val="90000"/>
              </a:lnSpc>
              <a:buFont typeface="Arial" panose="020B0604020202020204" pitchFamily="34" charset="0"/>
              <a:buChar char="•"/>
            </a:pPr>
            <a:r>
              <a:rPr lang="en-US" sz="1000" b="1" i="0" u="none" strike="noStrike" dirty="0">
                <a:solidFill>
                  <a:schemeClr val="tx2"/>
                </a:solidFill>
                <a:effectLst/>
              </a:rPr>
              <a:t>Use Secure, Compliant Tools:</a:t>
            </a:r>
            <a:r>
              <a:rPr lang="en-US" sz="1000" b="0" i="0" u="none" strike="noStrike" dirty="0">
                <a:solidFill>
                  <a:schemeClr val="tx2"/>
                </a:solidFill>
                <a:effectLst/>
              </a:rPr>
              <a:t> </a:t>
            </a:r>
            <a:r>
              <a:rPr lang="en-US" sz="1000" b="0" i="0" u="none" strike="noStrike" dirty="0" err="1">
                <a:solidFill>
                  <a:schemeClr val="tx2"/>
                </a:solidFill>
                <a:effectLst/>
              </a:rPr>
              <a:t>Opt</a:t>
            </a:r>
            <a:r>
              <a:rPr lang="en-US" sz="1000" b="0" i="0" u="none" strike="noStrike" dirty="0">
                <a:solidFill>
                  <a:schemeClr val="tx2"/>
                </a:solidFill>
                <a:effectLst/>
              </a:rPr>
              <a:t> for tools and platforms specifically designed to comply with HIPAA and other data protection regulations when handling sensitive information.</a:t>
            </a:r>
          </a:p>
          <a:p>
            <a:pPr>
              <a:lnSpc>
                <a:spcPct val="90000"/>
              </a:lnSpc>
              <a:buFont typeface="Arial" panose="020B0604020202020204" pitchFamily="34" charset="0"/>
              <a:buChar char="•"/>
            </a:pPr>
            <a:r>
              <a:rPr lang="en-US" sz="1000" b="1" i="0" u="none" strike="noStrike" dirty="0">
                <a:solidFill>
                  <a:schemeClr val="tx2"/>
                </a:solidFill>
                <a:effectLst/>
              </a:rPr>
              <a:t>Consult Legal and Compliance Teams:</a:t>
            </a:r>
            <a:r>
              <a:rPr lang="en-US" sz="1000" b="0" i="0" u="none" strike="noStrike" dirty="0">
                <a:solidFill>
                  <a:schemeClr val="tx2"/>
                </a:solidFill>
                <a:effectLst/>
              </a:rPr>
              <a:t> Before using any AI tool for research, especially with sensitive data, consult your institution’s legal and compliance teams to ensure that your data handling practices meet all relevant regulatory requirements.</a:t>
            </a:r>
          </a:p>
          <a:p>
            <a:pPr>
              <a:lnSpc>
                <a:spcPct val="90000"/>
              </a:lnSpc>
            </a:pPr>
            <a:endParaRPr lang="en-US" sz="1000" dirty="0">
              <a:solidFill>
                <a:schemeClr val="tx2"/>
              </a:solidFill>
            </a:endParaRPr>
          </a:p>
        </p:txBody>
      </p:sp>
      <p:grpSp>
        <p:nvGrpSpPr>
          <p:cNvPr id="23" name="Group 22">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76" y="52996"/>
            <a:ext cx="4446455" cy="6805005"/>
            <a:chOff x="6095999" y="52996"/>
            <a:chExt cx="6093363" cy="6805005"/>
          </a:xfrm>
          <a:solidFill>
            <a:schemeClr val="accent5">
              <a:alpha val="10000"/>
            </a:schemeClr>
          </a:solidFill>
        </p:grpSpPr>
        <p:sp>
          <p:nvSpPr>
            <p:cNvPr id="24"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533970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88B0B-DBCC-45A1-1597-272226D62C41}"/>
              </a:ext>
            </a:extLst>
          </p:cNvPr>
          <p:cNvSpPr>
            <a:spLocks noGrp="1"/>
          </p:cNvSpPr>
          <p:nvPr>
            <p:ph type="title"/>
          </p:nvPr>
        </p:nvSpPr>
        <p:spPr/>
        <p:txBody>
          <a:bodyPr/>
          <a:lstStyle/>
          <a:p>
            <a:r>
              <a:rPr lang="en-US" dirty="0">
                <a:hlinkClick r:id="rId3"/>
              </a:rPr>
              <a:t>U-M GPT</a:t>
            </a:r>
            <a:endParaRPr lang="en-US" dirty="0"/>
          </a:p>
        </p:txBody>
      </p:sp>
      <p:sp>
        <p:nvSpPr>
          <p:cNvPr id="3" name="Content Placeholder 2">
            <a:extLst>
              <a:ext uri="{FF2B5EF4-FFF2-40B4-BE49-F238E27FC236}">
                <a16:creationId xmlns:a16="http://schemas.microsoft.com/office/drawing/2014/main" id="{B1DD1C93-4E9F-91F0-1A81-8E2B17DE6A74}"/>
              </a:ext>
            </a:extLst>
          </p:cNvPr>
          <p:cNvSpPr>
            <a:spLocks noGrp="1"/>
          </p:cNvSpPr>
          <p:nvPr>
            <p:ph idx="1"/>
          </p:nvPr>
        </p:nvSpPr>
        <p:spPr>
          <a:xfrm>
            <a:off x="457200" y="1600200"/>
            <a:ext cx="4114800" cy="4525963"/>
          </a:xfrm>
        </p:spPr>
        <p:txBody>
          <a:bodyPr>
            <a:normAutofit fontScale="47500" lnSpcReduction="20000"/>
          </a:bodyPr>
          <a:lstStyle/>
          <a:p>
            <a:pPr marL="0" indent="0" algn="l">
              <a:buNone/>
            </a:pPr>
            <a:r>
              <a:rPr lang="en-US" b="1" i="0" u="none" strike="noStrike" dirty="0">
                <a:solidFill>
                  <a:schemeClr val="tx2">
                    <a:lumMod val="50000"/>
                  </a:schemeClr>
                </a:solidFill>
                <a:effectLst/>
              </a:rPr>
              <a:t>Introduction to UM-GPT</a:t>
            </a:r>
            <a:endParaRPr lang="en-US" b="0" i="0" u="none" strike="noStrike" dirty="0">
              <a:solidFill>
                <a:schemeClr val="tx2">
                  <a:lumMod val="50000"/>
                </a:schemeClr>
              </a:solidFill>
              <a:effectLst/>
            </a:endParaRPr>
          </a:p>
          <a:p>
            <a:pPr algn="l">
              <a:buFont typeface="Arial" panose="020B0604020202020204" pitchFamily="34" charset="0"/>
              <a:buChar char="•"/>
            </a:pPr>
            <a:r>
              <a:rPr lang="en-US" b="1" i="0" u="none" strike="noStrike" dirty="0">
                <a:solidFill>
                  <a:schemeClr val="tx2">
                    <a:lumMod val="50000"/>
                  </a:schemeClr>
                </a:solidFill>
                <a:effectLst/>
              </a:rPr>
              <a:t>Definition &amp; Purpose</a:t>
            </a:r>
            <a:r>
              <a:rPr lang="en-US" b="0" i="0" u="none" strike="noStrike" dirty="0">
                <a:solidFill>
                  <a:schemeClr val="tx2">
                    <a:lumMod val="50000"/>
                  </a:schemeClr>
                </a:solidFill>
                <a:effectLst/>
              </a:rPr>
              <a:t>: Custom language model for U-M</a:t>
            </a:r>
          </a:p>
          <a:p>
            <a:pPr algn="l">
              <a:buFont typeface="Arial" panose="020B0604020202020204" pitchFamily="34" charset="0"/>
              <a:buChar char="•"/>
            </a:pPr>
            <a:r>
              <a:rPr lang="en-US" b="1" i="0" u="none" strike="noStrike" dirty="0">
                <a:solidFill>
                  <a:schemeClr val="tx2">
                    <a:lumMod val="50000"/>
                  </a:schemeClr>
                </a:solidFill>
                <a:effectLst/>
              </a:rPr>
              <a:t>Development</a:t>
            </a:r>
            <a:r>
              <a:rPr lang="en-US" b="0" i="0" u="none" strike="noStrike" dirty="0">
                <a:solidFill>
                  <a:schemeClr val="tx2">
                    <a:lumMod val="50000"/>
                  </a:schemeClr>
                </a:solidFill>
                <a:effectLst/>
              </a:rPr>
              <a:t>: Tailored for education &amp; research</a:t>
            </a:r>
          </a:p>
          <a:p>
            <a:pPr algn="l">
              <a:buFont typeface="Arial" panose="020B0604020202020204" pitchFamily="34" charset="0"/>
              <a:buChar char="•"/>
            </a:pPr>
            <a:endParaRPr lang="en-US" b="0" i="0" u="none" strike="noStrike" dirty="0">
              <a:solidFill>
                <a:schemeClr val="tx2">
                  <a:lumMod val="50000"/>
                </a:schemeClr>
              </a:solidFill>
              <a:effectLst/>
            </a:endParaRPr>
          </a:p>
          <a:p>
            <a:pPr marL="0" indent="0" algn="l">
              <a:buNone/>
            </a:pPr>
            <a:r>
              <a:rPr lang="en-US" b="1" i="0" u="none" strike="noStrike" dirty="0">
                <a:solidFill>
                  <a:schemeClr val="tx2">
                    <a:lumMod val="50000"/>
                  </a:schemeClr>
                </a:solidFill>
                <a:effectLst/>
              </a:rPr>
              <a:t>Core Features &amp; Capabilities</a:t>
            </a:r>
            <a:endParaRPr lang="en-US" b="0" i="0" u="none" strike="noStrike" dirty="0">
              <a:solidFill>
                <a:schemeClr val="tx2">
                  <a:lumMod val="50000"/>
                </a:schemeClr>
              </a:solidFill>
              <a:effectLst/>
            </a:endParaRPr>
          </a:p>
          <a:p>
            <a:pPr algn="l">
              <a:buFont typeface="Arial" panose="020B0604020202020204" pitchFamily="34" charset="0"/>
              <a:buChar char="•"/>
            </a:pPr>
            <a:r>
              <a:rPr lang="en-US" b="1" i="0" u="none" strike="noStrike" dirty="0">
                <a:solidFill>
                  <a:schemeClr val="tx2">
                    <a:lumMod val="50000"/>
                  </a:schemeClr>
                </a:solidFill>
                <a:effectLst/>
              </a:rPr>
              <a:t>Specialized Knowledge</a:t>
            </a:r>
            <a:r>
              <a:rPr lang="en-US" b="0" i="0" u="none" strike="noStrike" dirty="0">
                <a:solidFill>
                  <a:schemeClr val="tx2">
                    <a:lumMod val="50000"/>
                  </a:schemeClr>
                </a:solidFill>
                <a:effectLst/>
              </a:rPr>
              <a:t>: Focused on U-M academic areas</a:t>
            </a:r>
          </a:p>
          <a:p>
            <a:pPr algn="l">
              <a:buFont typeface="Arial" panose="020B0604020202020204" pitchFamily="34" charset="0"/>
              <a:buChar char="•"/>
            </a:pPr>
            <a:r>
              <a:rPr lang="en-US" b="1" i="0" u="none" strike="noStrike" dirty="0">
                <a:solidFill>
                  <a:schemeClr val="tx2">
                    <a:lumMod val="50000"/>
                  </a:schemeClr>
                </a:solidFill>
                <a:effectLst/>
              </a:rPr>
              <a:t>Academic Integration</a:t>
            </a:r>
            <a:r>
              <a:rPr lang="en-US" b="0" i="0" u="none" strike="noStrike" dirty="0">
                <a:solidFill>
                  <a:schemeClr val="tx2">
                    <a:lumMod val="50000"/>
                  </a:schemeClr>
                </a:solidFill>
                <a:effectLst/>
              </a:rPr>
              <a:t>: Aligned with university systems</a:t>
            </a:r>
          </a:p>
          <a:p>
            <a:pPr algn="l">
              <a:buFont typeface="Arial" panose="020B0604020202020204" pitchFamily="34" charset="0"/>
              <a:buChar char="•"/>
            </a:pPr>
            <a:endParaRPr lang="en-US" b="0" i="0" u="none" strike="noStrike" dirty="0">
              <a:solidFill>
                <a:schemeClr val="tx2">
                  <a:lumMod val="50000"/>
                </a:schemeClr>
              </a:solidFill>
              <a:effectLst/>
            </a:endParaRPr>
          </a:p>
          <a:p>
            <a:pPr marL="0" indent="0" algn="l">
              <a:buNone/>
            </a:pPr>
            <a:r>
              <a:rPr lang="en-US" b="1" i="0" u="none" strike="noStrike" dirty="0">
                <a:solidFill>
                  <a:schemeClr val="tx2">
                    <a:lumMod val="50000"/>
                  </a:schemeClr>
                </a:solidFill>
                <a:effectLst/>
              </a:rPr>
              <a:t>Applications of UM-GPT</a:t>
            </a:r>
            <a:endParaRPr lang="en-US" b="0" i="0" u="none" strike="noStrike" dirty="0">
              <a:solidFill>
                <a:schemeClr val="tx2">
                  <a:lumMod val="50000"/>
                </a:schemeClr>
              </a:solidFill>
              <a:effectLst/>
            </a:endParaRPr>
          </a:p>
          <a:p>
            <a:pPr algn="l">
              <a:buFont typeface="Arial" panose="020B0604020202020204" pitchFamily="34" charset="0"/>
              <a:buChar char="•"/>
            </a:pPr>
            <a:r>
              <a:rPr lang="en-US" b="1" i="0" u="none" strike="noStrike" dirty="0">
                <a:solidFill>
                  <a:schemeClr val="tx2">
                    <a:lumMod val="50000"/>
                  </a:schemeClr>
                </a:solidFill>
                <a:effectLst/>
              </a:rPr>
              <a:t>Educational Use</a:t>
            </a:r>
            <a:r>
              <a:rPr lang="en-US" b="0" i="0" u="none" strike="noStrike" dirty="0">
                <a:solidFill>
                  <a:schemeClr val="tx2">
                    <a:lumMod val="50000"/>
                  </a:schemeClr>
                </a:solidFill>
                <a:effectLst/>
              </a:rPr>
              <a:t>: Course content creation, student support</a:t>
            </a:r>
          </a:p>
          <a:p>
            <a:pPr algn="l">
              <a:buFont typeface="Arial" panose="020B0604020202020204" pitchFamily="34" charset="0"/>
              <a:buChar char="•"/>
            </a:pPr>
            <a:r>
              <a:rPr lang="en-US" b="1" i="0" u="none" strike="noStrike" dirty="0">
                <a:solidFill>
                  <a:schemeClr val="tx2">
                    <a:lumMod val="50000"/>
                  </a:schemeClr>
                </a:solidFill>
                <a:effectLst/>
              </a:rPr>
              <a:t>Research Support</a:t>
            </a:r>
            <a:r>
              <a:rPr lang="en-US" b="0" i="0" u="none" strike="noStrike" dirty="0">
                <a:solidFill>
                  <a:schemeClr val="tx2">
                    <a:lumMod val="50000"/>
                  </a:schemeClr>
                </a:solidFill>
                <a:effectLst/>
              </a:rPr>
              <a:t>: Data analysis, hypothesis testing</a:t>
            </a:r>
          </a:p>
          <a:p>
            <a:pPr algn="l">
              <a:buFont typeface="Arial" panose="020B0604020202020204" pitchFamily="34" charset="0"/>
              <a:buChar char="•"/>
            </a:pPr>
            <a:r>
              <a:rPr lang="en-US" b="1" i="0" u="none" strike="noStrike" dirty="0">
                <a:solidFill>
                  <a:schemeClr val="tx2">
                    <a:lumMod val="50000"/>
                  </a:schemeClr>
                </a:solidFill>
                <a:effectLst/>
              </a:rPr>
              <a:t>Administrative Tasks</a:t>
            </a:r>
            <a:r>
              <a:rPr lang="en-US" b="0" i="0" u="none" strike="noStrike" dirty="0">
                <a:solidFill>
                  <a:schemeClr val="tx2">
                    <a:lumMod val="50000"/>
                  </a:schemeClr>
                </a:solidFill>
                <a:effectLst/>
              </a:rPr>
              <a:t>: Automating routine operations</a:t>
            </a:r>
          </a:p>
          <a:p>
            <a:endParaRPr lang="en-US" dirty="0">
              <a:solidFill>
                <a:schemeClr val="tx2">
                  <a:lumMod val="50000"/>
                </a:schemeClr>
              </a:solidFill>
            </a:endParaRPr>
          </a:p>
        </p:txBody>
      </p:sp>
      <p:pic>
        <p:nvPicPr>
          <p:cNvPr id="4" name="Picture 3">
            <a:extLst>
              <a:ext uri="{FF2B5EF4-FFF2-40B4-BE49-F238E27FC236}">
                <a16:creationId xmlns:a16="http://schemas.microsoft.com/office/drawing/2014/main" id="{7D3AC7A7-51E0-DCE1-B6EF-1428DF59D2A8}"/>
              </a:ext>
            </a:extLst>
          </p:cNvPr>
          <p:cNvPicPr>
            <a:picLocks noChangeAspect="1"/>
          </p:cNvPicPr>
          <p:nvPr/>
        </p:nvPicPr>
        <p:blipFill>
          <a:blip r:embed="rId4"/>
          <a:stretch>
            <a:fillRect/>
          </a:stretch>
        </p:blipFill>
        <p:spPr>
          <a:xfrm>
            <a:off x="-1" y="6387853"/>
            <a:ext cx="9144001" cy="470147"/>
          </a:xfrm>
          <a:prstGeom prst="rect">
            <a:avLst/>
          </a:prstGeom>
        </p:spPr>
      </p:pic>
      <p:sp>
        <p:nvSpPr>
          <p:cNvPr id="5" name="Content Placeholder 2">
            <a:extLst>
              <a:ext uri="{FF2B5EF4-FFF2-40B4-BE49-F238E27FC236}">
                <a16:creationId xmlns:a16="http://schemas.microsoft.com/office/drawing/2014/main" id="{A2307D3C-E955-F02D-4C3E-D36A485FFAEF}"/>
              </a:ext>
            </a:extLst>
          </p:cNvPr>
          <p:cNvSpPr txBox="1">
            <a:spLocks/>
          </p:cNvSpPr>
          <p:nvPr/>
        </p:nvSpPr>
        <p:spPr>
          <a:xfrm>
            <a:off x="4737847" y="1600199"/>
            <a:ext cx="4114800" cy="4525963"/>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dirty="0">
                <a:solidFill>
                  <a:schemeClr val="tx2">
                    <a:lumMod val="50000"/>
                  </a:schemeClr>
                </a:solidFill>
              </a:rPr>
              <a:t>Ethical Considerations</a:t>
            </a:r>
            <a:endParaRPr lang="en-US" dirty="0">
              <a:solidFill>
                <a:schemeClr val="tx2">
                  <a:lumMod val="50000"/>
                </a:schemeClr>
              </a:solidFill>
            </a:endParaRPr>
          </a:p>
          <a:p>
            <a:pPr>
              <a:buFont typeface="Arial" panose="020B0604020202020204" pitchFamily="34" charset="0"/>
              <a:buChar char="•"/>
            </a:pPr>
            <a:r>
              <a:rPr lang="en-US" b="1" dirty="0">
                <a:solidFill>
                  <a:schemeClr val="tx2">
                    <a:lumMod val="50000"/>
                  </a:schemeClr>
                </a:solidFill>
              </a:rPr>
              <a:t>Data Privacy</a:t>
            </a:r>
            <a:r>
              <a:rPr lang="en-US" dirty="0">
                <a:solidFill>
                  <a:schemeClr val="tx2">
                    <a:lumMod val="50000"/>
                  </a:schemeClr>
                </a:solidFill>
              </a:rPr>
              <a:t>: Strong compliance measures</a:t>
            </a:r>
          </a:p>
          <a:p>
            <a:pPr>
              <a:buFont typeface="Arial" panose="020B0604020202020204" pitchFamily="34" charset="0"/>
              <a:buChar char="•"/>
            </a:pPr>
            <a:r>
              <a:rPr lang="en-US" b="1" dirty="0">
                <a:solidFill>
                  <a:schemeClr val="tx2">
                    <a:lumMod val="50000"/>
                  </a:schemeClr>
                </a:solidFill>
              </a:rPr>
              <a:t>Ethical AI Usage</a:t>
            </a:r>
            <a:r>
              <a:rPr lang="en-US" dirty="0">
                <a:solidFill>
                  <a:schemeClr val="tx2">
                    <a:lumMod val="50000"/>
                  </a:schemeClr>
                </a:solidFill>
              </a:rPr>
              <a:t>: Adheres to U-M standards</a:t>
            </a:r>
          </a:p>
          <a:p>
            <a:pPr>
              <a:buFont typeface="Arial" panose="020B0604020202020204" pitchFamily="34" charset="0"/>
              <a:buChar char="•"/>
            </a:pPr>
            <a:endParaRPr lang="en-US" dirty="0">
              <a:solidFill>
                <a:schemeClr val="tx2">
                  <a:lumMod val="50000"/>
                </a:schemeClr>
              </a:solidFill>
            </a:endParaRPr>
          </a:p>
          <a:p>
            <a:pPr marL="0" indent="0">
              <a:buFont typeface="Arial"/>
              <a:buNone/>
            </a:pPr>
            <a:r>
              <a:rPr lang="en-US" b="1" dirty="0">
                <a:solidFill>
                  <a:schemeClr val="tx2">
                    <a:lumMod val="50000"/>
                  </a:schemeClr>
                </a:solidFill>
              </a:rPr>
              <a:t>Future Developments</a:t>
            </a:r>
            <a:endParaRPr lang="en-US" dirty="0">
              <a:solidFill>
                <a:schemeClr val="tx2">
                  <a:lumMod val="50000"/>
                </a:schemeClr>
              </a:solidFill>
            </a:endParaRPr>
          </a:p>
          <a:p>
            <a:pPr>
              <a:buFont typeface="Arial" panose="020B0604020202020204" pitchFamily="34" charset="0"/>
              <a:buChar char="•"/>
            </a:pPr>
            <a:r>
              <a:rPr lang="en-US" b="1" dirty="0">
                <a:solidFill>
                  <a:schemeClr val="tx2">
                    <a:lumMod val="50000"/>
                  </a:schemeClr>
                </a:solidFill>
              </a:rPr>
              <a:t>Upgrades &amp; Expansion</a:t>
            </a:r>
            <a:r>
              <a:rPr lang="en-US" dirty="0">
                <a:solidFill>
                  <a:schemeClr val="tx2">
                    <a:lumMod val="50000"/>
                  </a:schemeClr>
                </a:solidFill>
              </a:rPr>
              <a:t>: New features and academic areas</a:t>
            </a:r>
          </a:p>
          <a:p>
            <a:pPr>
              <a:buFont typeface="Arial" panose="020B0604020202020204" pitchFamily="34" charset="0"/>
              <a:buChar char="•"/>
            </a:pPr>
            <a:r>
              <a:rPr lang="en-US" b="1" dirty="0">
                <a:solidFill>
                  <a:schemeClr val="tx2">
                    <a:lumMod val="50000"/>
                  </a:schemeClr>
                </a:solidFill>
              </a:rPr>
              <a:t>Collaboration</a:t>
            </a:r>
            <a:r>
              <a:rPr lang="en-US" dirty="0">
                <a:solidFill>
                  <a:schemeClr val="tx2">
                    <a:lumMod val="50000"/>
                  </a:schemeClr>
                </a:solidFill>
              </a:rPr>
              <a:t>: Opportunities with other institutions</a:t>
            </a:r>
          </a:p>
          <a:p>
            <a:pPr>
              <a:buFont typeface="Arial" panose="020B0604020202020204" pitchFamily="34" charset="0"/>
              <a:buChar char="•"/>
            </a:pPr>
            <a:endParaRPr lang="en-US" dirty="0">
              <a:solidFill>
                <a:schemeClr val="tx2">
                  <a:lumMod val="50000"/>
                </a:schemeClr>
              </a:solidFill>
            </a:endParaRPr>
          </a:p>
          <a:p>
            <a:pPr marL="0" indent="0">
              <a:buFont typeface="Arial"/>
              <a:buNone/>
            </a:pPr>
            <a:r>
              <a:rPr lang="en-US" b="1" dirty="0">
                <a:solidFill>
                  <a:schemeClr val="tx2">
                    <a:lumMod val="50000"/>
                  </a:schemeClr>
                </a:solidFill>
              </a:rPr>
              <a:t>Impact &amp; Conclusion</a:t>
            </a:r>
            <a:endParaRPr lang="en-US" dirty="0">
              <a:solidFill>
                <a:schemeClr val="tx2">
                  <a:lumMod val="50000"/>
                </a:schemeClr>
              </a:solidFill>
            </a:endParaRPr>
          </a:p>
          <a:p>
            <a:pPr>
              <a:buFont typeface="Arial" panose="020B0604020202020204" pitchFamily="34" charset="0"/>
              <a:buChar char="•"/>
            </a:pPr>
            <a:r>
              <a:rPr lang="en-US" b="1" dirty="0">
                <a:solidFill>
                  <a:schemeClr val="tx2">
                    <a:lumMod val="50000"/>
                  </a:schemeClr>
                </a:solidFill>
              </a:rPr>
              <a:t>Enhancing Education &amp; Research</a:t>
            </a:r>
            <a:r>
              <a:rPr lang="en-US" dirty="0">
                <a:solidFill>
                  <a:schemeClr val="tx2">
                    <a:lumMod val="50000"/>
                  </a:schemeClr>
                </a:solidFill>
              </a:rPr>
              <a:t>: Improving productivity</a:t>
            </a:r>
          </a:p>
          <a:p>
            <a:pPr>
              <a:buFont typeface="Arial" panose="020B0604020202020204" pitchFamily="34" charset="0"/>
              <a:buChar char="•"/>
            </a:pPr>
            <a:r>
              <a:rPr lang="en-US" b="1" dirty="0">
                <a:solidFill>
                  <a:schemeClr val="tx2">
                    <a:lumMod val="50000"/>
                  </a:schemeClr>
                </a:solidFill>
              </a:rPr>
              <a:t>Vision</a:t>
            </a:r>
            <a:r>
              <a:rPr lang="en-US" dirty="0">
                <a:solidFill>
                  <a:schemeClr val="tx2">
                    <a:lumMod val="50000"/>
                  </a:schemeClr>
                </a:solidFill>
              </a:rPr>
              <a:t>: The future of UM-GPT in academia</a:t>
            </a:r>
          </a:p>
          <a:p>
            <a:endParaRPr lang="en-US" dirty="0">
              <a:solidFill>
                <a:schemeClr val="tx2">
                  <a:lumMod val="50000"/>
                </a:schemeClr>
              </a:solidFill>
            </a:endParaRPr>
          </a:p>
        </p:txBody>
      </p:sp>
    </p:spTree>
    <p:extLst>
      <p:ext uri="{BB962C8B-B14F-4D97-AF65-F5344CB8AC3E}">
        <p14:creationId xmlns:p14="http://schemas.microsoft.com/office/powerpoint/2010/main" val="31279006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95228-30C0-6F23-9863-D7F7F6AF4A83}"/>
              </a:ext>
            </a:extLst>
          </p:cNvPr>
          <p:cNvSpPr>
            <a:spLocks noGrp="1"/>
          </p:cNvSpPr>
          <p:nvPr>
            <p:ph type="title"/>
          </p:nvPr>
        </p:nvSpPr>
        <p:spPr>
          <a:xfrm>
            <a:off x="457200" y="368767"/>
            <a:ext cx="8229600" cy="1143000"/>
          </a:xfrm>
        </p:spPr>
        <p:txBody>
          <a:bodyPr/>
          <a:lstStyle/>
          <a:p>
            <a:r>
              <a:rPr lang="en-US" dirty="0">
                <a:solidFill>
                  <a:schemeClr val="tx2">
                    <a:lumMod val="50000"/>
                  </a:schemeClr>
                </a:solidFill>
              </a:rPr>
              <a:t>Gen AI for Data Science</a:t>
            </a:r>
          </a:p>
        </p:txBody>
      </p:sp>
      <p:graphicFrame>
        <p:nvGraphicFramePr>
          <p:cNvPr id="11" name="Content Placeholder 2">
            <a:extLst>
              <a:ext uri="{FF2B5EF4-FFF2-40B4-BE49-F238E27FC236}">
                <a16:creationId xmlns:a16="http://schemas.microsoft.com/office/drawing/2014/main" id="{C635A540-09DB-412B-D772-70565557C8FC}"/>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8697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5BC8EDA4-6554-47C3-6F17-8A5FE5F66093}"/>
              </a:ext>
            </a:extLst>
          </p:cNvPr>
          <p:cNvPicPr>
            <a:picLocks noChangeAspect="1"/>
          </p:cNvPicPr>
          <p:nvPr/>
        </p:nvPicPr>
        <p:blipFill>
          <a:blip r:embed="rId2">
            <a:alphaModFix amt="60000"/>
          </a:blip>
          <a:srcRect l="1" r="10998" b="-1"/>
          <a:stretch/>
        </p:blipFill>
        <p:spPr>
          <a:xfrm>
            <a:off x="20" y="363081"/>
            <a:ext cx="9143980" cy="6857990"/>
          </a:xfrm>
          <a:prstGeom prst="rect">
            <a:avLst/>
          </a:prstGeom>
        </p:spPr>
      </p:pic>
      <p:sp>
        <p:nvSpPr>
          <p:cNvPr id="2" name="Title 1">
            <a:extLst>
              <a:ext uri="{FF2B5EF4-FFF2-40B4-BE49-F238E27FC236}">
                <a16:creationId xmlns:a16="http://schemas.microsoft.com/office/drawing/2014/main" id="{3EDA1725-174F-BCD1-8495-10B6E1373BB6}"/>
              </a:ext>
            </a:extLst>
          </p:cNvPr>
          <p:cNvSpPr>
            <a:spLocks noGrp="1"/>
          </p:cNvSpPr>
          <p:nvPr>
            <p:ph type="title"/>
          </p:nvPr>
        </p:nvSpPr>
        <p:spPr>
          <a:xfrm>
            <a:off x="628649" y="557189"/>
            <a:ext cx="3866447" cy="5571899"/>
          </a:xfrm>
        </p:spPr>
        <p:txBody>
          <a:bodyPr>
            <a:normAutofit/>
          </a:bodyPr>
          <a:lstStyle/>
          <a:p>
            <a:r>
              <a:rPr lang="en-US">
                <a:solidFill>
                  <a:srgbClr val="FFFFFF"/>
                </a:solidFill>
              </a:rPr>
              <a:t>Gen AI for Programming </a:t>
            </a:r>
          </a:p>
        </p:txBody>
      </p:sp>
      <p:graphicFrame>
        <p:nvGraphicFramePr>
          <p:cNvPr id="24" name="Content Placeholder 2">
            <a:extLst>
              <a:ext uri="{FF2B5EF4-FFF2-40B4-BE49-F238E27FC236}">
                <a16:creationId xmlns:a16="http://schemas.microsoft.com/office/drawing/2014/main" id="{EC92F1CC-7F52-1376-7319-128B29CE05CF}"/>
              </a:ext>
            </a:extLst>
          </p:cNvPr>
          <p:cNvGraphicFramePr>
            <a:graphicFrameLocks noGrp="1"/>
          </p:cNvGraphicFramePr>
          <p:nvPr>
            <p:ph idx="1"/>
            <p:extLst>
              <p:ext uri="{D42A27DB-BD31-4B8C-83A1-F6EECF244321}">
                <p14:modId xmlns:p14="http://schemas.microsoft.com/office/powerpoint/2010/main" val="3671759775"/>
              </p:ext>
            </p:extLst>
          </p:nvPr>
        </p:nvGraphicFramePr>
        <p:xfrm>
          <a:off x="4646531" y="557189"/>
          <a:ext cx="3868818" cy="5571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9FA4D60B-5F46-6ADE-BFBE-21275385DA3B}"/>
              </a:ext>
            </a:extLst>
          </p:cNvPr>
          <p:cNvSpPr txBox="1"/>
          <p:nvPr/>
        </p:nvSpPr>
        <p:spPr>
          <a:xfrm>
            <a:off x="2286000" y="3425869"/>
            <a:ext cx="4572000" cy="369332"/>
          </a:xfrm>
          <a:prstGeom prst="rect">
            <a:avLst/>
          </a:prstGeom>
          <a:noFill/>
        </p:spPr>
        <p:txBody>
          <a:bodyPr wrap="square">
            <a:spAutoFit/>
          </a:bodyPr>
          <a:lstStyle/>
          <a:p>
            <a:r>
              <a:rPr lang="en-US" b="0" i="0" u="none" strike="noStrike" dirty="0">
                <a:solidFill>
                  <a:srgbClr val="000000"/>
                </a:solidFill>
                <a:effectLst/>
              </a:rPr>
              <a:t> </a:t>
            </a:r>
            <a:endParaRPr lang="en-US" dirty="0"/>
          </a:p>
        </p:txBody>
      </p:sp>
    </p:spTree>
    <p:extLst>
      <p:ext uri="{BB962C8B-B14F-4D97-AF65-F5344CB8AC3E}">
        <p14:creationId xmlns:p14="http://schemas.microsoft.com/office/powerpoint/2010/main" val="3011863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pPr>
              <a:lnSpc>
                <a:spcPct val="90000"/>
              </a:lnSpc>
            </a:pPr>
            <a:r>
              <a:rPr lang="en-US" sz="2400" b="1" dirty="0">
                <a:solidFill>
                  <a:schemeClr val="accent4">
                    <a:lumMod val="50000"/>
                  </a:schemeClr>
                </a:solidFill>
              </a:rPr>
              <a:t>What is Machine Learning ? </a:t>
            </a:r>
            <a:endParaRPr lang="en-US" sz="1200" b="1" dirty="0">
              <a:solidFill>
                <a:schemeClr val="accent4">
                  <a:lumMod val="50000"/>
                </a:schemeClr>
              </a:solidFill>
            </a:endParaRP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pPr marL="0" indent="0">
              <a:lnSpc>
                <a:spcPct val="90000"/>
              </a:lnSpc>
              <a:buNone/>
            </a:pPr>
            <a:r>
              <a:rPr lang="en-US" sz="1400" b="1" i="0" u="none" strike="noStrike" dirty="0">
                <a:solidFill>
                  <a:schemeClr val="accent4">
                    <a:lumMod val="50000"/>
                  </a:schemeClr>
                </a:solidFill>
                <a:effectLst/>
                <a:latin typeface="Arial" panose="020B0604020202020204" pitchFamily="34" charset="0"/>
              </a:rPr>
              <a:t>Machine Learning</a:t>
            </a:r>
          </a:p>
          <a:p>
            <a:pPr marL="0" indent="0">
              <a:lnSpc>
                <a:spcPct val="90000"/>
              </a:lnSpc>
              <a:buNone/>
            </a:pPr>
            <a:r>
              <a:rPr lang="en-US" sz="1400" b="1" i="0" u="none" strike="noStrike" dirty="0">
                <a:solidFill>
                  <a:schemeClr val="accent4">
                    <a:lumMod val="50000"/>
                  </a:schemeClr>
                </a:solidFill>
                <a:effectLst/>
                <a:latin typeface="Arial" panose="020B0604020202020204" pitchFamily="34" charset="0"/>
              </a:rPr>
              <a:t>Definition</a:t>
            </a:r>
            <a:r>
              <a:rPr lang="en-US" sz="1400" b="0" i="0" u="none" strike="noStrike" dirty="0">
                <a:solidFill>
                  <a:schemeClr val="accent4">
                    <a:lumMod val="50000"/>
                  </a:schemeClr>
                </a:solidFill>
                <a:effectLst/>
                <a:latin typeface="Arial" panose="020B0604020202020204" pitchFamily="34" charset="0"/>
              </a:rPr>
              <a:t>: </a:t>
            </a:r>
            <a:r>
              <a:rPr lang="en-US" sz="1000" b="0" i="0" u="none" strike="noStrike" dirty="0">
                <a:solidFill>
                  <a:schemeClr val="accent4">
                    <a:lumMod val="50000"/>
                  </a:schemeClr>
                </a:solidFill>
                <a:effectLst/>
                <a:latin typeface="-webkit-standard"/>
              </a:rPr>
              <a:t>Machine Learning (ML) is a subset of artificial intelligence that involves developing algorithms enabling computers to learn from and make predictions based on data. It uses methods like supervised, unsupervised, and reinforcement learning to identify patterns and make decisions</a:t>
            </a:r>
            <a:r>
              <a:rPr lang="en-US" sz="1000" b="1" i="0" u="none" strike="noStrike" dirty="0">
                <a:solidFill>
                  <a:schemeClr val="accent4">
                    <a:lumMod val="50000"/>
                  </a:schemeClr>
                </a:solidFill>
                <a:effectLst/>
                <a:latin typeface="-webkit-standard"/>
              </a:rPr>
              <a:t> without explicit programming</a:t>
            </a:r>
            <a:r>
              <a:rPr lang="en-US" sz="1000" b="0" i="0" u="none" strike="noStrike" dirty="0">
                <a:solidFill>
                  <a:schemeClr val="accent4">
                    <a:lumMod val="50000"/>
                  </a:schemeClr>
                </a:solidFill>
                <a:effectLst/>
                <a:latin typeface="-webkit-standard"/>
              </a:rPr>
              <a:t>.</a:t>
            </a:r>
          </a:p>
          <a:p>
            <a:pPr marL="0" indent="0">
              <a:lnSpc>
                <a:spcPct val="90000"/>
              </a:lnSpc>
              <a:buNone/>
            </a:pPr>
            <a:endParaRPr lang="en-US" sz="1400" dirty="0">
              <a:solidFill>
                <a:schemeClr val="accent4">
                  <a:lumMod val="50000"/>
                </a:schemeClr>
              </a:solidFill>
              <a:latin typeface="-webkit-standard"/>
            </a:endParaRPr>
          </a:p>
          <a:p>
            <a:pPr marL="0" indent="0">
              <a:lnSpc>
                <a:spcPct val="90000"/>
              </a:lnSpc>
              <a:buNone/>
            </a:pPr>
            <a:r>
              <a:rPr lang="en-US" sz="1400" b="1" dirty="0">
                <a:solidFill>
                  <a:schemeClr val="accent4">
                    <a:lumMod val="50000"/>
                  </a:schemeClr>
                </a:solidFill>
                <a:latin typeface="-webkit-standard"/>
              </a:rPr>
              <a:t>Use case:</a:t>
            </a:r>
            <a:br>
              <a:rPr lang="en-US" sz="1400" dirty="0">
                <a:solidFill>
                  <a:schemeClr val="accent4">
                    <a:lumMod val="50000"/>
                  </a:schemeClr>
                </a:solidFill>
              </a:rPr>
            </a:br>
            <a:r>
              <a:rPr lang="en-US" sz="1000" b="1" dirty="0">
                <a:solidFill>
                  <a:schemeClr val="accent4">
                    <a:lumMod val="50000"/>
                  </a:schemeClr>
                </a:solidFill>
              </a:rPr>
              <a:t>Predictive Analytics</a:t>
            </a:r>
            <a:r>
              <a:rPr lang="en-US" sz="1000" dirty="0">
                <a:solidFill>
                  <a:schemeClr val="accent4">
                    <a:lumMod val="50000"/>
                  </a:schemeClr>
                </a:solidFill>
              </a:rPr>
              <a:t>: Forecasting sales, stock prices, or customer behavior.</a:t>
            </a:r>
          </a:p>
          <a:p>
            <a:pPr marL="0" indent="0">
              <a:lnSpc>
                <a:spcPct val="90000"/>
              </a:lnSpc>
              <a:buNone/>
            </a:pPr>
            <a:endParaRPr lang="en-US" sz="1000" dirty="0">
              <a:solidFill>
                <a:schemeClr val="accent4">
                  <a:lumMod val="50000"/>
                </a:schemeClr>
              </a:solidFill>
            </a:endParaRPr>
          </a:p>
          <a:p>
            <a:pPr marL="0" indent="0">
              <a:lnSpc>
                <a:spcPct val="90000"/>
              </a:lnSpc>
              <a:buNone/>
            </a:pPr>
            <a:r>
              <a:rPr lang="en-US" sz="1000" b="1" dirty="0">
                <a:solidFill>
                  <a:schemeClr val="accent4">
                    <a:lumMod val="50000"/>
                  </a:schemeClr>
                </a:solidFill>
              </a:rPr>
              <a:t>Image and Video Analysis</a:t>
            </a:r>
            <a:r>
              <a:rPr lang="en-US" sz="1000" dirty="0">
                <a:solidFill>
                  <a:schemeClr val="accent4">
                    <a:lumMod val="50000"/>
                  </a:schemeClr>
                </a:solidFill>
              </a:rPr>
              <a:t>: Facial recognition, medical imaging diagnostics, and autonomous driving.</a:t>
            </a:r>
          </a:p>
          <a:p>
            <a:pPr marL="0" indent="0">
              <a:lnSpc>
                <a:spcPct val="90000"/>
              </a:lnSpc>
              <a:buNone/>
            </a:pPr>
            <a:endParaRPr lang="en-US" sz="1000" dirty="0">
              <a:solidFill>
                <a:schemeClr val="accent4">
                  <a:lumMod val="50000"/>
                </a:schemeClr>
              </a:solidFill>
            </a:endParaRPr>
          </a:p>
          <a:p>
            <a:pPr marL="0" indent="0">
              <a:lnSpc>
                <a:spcPct val="90000"/>
              </a:lnSpc>
              <a:buNone/>
            </a:pPr>
            <a:r>
              <a:rPr lang="en-US" sz="1000" b="1" dirty="0">
                <a:solidFill>
                  <a:schemeClr val="accent4">
                    <a:lumMod val="50000"/>
                  </a:schemeClr>
                </a:solidFill>
              </a:rPr>
              <a:t>Anomaly Detection</a:t>
            </a:r>
            <a:r>
              <a:rPr lang="en-US" sz="1000" dirty="0">
                <a:solidFill>
                  <a:schemeClr val="accent4">
                    <a:lumMod val="50000"/>
                  </a:schemeClr>
                </a:solidFill>
              </a:rPr>
              <a:t>: Fraud detection in financial transactions and network security monitoring.</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machine learning&#10;&#10;Description automatically generated">
            <a:extLst>
              <a:ext uri="{FF2B5EF4-FFF2-40B4-BE49-F238E27FC236}">
                <a16:creationId xmlns:a16="http://schemas.microsoft.com/office/drawing/2014/main" id="{F4C0BC53-24D0-0857-6BAD-96E4A955E4A6}"/>
              </a:ext>
            </a:extLst>
          </p:cNvPr>
          <p:cNvPicPr>
            <a:picLocks noChangeAspect="1"/>
          </p:cNvPicPr>
          <p:nvPr/>
        </p:nvPicPr>
        <p:blipFill>
          <a:blip r:embed="rId3"/>
          <a:stretch>
            <a:fillRect/>
          </a:stretch>
        </p:blipFill>
        <p:spPr>
          <a:xfrm>
            <a:off x="4490803" y="1777171"/>
            <a:ext cx="4221014" cy="3070787"/>
          </a:xfrm>
          <a:prstGeom prst="rect">
            <a:avLst/>
          </a:prstGeom>
        </p:spPr>
      </p:pic>
      <p:sp>
        <p:nvSpPr>
          <p:cNvPr id="6" name="TextBox 5">
            <a:extLst>
              <a:ext uri="{FF2B5EF4-FFF2-40B4-BE49-F238E27FC236}">
                <a16:creationId xmlns:a16="http://schemas.microsoft.com/office/drawing/2014/main" id="{21D269BA-2491-A7FA-7482-49CA09833A7D}"/>
              </a:ext>
            </a:extLst>
          </p:cNvPr>
          <p:cNvSpPr txBox="1"/>
          <p:nvPr/>
        </p:nvSpPr>
        <p:spPr>
          <a:xfrm>
            <a:off x="8051046" y="5761090"/>
            <a:ext cx="824072" cy="369332"/>
          </a:xfrm>
          <a:prstGeom prst="rect">
            <a:avLst/>
          </a:prstGeom>
          <a:noFill/>
        </p:spPr>
        <p:txBody>
          <a:bodyPr wrap="none" rtlCol="0">
            <a:spAutoFit/>
          </a:bodyPr>
          <a:lstStyle/>
          <a:p>
            <a:r>
              <a:rPr lang="en-US" dirty="0">
                <a:hlinkClick r:id="rId4"/>
              </a:rPr>
              <a:t>Source</a:t>
            </a:r>
            <a:endParaRPr lang="en-US" dirty="0"/>
          </a:p>
        </p:txBody>
      </p:sp>
    </p:spTree>
    <p:extLst>
      <p:ext uri="{BB962C8B-B14F-4D97-AF65-F5344CB8AC3E}">
        <p14:creationId xmlns:p14="http://schemas.microsoft.com/office/powerpoint/2010/main" val="22372468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Multi-coloured 3D Art">
            <a:extLst>
              <a:ext uri="{FF2B5EF4-FFF2-40B4-BE49-F238E27FC236}">
                <a16:creationId xmlns:a16="http://schemas.microsoft.com/office/drawing/2014/main" id="{ED296A04-9B79-21FF-5456-F82B89B24B9F}"/>
              </a:ext>
            </a:extLst>
          </p:cNvPr>
          <p:cNvPicPr>
            <a:picLocks noChangeAspect="1"/>
          </p:cNvPicPr>
          <p:nvPr/>
        </p:nvPicPr>
        <p:blipFill>
          <a:blip r:embed="rId3">
            <a:alphaModFix amt="60000"/>
          </a:blip>
          <a:srcRect/>
          <a:stretch/>
        </p:blipFill>
        <p:spPr>
          <a:xfrm>
            <a:off x="20" y="10"/>
            <a:ext cx="9143980" cy="6857990"/>
          </a:xfrm>
          <a:prstGeom prst="rect">
            <a:avLst/>
          </a:prstGeom>
        </p:spPr>
      </p:pic>
      <p:sp>
        <p:nvSpPr>
          <p:cNvPr id="2" name="Title 1">
            <a:extLst>
              <a:ext uri="{FF2B5EF4-FFF2-40B4-BE49-F238E27FC236}">
                <a16:creationId xmlns:a16="http://schemas.microsoft.com/office/drawing/2014/main" id="{5CDA6963-E6BD-7C87-9F45-5AA5FFFF373B}"/>
              </a:ext>
            </a:extLst>
          </p:cNvPr>
          <p:cNvSpPr>
            <a:spLocks noGrp="1"/>
          </p:cNvSpPr>
          <p:nvPr>
            <p:ph type="title"/>
          </p:nvPr>
        </p:nvSpPr>
        <p:spPr>
          <a:xfrm>
            <a:off x="628649" y="557189"/>
            <a:ext cx="3866447" cy="5571899"/>
          </a:xfrm>
        </p:spPr>
        <p:txBody>
          <a:bodyPr>
            <a:normAutofit/>
          </a:bodyPr>
          <a:lstStyle/>
          <a:p>
            <a:r>
              <a:rPr lang="en-US">
                <a:solidFill>
                  <a:srgbClr val="FFFFFF"/>
                </a:solidFill>
              </a:rPr>
              <a:t>Gen AI for Images </a:t>
            </a:r>
          </a:p>
        </p:txBody>
      </p:sp>
      <p:sp>
        <p:nvSpPr>
          <p:cNvPr id="3" name="Content Placeholder 2">
            <a:extLst>
              <a:ext uri="{FF2B5EF4-FFF2-40B4-BE49-F238E27FC236}">
                <a16:creationId xmlns:a16="http://schemas.microsoft.com/office/drawing/2014/main" id="{841A8EB4-39B6-D0FC-8F07-FDB92DD7A501}"/>
              </a:ext>
            </a:extLst>
          </p:cNvPr>
          <p:cNvSpPr>
            <a:spLocks noGrp="1"/>
          </p:cNvSpPr>
          <p:nvPr>
            <p:ph idx="1"/>
          </p:nvPr>
        </p:nvSpPr>
        <p:spPr>
          <a:xfrm>
            <a:off x="4646531" y="557189"/>
            <a:ext cx="3868818" cy="5571899"/>
          </a:xfrm>
        </p:spPr>
        <p:txBody>
          <a:bodyPr anchor="ctr">
            <a:normAutofit/>
          </a:bodyPr>
          <a:lstStyle/>
          <a:p>
            <a:pPr marL="0" indent="0">
              <a:lnSpc>
                <a:spcPct val="90000"/>
              </a:lnSpc>
              <a:buNone/>
            </a:pPr>
            <a:r>
              <a:rPr lang="en-US" sz="900" b="0" i="0" u="none" strike="noStrike" dirty="0">
                <a:solidFill>
                  <a:srgbClr val="FFFFFF"/>
                </a:solidFill>
                <a:effectLst/>
              </a:rPr>
              <a:t>Here are some top Generative AI models and tools specialized for images:</a:t>
            </a:r>
          </a:p>
          <a:p>
            <a:pPr>
              <a:lnSpc>
                <a:spcPct val="90000"/>
              </a:lnSpc>
              <a:buFont typeface="+mj-lt"/>
              <a:buAutoNum type="arabicPeriod"/>
            </a:pPr>
            <a:r>
              <a:rPr lang="en-US" sz="900" b="1" i="0" u="none" strike="noStrike" dirty="0">
                <a:solidFill>
                  <a:srgbClr val="FFFFFF"/>
                </a:solidFill>
                <a:effectLst/>
              </a:rPr>
              <a:t>DALL-E by OpenAI</a:t>
            </a:r>
            <a:r>
              <a:rPr lang="en-US" sz="900" b="0" i="0" u="none" strike="noStrike" dirty="0">
                <a:solidFill>
                  <a:srgbClr val="FFFFFF"/>
                </a:solidFill>
                <a:effectLst/>
              </a:rPr>
              <a:t>:</a:t>
            </a:r>
          </a:p>
          <a:p>
            <a:pPr marL="742950" lvl="1" indent="-285750">
              <a:lnSpc>
                <a:spcPct val="90000"/>
              </a:lnSpc>
              <a:buFont typeface="+mj-lt"/>
              <a:buAutoNum type="arabicPeriod"/>
            </a:pPr>
            <a:r>
              <a:rPr lang="en-US" sz="900" b="1" i="0" u="none" strike="noStrike" dirty="0">
                <a:solidFill>
                  <a:srgbClr val="FFFFFF"/>
                </a:solidFill>
                <a:effectLst/>
              </a:rPr>
              <a:t>Description</a:t>
            </a:r>
            <a:r>
              <a:rPr lang="en-US" sz="900" b="0" i="0" u="none" strike="noStrike" dirty="0">
                <a:solidFill>
                  <a:srgbClr val="FFFFFF"/>
                </a:solidFill>
                <a:effectLst/>
              </a:rPr>
              <a:t>: A powerful AI model that generates highly detailed and creative images from textual descriptions. It can create complex scenes, objects, and even stylized art.</a:t>
            </a:r>
          </a:p>
          <a:p>
            <a:pPr marL="742950" lvl="1" indent="-285750">
              <a:lnSpc>
                <a:spcPct val="90000"/>
              </a:lnSpc>
              <a:buFont typeface="+mj-lt"/>
              <a:buAutoNum type="arabicPeriod"/>
            </a:pPr>
            <a:r>
              <a:rPr lang="en-US" sz="900" b="1" i="0" u="none" strike="noStrike" dirty="0">
                <a:solidFill>
                  <a:srgbClr val="FFFFFF"/>
                </a:solidFill>
                <a:effectLst/>
              </a:rPr>
              <a:t>Best For</a:t>
            </a:r>
            <a:r>
              <a:rPr lang="en-US" sz="900" b="0" i="0" u="none" strike="noStrike" dirty="0">
                <a:solidFill>
                  <a:srgbClr val="FFFFFF"/>
                </a:solidFill>
                <a:effectLst/>
              </a:rPr>
              <a:t>: Artists, designers, and content creators who want to quickly generate unique images based on specific prompts.</a:t>
            </a:r>
          </a:p>
          <a:p>
            <a:pPr>
              <a:lnSpc>
                <a:spcPct val="90000"/>
              </a:lnSpc>
              <a:buFont typeface="+mj-lt"/>
              <a:buAutoNum type="arabicPeriod"/>
            </a:pPr>
            <a:r>
              <a:rPr lang="en-US" sz="900" b="1" i="0" u="none" strike="noStrike" dirty="0" err="1">
                <a:solidFill>
                  <a:srgbClr val="FFFFFF"/>
                </a:solidFill>
                <a:effectLst/>
              </a:rPr>
              <a:t>MidJourney</a:t>
            </a:r>
            <a:r>
              <a:rPr lang="en-US" sz="900" b="0" i="0" u="none" strike="noStrike" dirty="0">
                <a:solidFill>
                  <a:srgbClr val="FFFFFF"/>
                </a:solidFill>
                <a:effectLst/>
              </a:rPr>
              <a:t>:</a:t>
            </a:r>
          </a:p>
          <a:p>
            <a:pPr marL="742950" lvl="1" indent="-285750">
              <a:lnSpc>
                <a:spcPct val="90000"/>
              </a:lnSpc>
              <a:buFont typeface="+mj-lt"/>
              <a:buAutoNum type="arabicPeriod"/>
            </a:pPr>
            <a:r>
              <a:rPr lang="en-US" sz="900" b="1" i="0" u="none" strike="noStrike" dirty="0">
                <a:solidFill>
                  <a:srgbClr val="FFFFFF"/>
                </a:solidFill>
                <a:effectLst/>
              </a:rPr>
              <a:t>Description</a:t>
            </a:r>
            <a:r>
              <a:rPr lang="en-US" sz="900" b="0" i="0" u="none" strike="noStrike" dirty="0">
                <a:solidFill>
                  <a:srgbClr val="FFFFFF"/>
                </a:solidFill>
                <a:effectLst/>
              </a:rPr>
              <a:t>: An AI tool focused on generating artistic and imaginative images from text prompts. It produces high-quality, stylized visuals that are often surreal or abstract.</a:t>
            </a:r>
          </a:p>
          <a:p>
            <a:pPr marL="742950" lvl="1" indent="-285750">
              <a:lnSpc>
                <a:spcPct val="90000"/>
              </a:lnSpc>
              <a:buFont typeface="+mj-lt"/>
              <a:buAutoNum type="arabicPeriod"/>
            </a:pPr>
            <a:r>
              <a:rPr lang="en-US" sz="900" b="1" i="0" u="none" strike="noStrike" dirty="0">
                <a:solidFill>
                  <a:srgbClr val="FFFFFF"/>
                </a:solidFill>
                <a:effectLst/>
              </a:rPr>
              <a:t>Best For</a:t>
            </a:r>
            <a:r>
              <a:rPr lang="en-US" sz="900" b="0" i="0" u="none" strike="noStrike" dirty="0">
                <a:solidFill>
                  <a:srgbClr val="FFFFFF"/>
                </a:solidFill>
                <a:effectLst/>
              </a:rPr>
              <a:t>: Artists and digital creators looking for inspiration or those who want to produce art with minimal input.</a:t>
            </a:r>
          </a:p>
          <a:p>
            <a:pPr>
              <a:lnSpc>
                <a:spcPct val="90000"/>
              </a:lnSpc>
              <a:buFont typeface="+mj-lt"/>
              <a:buAutoNum type="arabicPeriod"/>
            </a:pPr>
            <a:r>
              <a:rPr lang="en-US" sz="900" b="1" i="0" u="none" strike="noStrike" dirty="0" err="1">
                <a:solidFill>
                  <a:srgbClr val="FFFFFF"/>
                </a:solidFill>
                <a:effectLst/>
              </a:rPr>
              <a:t>DeepArt</a:t>
            </a:r>
            <a:r>
              <a:rPr lang="en-US" sz="900" b="0" i="0" u="none" strike="noStrike" dirty="0">
                <a:solidFill>
                  <a:srgbClr val="FFFFFF"/>
                </a:solidFill>
                <a:effectLst/>
              </a:rPr>
              <a:t>:</a:t>
            </a:r>
          </a:p>
          <a:p>
            <a:pPr marL="742950" lvl="1" indent="-285750">
              <a:lnSpc>
                <a:spcPct val="90000"/>
              </a:lnSpc>
              <a:buFont typeface="+mj-lt"/>
              <a:buAutoNum type="arabicPeriod"/>
            </a:pPr>
            <a:r>
              <a:rPr lang="en-US" sz="900" b="1" i="0" u="none" strike="noStrike" dirty="0">
                <a:solidFill>
                  <a:srgbClr val="FFFFFF"/>
                </a:solidFill>
                <a:effectLst/>
              </a:rPr>
              <a:t>Description</a:t>
            </a:r>
            <a:r>
              <a:rPr lang="en-US" sz="900" b="0" i="0" u="none" strike="noStrike" dirty="0">
                <a:solidFill>
                  <a:srgbClr val="FFFFFF"/>
                </a:solidFill>
                <a:effectLst/>
              </a:rPr>
              <a:t>: An AI platform that transforms photos into artwork in the style of famous painters. It uses deep learning to apply various artistic styles to images.</a:t>
            </a:r>
          </a:p>
          <a:p>
            <a:pPr marL="742950" lvl="1" indent="-285750">
              <a:lnSpc>
                <a:spcPct val="90000"/>
              </a:lnSpc>
              <a:buFont typeface="+mj-lt"/>
              <a:buAutoNum type="arabicPeriod"/>
            </a:pPr>
            <a:r>
              <a:rPr lang="en-US" sz="900" b="1" i="0" u="none" strike="noStrike" dirty="0">
                <a:solidFill>
                  <a:srgbClr val="FFFFFF"/>
                </a:solidFill>
                <a:effectLst/>
              </a:rPr>
              <a:t>Best For</a:t>
            </a:r>
            <a:r>
              <a:rPr lang="en-US" sz="900" b="0" i="0" u="none" strike="noStrike" dirty="0">
                <a:solidFill>
                  <a:srgbClr val="FFFFFF"/>
                </a:solidFill>
                <a:effectLst/>
              </a:rPr>
              <a:t>: Creating art pieces or stylized photos in the likeness of well-known painting styles.</a:t>
            </a:r>
          </a:p>
          <a:p>
            <a:pPr>
              <a:lnSpc>
                <a:spcPct val="90000"/>
              </a:lnSpc>
              <a:buFont typeface="+mj-lt"/>
              <a:buAutoNum type="arabicPeriod"/>
            </a:pPr>
            <a:r>
              <a:rPr lang="en-US" sz="900" b="1" i="0" u="none" strike="noStrike" dirty="0">
                <a:solidFill>
                  <a:srgbClr val="FFFFFF"/>
                </a:solidFill>
                <a:effectLst/>
              </a:rPr>
              <a:t>Artbreeder</a:t>
            </a:r>
            <a:r>
              <a:rPr lang="en-US" sz="900" b="0" i="0" u="none" strike="noStrike" dirty="0">
                <a:solidFill>
                  <a:srgbClr val="FFFFFF"/>
                </a:solidFill>
                <a:effectLst/>
              </a:rPr>
              <a:t>:</a:t>
            </a:r>
          </a:p>
          <a:p>
            <a:pPr marL="742950" lvl="1" indent="-285750">
              <a:lnSpc>
                <a:spcPct val="90000"/>
              </a:lnSpc>
              <a:buFont typeface="+mj-lt"/>
              <a:buAutoNum type="arabicPeriod"/>
            </a:pPr>
            <a:r>
              <a:rPr lang="en-US" sz="900" b="1" i="0" u="none" strike="noStrike" dirty="0">
                <a:solidFill>
                  <a:srgbClr val="FFFFFF"/>
                </a:solidFill>
                <a:effectLst/>
              </a:rPr>
              <a:t>Description</a:t>
            </a:r>
            <a:r>
              <a:rPr lang="en-US" sz="900" b="0" i="0" u="none" strike="noStrike" dirty="0">
                <a:solidFill>
                  <a:srgbClr val="FFFFFF"/>
                </a:solidFill>
                <a:effectLst/>
              </a:rPr>
              <a:t>: A collaborative AI tool that allows users to blend and evolve images to create unique art. It’s popular for generating character designs, landscapes, and abstract art.</a:t>
            </a:r>
          </a:p>
          <a:p>
            <a:pPr marL="742950" lvl="1" indent="-285750">
              <a:lnSpc>
                <a:spcPct val="90000"/>
              </a:lnSpc>
              <a:buFont typeface="+mj-lt"/>
              <a:buAutoNum type="arabicPeriod"/>
            </a:pPr>
            <a:r>
              <a:rPr lang="en-US" sz="900" b="1" i="0" u="none" strike="noStrike" dirty="0">
                <a:solidFill>
                  <a:srgbClr val="FFFFFF"/>
                </a:solidFill>
                <a:effectLst/>
              </a:rPr>
              <a:t>Best For</a:t>
            </a:r>
            <a:r>
              <a:rPr lang="en-US" sz="900" b="0" i="0" u="none" strike="noStrike" dirty="0">
                <a:solidFill>
                  <a:srgbClr val="FFFFFF"/>
                </a:solidFill>
                <a:effectLst/>
              </a:rPr>
              <a:t>: Artists and designers who want to explore and experiment with new visual concepts.</a:t>
            </a:r>
          </a:p>
          <a:p>
            <a:pPr>
              <a:lnSpc>
                <a:spcPct val="90000"/>
              </a:lnSpc>
              <a:buFont typeface="+mj-lt"/>
              <a:buAutoNum type="arabicPeriod"/>
            </a:pPr>
            <a:r>
              <a:rPr lang="en-US" sz="900" b="1" i="0" u="none" strike="noStrike" dirty="0">
                <a:solidFill>
                  <a:srgbClr val="FFFFFF"/>
                </a:solidFill>
                <a:effectLst/>
              </a:rPr>
              <a:t>Runway ML</a:t>
            </a:r>
            <a:r>
              <a:rPr lang="en-US" sz="900" b="0" i="0" u="none" strike="noStrike" dirty="0">
                <a:solidFill>
                  <a:srgbClr val="FFFFFF"/>
                </a:solidFill>
                <a:effectLst/>
              </a:rPr>
              <a:t>:</a:t>
            </a:r>
          </a:p>
          <a:p>
            <a:pPr marL="742950" lvl="1" indent="-285750">
              <a:lnSpc>
                <a:spcPct val="90000"/>
              </a:lnSpc>
              <a:buFont typeface="+mj-lt"/>
              <a:buAutoNum type="arabicPeriod"/>
            </a:pPr>
            <a:r>
              <a:rPr lang="en-US" sz="900" b="1" i="0" u="none" strike="noStrike" dirty="0">
                <a:solidFill>
                  <a:srgbClr val="FFFFFF"/>
                </a:solidFill>
                <a:effectLst/>
              </a:rPr>
              <a:t>Description</a:t>
            </a:r>
            <a:r>
              <a:rPr lang="en-US" sz="900" b="0" i="0" u="none" strike="noStrike" dirty="0">
                <a:solidFill>
                  <a:srgbClr val="FFFFFF"/>
                </a:solidFill>
                <a:effectLst/>
              </a:rPr>
              <a:t>: Offers a variety of creative AI tools, including image generation and manipulation. It is particularly useful for creating generative art, and style transfer, and experimenting with visual effects.</a:t>
            </a:r>
          </a:p>
          <a:p>
            <a:pPr marL="742950" lvl="1" indent="-285750">
              <a:lnSpc>
                <a:spcPct val="90000"/>
              </a:lnSpc>
              <a:buFont typeface="+mj-lt"/>
              <a:buAutoNum type="arabicPeriod"/>
            </a:pPr>
            <a:r>
              <a:rPr lang="en-US" sz="900" b="1" i="0" u="none" strike="noStrike" dirty="0">
                <a:solidFill>
                  <a:srgbClr val="FFFFFF"/>
                </a:solidFill>
                <a:effectLst/>
              </a:rPr>
              <a:t>Best For</a:t>
            </a:r>
            <a:r>
              <a:rPr lang="en-US" sz="900" b="0" i="0" u="none" strike="noStrike" dirty="0">
                <a:solidFill>
                  <a:srgbClr val="FFFFFF"/>
                </a:solidFill>
                <a:effectLst/>
              </a:rPr>
              <a:t>: Artists, designers, and media professionals looking to incorporate AI into their creative workflows.</a:t>
            </a:r>
          </a:p>
          <a:p>
            <a:pPr>
              <a:lnSpc>
                <a:spcPct val="90000"/>
              </a:lnSpc>
            </a:pPr>
            <a:endParaRPr lang="en-US" sz="900" dirty="0">
              <a:solidFill>
                <a:srgbClr val="FFFFFF"/>
              </a:solidFill>
            </a:endParaRPr>
          </a:p>
        </p:txBody>
      </p:sp>
    </p:spTree>
    <p:extLst>
      <p:ext uri="{BB962C8B-B14F-4D97-AF65-F5344CB8AC3E}">
        <p14:creationId xmlns:p14="http://schemas.microsoft.com/office/powerpoint/2010/main" val="2916784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E8EE4-E38E-869D-FCFC-56DC16DA8101}"/>
              </a:ext>
            </a:extLst>
          </p:cNvPr>
          <p:cNvSpPr>
            <a:spLocks noGrp="1"/>
          </p:cNvSpPr>
          <p:nvPr>
            <p:ph type="title"/>
          </p:nvPr>
        </p:nvSpPr>
        <p:spPr>
          <a:xfrm>
            <a:off x="632370" y="0"/>
            <a:ext cx="3938487" cy="1807305"/>
          </a:xfrm>
        </p:spPr>
        <p:txBody>
          <a:bodyPr>
            <a:normAutofit/>
          </a:bodyPr>
          <a:lstStyle/>
          <a:p>
            <a:r>
              <a:rPr lang="en-US" dirty="0">
                <a:solidFill>
                  <a:schemeClr val="accent4">
                    <a:lumMod val="50000"/>
                  </a:schemeClr>
                </a:solidFill>
              </a:rPr>
              <a:t>Gen AI for Music Creation</a:t>
            </a:r>
          </a:p>
        </p:txBody>
      </p:sp>
      <p:sp>
        <p:nvSpPr>
          <p:cNvPr id="3" name="Content Placeholder 2">
            <a:extLst>
              <a:ext uri="{FF2B5EF4-FFF2-40B4-BE49-F238E27FC236}">
                <a16:creationId xmlns:a16="http://schemas.microsoft.com/office/drawing/2014/main" id="{55B5DF5D-2374-59CC-C145-995AD7F2FADF}"/>
              </a:ext>
            </a:extLst>
          </p:cNvPr>
          <p:cNvSpPr>
            <a:spLocks noGrp="1"/>
          </p:cNvSpPr>
          <p:nvPr>
            <p:ph idx="1"/>
          </p:nvPr>
        </p:nvSpPr>
        <p:spPr>
          <a:xfrm>
            <a:off x="154878" y="1634050"/>
            <a:ext cx="4699510" cy="3843666"/>
          </a:xfrm>
        </p:spPr>
        <p:txBody>
          <a:bodyPr>
            <a:noAutofit/>
          </a:bodyPr>
          <a:lstStyle/>
          <a:p>
            <a:pPr marL="0" indent="0">
              <a:lnSpc>
                <a:spcPct val="90000"/>
              </a:lnSpc>
              <a:buNone/>
            </a:pPr>
            <a:r>
              <a:rPr lang="en-US" sz="900" b="0" i="0" u="none" strike="noStrike" dirty="0">
                <a:effectLst/>
              </a:rPr>
              <a:t>These AI tools are designed to assist with various aspects of music creation, from composing and arranging to generating entirely new and unique music tracks.</a:t>
            </a:r>
          </a:p>
          <a:p>
            <a:pPr marL="0" indent="0">
              <a:lnSpc>
                <a:spcPct val="90000"/>
              </a:lnSpc>
              <a:buNone/>
            </a:pPr>
            <a:endParaRPr lang="en-US" sz="900" b="0" i="0" u="none" strike="noStrike" dirty="0">
              <a:effectLst/>
            </a:endParaRPr>
          </a:p>
          <a:p>
            <a:pPr marL="0" indent="0">
              <a:lnSpc>
                <a:spcPct val="90000"/>
              </a:lnSpc>
              <a:buNone/>
            </a:pPr>
            <a:r>
              <a:rPr lang="en-US" sz="900" b="1" i="0" u="none" strike="noStrike" dirty="0">
                <a:effectLst/>
              </a:rPr>
              <a:t>Magenta by Google</a:t>
            </a:r>
            <a:r>
              <a:rPr lang="en-US" sz="900" b="0" i="0" u="none" strike="noStrike" dirty="0">
                <a:effectLst/>
              </a:rPr>
              <a:t>:</a:t>
            </a:r>
          </a:p>
          <a:p>
            <a:pPr lvl="1">
              <a:lnSpc>
                <a:spcPct val="90000"/>
              </a:lnSpc>
            </a:pPr>
            <a:r>
              <a:rPr lang="en-US" sz="900" b="1" i="0" u="none" strike="noStrike" dirty="0">
                <a:effectLst/>
              </a:rPr>
              <a:t>Description</a:t>
            </a:r>
            <a:r>
              <a:rPr lang="en-US" sz="900" b="0" i="0" u="none" strike="noStrike" dirty="0">
                <a:effectLst/>
              </a:rPr>
              <a:t>: An open-source research project that explores the role of machine learning in the creative process, focusing on music and art generation. Magenta offers tools like </a:t>
            </a:r>
            <a:r>
              <a:rPr lang="en-US" sz="900" b="1" i="0" u="none" strike="noStrike" dirty="0" err="1">
                <a:effectLst/>
              </a:rPr>
              <a:t>NSynth</a:t>
            </a:r>
            <a:r>
              <a:rPr lang="en-US" sz="900" b="0" i="0" u="none" strike="noStrike" dirty="0">
                <a:effectLst/>
              </a:rPr>
              <a:t> (a neural synthesizer) and </a:t>
            </a:r>
            <a:r>
              <a:rPr lang="en-US" sz="900" b="1" i="0" u="none" strike="noStrike" dirty="0" err="1">
                <a:effectLst/>
              </a:rPr>
              <a:t>MusicVAE</a:t>
            </a:r>
            <a:r>
              <a:rPr lang="en-US" sz="900" b="0" i="0" u="none" strike="noStrike" dirty="0">
                <a:effectLst/>
              </a:rPr>
              <a:t> (a variational autoencoder for generating melodies and rhythms).</a:t>
            </a:r>
          </a:p>
          <a:p>
            <a:pPr lvl="1">
              <a:lnSpc>
                <a:spcPct val="90000"/>
              </a:lnSpc>
            </a:pPr>
            <a:r>
              <a:rPr lang="en-US" sz="900" b="1" i="0" u="none" strike="noStrike" dirty="0">
                <a:effectLst/>
              </a:rPr>
              <a:t>Best For</a:t>
            </a:r>
            <a:r>
              <a:rPr lang="en-US" sz="900" b="0" i="0" u="none" strike="noStrike" dirty="0">
                <a:effectLst/>
              </a:rPr>
              <a:t>: Musicians, composers, and researchers interested in exploring AI-generated music and creating new sounds.</a:t>
            </a:r>
          </a:p>
          <a:p>
            <a:pPr marL="0" indent="0">
              <a:lnSpc>
                <a:spcPct val="90000"/>
              </a:lnSpc>
              <a:buNone/>
            </a:pPr>
            <a:r>
              <a:rPr lang="en-US" sz="900" b="1" i="0" u="none" strike="noStrike" dirty="0" err="1">
                <a:effectLst/>
              </a:rPr>
              <a:t>Amper</a:t>
            </a:r>
            <a:r>
              <a:rPr lang="en-US" sz="900" b="1" i="0" u="none" strike="noStrike" dirty="0">
                <a:effectLst/>
              </a:rPr>
              <a:t> Music</a:t>
            </a:r>
            <a:r>
              <a:rPr lang="en-US" sz="900" b="0" i="0" u="none" strike="noStrike" dirty="0">
                <a:effectLst/>
              </a:rPr>
              <a:t>:</a:t>
            </a:r>
          </a:p>
          <a:p>
            <a:pPr lvl="1">
              <a:lnSpc>
                <a:spcPct val="90000"/>
              </a:lnSpc>
            </a:pPr>
            <a:r>
              <a:rPr lang="en-US" sz="900" b="1" i="0" u="none" strike="noStrike" dirty="0">
                <a:effectLst/>
              </a:rPr>
              <a:t>Description</a:t>
            </a:r>
            <a:r>
              <a:rPr lang="en-US" sz="900" b="0" i="0" u="none" strike="noStrike" dirty="0">
                <a:effectLst/>
              </a:rPr>
              <a:t>: An AI-driven music composition tool that allows users to create custom, royalty-free music tracks by selecting the style, mood, and instruments. It uses AI to compose music that fits the user’s specifications.</a:t>
            </a:r>
          </a:p>
          <a:p>
            <a:pPr lvl="1">
              <a:lnSpc>
                <a:spcPct val="90000"/>
              </a:lnSpc>
            </a:pPr>
            <a:r>
              <a:rPr lang="en-US" sz="900" b="1" i="0" u="none" strike="noStrike" dirty="0">
                <a:effectLst/>
              </a:rPr>
              <a:t>Best For</a:t>
            </a:r>
            <a:r>
              <a:rPr lang="en-US" sz="900" b="0" i="0" u="none" strike="noStrike" dirty="0">
                <a:effectLst/>
              </a:rPr>
              <a:t>: Content creators, filmmakers, and marketers who need quick, customizable music tracks for their projects.</a:t>
            </a:r>
          </a:p>
          <a:p>
            <a:pPr marL="0" indent="0">
              <a:lnSpc>
                <a:spcPct val="90000"/>
              </a:lnSpc>
              <a:buNone/>
            </a:pPr>
            <a:r>
              <a:rPr lang="en-US" sz="900" b="1" i="0" u="none" strike="noStrike" dirty="0">
                <a:effectLst/>
              </a:rPr>
              <a:t>AIVA (Artificial Intelligence Virtual Artist)</a:t>
            </a:r>
            <a:r>
              <a:rPr lang="en-US" sz="900" b="0" i="0" u="none" strike="noStrike" dirty="0">
                <a:effectLst/>
              </a:rPr>
              <a:t>:</a:t>
            </a:r>
          </a:p>
          <a:p>
            <a:pPr lvl="1">
              <a:lnSpc>
                <a:spcPct val="90000"/>
              </a:lnSpc>
            </a:pPr>
            <a:r>
              <a:rPr lang="en-US" sz="900" b="1" i="0" u="none" strike="noStrike" dirty="0">
                <a:effectLst/>
              </a:rPr>
              <a:t>Description</a:t>
            </a:r>
            <a:r>
              <a:rPr lang="en-US" sz="900" b="0" i="0" u="none" strike="noStrike" dirty="0">
                <a:effectLst/>
              </a:rPr>
              <a:t>: AIVA is an AI composer capable of creating emotional and complex music, often used for film scores, video games, and other multimedia content. It can compose music in various styles and genres.</a:t>
            </a:r>
          </a:p>
          <a:p>
            <a:pPr lvl="1">
              <a:lnSpc>
                <a:spcPct val="90000"/>
              </a:lnSpc>
            </a:pPr>
            <a:r>
              <a:rPr lang="en-US" sz="900" b="1" i="0" u="none" strike="noStrike" dirty="0">
                <a:effectLst/>
              </a:rPr>
              <a:t>Best For</a:t>
            </a:r>
            <a:r>
              <a:rPr lang="en-US" sz="900" b="0" i="0" u="none" strike="noStrike" dirty="0">
                <a:effectLst/>
              </a:rPr>
              <a:t>: Composers, music producers, and content creators who need high-quality music compositions generated by AI.</a:t>
            </a:r>
          </a:p>
          <a:p>
            <a:pPr marL="0" indent="0">
              <a:lnSpc>
                <a:spcPct val="90000"/>
              </a:lnSpc>
              <a:buNone/>
            </a:pPr>
            <a:r>
              <a:rPr lang="en-US" sz="900" b="1" i="0" u="none" strike="noStrike" dirty="0">
                <a:effectLst/>
              </a:rPr>
              <a:t>OpenAI Jukebox</a:t>
            </a:r>
            <a:r>
              <a:rPr lang="en-US" sz="900" b="0" i="0" u="none" strike="noStrike" dirty="0">
                <a:effectLst/>
              </a:rPr>
              <a:t>:</a:t>
            </a:r>
          </a:p>
          <a:p>
            <a:pPr lvl="1">
              <a:lnSpc>
                <a:spcPct val="90000"/>
              </a:lnSpc>
            </a:pPr>
            <a:r>
              <a:rPr lang="en-US" sz="900" b="1" i="0" u="none" strike="noStrike" dirty="0">
                <a:effectLst/>
              </a:rPr>
              <a:t>Description</a:t>
            </a:r>
            <a:r>
              <a:rPr lang="en-US" sz="900" b="0" i="0" u="none" strike="noStrike" dirty="0">
                <a:effectLst/>
              </a:rPr>
              <a:t>: A neural network that generates music, including raw audio in a variety of genres and artist styles. Jukebox can create full songs with singing, instrumentation, and lyrics based on the input it receives.</a:t>
            </a:r>
          </a:p>
          <a:p>
            <a:pPr lvl="1">
              <a:lnSpc>
                <a:spcPct val="90000"/>
              </a:lnSpc>
            </a:pPr>
            <a:r>
              <a:rPr lang="en-US" sz="900" b="1" i="0" u="none" strike="noStrike" dirty="0">
                <a:effectLst/>
              </a:rPr>
              <a:t>Best For</a:t>
            </a:r>
            <a:r>
              <a:rPr lang="en-US" sz="900" b="0" i="0" u="none" strike="noStrike" dirty="0">
                <a:effectLst/>
              </a:rPr>
              <a:t>: Musicians and experimenters looking to create new music styles, remix existing music, or explore AI-driven music creation.</a:t>
            </a:r>
          </a:p>
          <a:p>
            <a:pPr marL="0" indent="0">
              <a:lnSpc>
                <a:spcPct val="90000"/>
              </a:lnSpc>
              <a:buNone/>
            </a:pPr>
            <a:r>
              <a:rPr lang="en-US" sz="900" b="1" i="0" u="none" strike="noStrike" dirty="0" err="1">
                <a:effectLst/>
              </a:rPr>
              <a:t>Soundraw</a:t>
            </a:r>
            <a:r>
              <a:rPr lang="en-US" sz="900" b="0" i="0" u="none" strike="noStrike" dirty="0">
                <a:effectLst/>
              </a:rPr>
              <a:t>:</a:t>
            </a:r>
          </a:p>
          <a:p>
            <a:pPr lvl="1">
              <a:lnSpc>
                <a:spcPct val="90000"/>
              </a:lnSpc>
            </a:pPr>
            <a:r>
              <a:rPr lang="en-US" sz="900" b="1" i="0" u="none" strike="noStrike" dirty="0">
                <a:effectLst/>
              </a:rPr>
              <a:t>Description</a:t>
            </a:r>
            <a:r>
              <a:rPr lang="en-US" sz="900" b="0" i="0" u="none" strike="noStrike" dirty="0">
                <a:effectLst/>
              </a:rPr>
              <a:t>: An AI music generator that allows users to create original music by choosing mood, genre, and length. It provides a seamless interface for generating and customizing music to fit specific project needs.</a:t>
            </a:r>
          </a:p>
          <a:p>
            <a:pPr lvl="1">
              <a:lnSpc>
                <a:spcPct val="90000"/>
              </a:lnSpc>
            </a:pPr>
            <a:r>
              <a:rPr lang="en-US" sz="900" b="1" i="0" u="none" strike="noStrike" dirty="0">
                <a:effectLst/>
              </a:rPr>
              <a:t>Best For</a:t>
            </a:r>
            <a:r>
              <a:rPr lang="en-US" sz="900" b="0" i="0" u="none" strike="noStrike" dirty="0">
                <a:effectLst/>
              </a:rPr>
              <a:t>: Creators, video editors, and developers who need customizable background music for videos, games, and other media.</a:t>
            </a:r>
          </a:p>
          <a:p>
            <a:pPr>
              <a:lnSpc>
                <a:spcPct val="90000"/>
              </a:lnSpc>
            </a:pPr>
            <a:endParaRPr lang="en-US" sz="900" dirty="0"/>
          </a:p>
        </p:txBody>
      </p:sp>
      <p:pic>
        <p:nvPicPr>
          <p:cNvPr id="5" name="Picture 4" descr="Purple light on gadgets">
            <a:extLst>
              <a:ext uri="{FF2B5EF4-FFF2-40B4-BE49-F238E27FC236}">
                <a16:creationId xmlns:a16="http://schemas.microsoft.com/office/drawing/2014/main" id="{A999DE3C-F42F-B9B9-3D91-82949372B881}"/>
              </a:ext>
            </a:extLst>
          </p:cNvPr>
          <p:cNvPicPr>
            <a:picLocks noChangeAspect="1"/>
          </p:cNvPicPr>
          <p:nvPr/>
        </p:nvPicPr>
        <p:blipFill>
          <a:blip r:embed="rId2"/>
          <a:srcRect l="25027" r="31445" b="-1"/>
          <a:stretch/>
        </p:blipFill>
        <p:spPr>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85943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2675C8-30C8-37C3-AE0C-32E6FEDD8D04}"/>
              </a:ext>
            </a:extLst>
          </p:cNvPr>
          <p:cNvSpPr>
            <a:spLocks noGrp="1"/>
          </p:cNvSpPr>
          <p:nvPr>
            <p:ph type="title"/>
          </p:nvPr>
        </p:nvSpPr>
        <p:spPr>
          <a:xfrm>
            <a:off x="653581" y="-394433"/>
            <a:ext cx="3264837" cy="1474666"/>
          </a:xfrm>
        </p:spPr>
        <p:txBody>
          <a:bodyPr anchor="b">
            <a:normAutofit/>
          </a:bodyPr>
          <a:lstStyle/>
          <a:p>
            <a:r>
              <a:rPr lang="en-US" sz="2800" dirty="0"/>
              <a:t>Gen AI for Videos </a:t>
            </a:r>
          </a:p>
        </p:txBody>
      </p:sp>
      <p:sp>
        <p:nvSpPr>
          <p:cNvPr id="3" name="Content Placeholder 2">
            <a:extLst>
              <a:ext uri="{FF2B5EF4-FFF2-40B4-BE49-F238E27FC236}">
                <a16:creationId xmlns:a16="http://schemas.microsoft.com/office/drawing/2014/main" id="{40B96398-C37C-1F96-AC47-31DA05ED4B19}"/>
              </a:ext>
            </a:extLst>
          </p:cNvPr>
          <p:cNvSpPr>
            <a:spLocks noGrp="1"/>
          </p:cNvSpPr>
          <p:nvPr>
            <p:ph idx="1"/>
          </p:nvPr>
        </p:nvSpPr>
        <p:spPr>
          <a:xfrm>
            <a:off x="121024" y="1400347"/>
            <a:ext cx="4450976" cy="4057305"/>
          </a:xfrm>
        </p:spPr>
        <p:txBody>
          <a:bodyPr anchor="t">
            <a:noAutofit/>
          </a:bodyPr>
          <a:lstStyle/>
          <a:p>
            <a:pPr marL="0" indent="0">
              <a:lnSpc>
                <a:spcPct val="90000"/>
              </a:lnSpc>
              <a:buNone/>
            </a:pPr>
            <a:r>
              <a:rPr lang="en-US" sz="1000" b="0" i="0" u="none" strike="noStrike" dirty="0">
                <a:effectLst/>
                <a:latin typeface="-webkit-standard"/>
              </a:rPr>
              <a:t>Here are some top Generative AI models and tools specialized for video:</a:t>
            </a:r>
          </a:p>
          <a:p>
            <a:pPr marL="0" indent="0">
              <a:lnSpc>
                <a:spcPct val="90000"/>
              </a:lnSpc>
              <a:buNone/>
            </a:pPr>
            <a:r>
              <a:rPr lang="en-US" sz="1000" b="1" i="0" u="none" strike="noStrike" dirty="0">
                <a:solidFill>
                  <a:srgbClr val="000000"/>
                </a:solidFill>
                <a:effectLst/>
              </a:rPr>
              <a:t>DALL-E by OpenAI</a:t>
            </a:r>
            <a:endParaRPr lang="en-US" sz="1000" b="1" dirty="0"/>
          </a:p>
          <a:p>
            <a:pPr>
              <a:lnSpc>
                <a:spcPct val="90000"/>
              </a:lnSpc>
              <a:buFont typeface="Arial" panose="020B0604020202020204" pitchFamily="34" charset="0"/>
              <a:buChar char="•"/>
            </a:pPr>
            <a:r>
              <a:rPr lang="en-US" sz="1000" b="1" dirty="0"/>
              <a:t>Description</a:t>
            </a:r>
            <a:r>
              <a:rPr lang="en-US" sz="1000" dirty="0"/>
              <a:t>: In addition to image generation, Runway ML provides tools for real-time video editing, video synthesis, and generating new video content using AI.</a:t>
            </a:r>
          </a:p>
          <a:p>
            <a:pPr>
              <a:lnSpc>
                <a:spcPct val="90000"/>
              </a:lnSpc>
              <a:buFont typeface="Arial" panose="020B0604020202020204" pitchFamily="34" charset="0"/>
              <a:buChar char="•"/>
            </a:pPr>
            <a:r>
              <a:rPr lang="en-US" sz="1000" b="1" dirty="0"/>
              <a:t>Best For</a:t>
            </a:r>
            <a:r>
              <a:rPr lang="en-US" sz="1000" dirty="0"/>
              <a:t>: Filmmakers, video editors, and content creators who want to incorporate AI-driven effects and video generation into their projects.</a:t>
            </a:r>
          </a:p>
          <a:p>
            <a:pPr marL="0" indent="0">
              <a:lnSpc>
                <a:spcPct val="90000"/>
              </a:lnSpc>
              <a:buNone/>
            </a:pPr>
            <a:r>
              <a:rPr lang="en-US" sz="1000" b="1" dirty="0" err="1"/>
              <a:t>Synthesia</a:t>
            </a:r>
            <a:r>
              <a:rPr lang="en-US" sz="1000" dirty="0"/>
              <a:t>:</a:t>
            </a:r>
          </a:p>
          <a:p>
            <a:pPr>
              <a:lnSpc>
                <a:spcPct val="90000"/>
              </a:lnSpc>
              <a:buFont typeface="Arial" panose="020B0604020202020204" pitchFamily="34" charset="0"/>
              <a:buChar char="•"/>
            </a:pPr>
            <a:r>
              <a:rPr lang="en-US" sz="1000" b="1" dirty="0"/>
              <a:t>Description</a:t>
            </a:r>
            <a:r>
              <a:rPr lang="en-US" sz="1000" dirty="0"/>
              <a:t>: A video generation platform that uses AI to create videos with realistic avatars speaking in multiple languages. It’s widely used for creating training videos, corporate content, and educational materials.</a:t>
            </a:r>
          </a:p>
          <a:p>
            <a:pPr>
              <a:lnSpc>
                <a:spcPct val="90000"/>
              </a:lnSpc>
              <a:buFont typeface="Arial" panose="020B0604020202020204" pitchFamily="34" charset="0"/>
              <a:buChar char="•"/>
            </a:pPr>
            <a:r>
              <a:rPr lang="en-US" sz="1000" b="1" dirty="0"/>
              <a:t>Best For</a:t>
            </a:r>
            <a:r>
              <a:rPr lang="en-US" sz="1000" dirty="0"/>
              <a:t>: Businesses and educators needing quick, scalable video content production without a large production team.</a:t>
            </a:r>
          </a:p>
          <a:p>
            <a:pPr marL="0" indent="0">
              <a:lnSpc>
                <a:spcPct val="90000"/>
              </a:lnSpc>
              <a:buNone/>
            </a:pPr>
            <a:r>
              <a:rPr lang="en-US" sz="1000" b="1" dirty="0" err="1"/>
              <a:t>DeepArt</a:t>
            </a:r>
            <a:r>
              <a:rPr lang="en-US" sz="1000" b="1" dirty="0"/>
              <a:t> Video</a:t>
            </a:r>
            <a:r>
              <a:rPr lang="en-US" sz="1000" dirty="0"/>
              <a:t>:</a:t>
            </a:r>
          </a:p>
          <a:p>
            <a:pPr>
              <a:lnSpc>
                <a:spcPct val="90000"/>
              </a:lnSpc>
              <a:buFont typeface="Arial" panose="020B0604020202020204" pitchFamily="34" charset="0"/>
              <a:buChar char="•"/>
            </a:pPr>
            <a:r>
              <a:rPr lang="en-US" sz="1000" b="1" dirty="0"/>
              <a:t>Description</a:t>
            </a:r>
            <a:r>
              <a:rPr lang="en-US" sz="1000" dirty="0"/>
              <a:t>: Extends the capabilities of </a:t>
            </a:r>
            <a:r>
              <a:rPr lang="en-US" sz="1000" dirty="0" err="1"/>
              <a:t>DeepArt</a:t>
            </a:r>
            <a:r>
              <a:rPr lang="en-US" sz="1000" dirty="0"/>
              <a:t> to video, applying artistic styles to video frames, transforming them into moving art pieces.</a:t>
            </a:r>
          </a:p>
          <a:p>
            <a:pPr>
              <a:lnSpc>
                <a:spcPct val="90000"/>
              </a:lnSpc>
              <a:buFont typeface="Arial" panose="020B0604020202020204" pitchFamily="34" charset="0"/>
              <a:buChar char="•"/>
            </a:pPr>
            <a:r>
              <a:rPr lang="en-US" sz="1000" b="1" dirty="0"/>
              <a:t>Best For</a:t>
            </a:r>
            <a:r>
              <a:rPr lang="en-US" sz="1000" dirty="0"/>
              <a:t>: Video creators and artists looking to stylize video content with artistic effects.</a:t>
            </a:r>
          </a:p>
          <a:p>
            <a:pPr marL="0" indent="0">
              <a:lnSpc>
                <a:spcPct val="90000"/>
              </a:lnSpc>
              <a:buNone/>
            </a:pPr>
            <a:r>
              <a:rPr lang="en-US" sz="1000" b="1" dirty="0" err="1"/>
              <a:t>Pictory</a:t>
            </a:r>
            <a:r>
              <a:rPr lang="en-US" sz="1000" dirty="0"/>
              <a:t>:</a:t>
            </a:r>
          </a:p>
          <a:p>
            <a:pPr>
              <a:lnSpc>
                <a:spcPct val="90000"/>
              </a:lnSpc>
              <a:buFont typeface="Arial" panose="020B0604020202020204" pitchFamily="34" charset="0"/>
              <a:buChar char="•"/>
            </a:pPr>
            <a:r>
              <a:rPr lang="en-US" sz="1000" b="1" dirty="0"/>
              <a:t>Description</a:t>
            </a:r>
            <a:r>
              <a:rPr lang="en-US" sz="1000" dirty="0"/>
              <a:t>: An AI tool that transforms text content into short videos. It can create engaging videos for social media, blogs, and marketing by analyzing text and adding relevant visuals and audio.</a:t>
            </a:r>
          </a:p>
          <a:p>
            <a:pPr>
              <a:lnSpc>
                <a:spcPct val="90000"/>
              </a:lnSpc>
              <a:buFont typeface="Arial" panose="020B0604020202020204" pitchFamily="34" charset="0"/>
              <a:buChar char="•"/>
            </a:pPr>
            <a:r>
              <a:rPr lang="en-US" sz="1000" b="1" dirty="0"/>
              <a:t>Best For</a:t>
            </a:r>
            <a:r>
              <a:rPr lang="en-US" sz="1000" dirty="0"/>
              <a:t>: Content marketers and social media managers who need to quickly generate video content from text-based sources.</a:t>
            </a:r>
          </a:p>
          <a:p>
            <a:pPr marL="0" indent="0">
              <a:lnSpc>
                <a:spcPct val="90000"/>
              </a:lnSpc>
              <a:buNone/>
            </a:pPr>
            <a:r>
              <a:rPr lang="en-US" sz="1000" b="1" dirty="0"/>
              <a:t>Lumen5</a:t>
            </a:r>
            <a:r>
              <a:rPr lang="en-US" sz="1000" dirty="0"/>
              <a:t>:</a:t>
            </a:r>
          </a:p>
          <a:p>
            <a:pPr>
              <a:lnSpc>
                <a:spcPct val="90000"/>
              </a:lnSpc>
              <a:buFont typeface="Arial" panose="020B0604020202020204" pitchFamily="34" charset="0"/>
              <a:buChar char="•"/>
            </a:pPr>
            <a:r>
              <a:rPr lang="en-US" sz="1000" b="1" dirty="0"/>
              <a:t>Description</a:t>
            </a:r>
            <a:r>
              <a:rPr lang="en-US" sz="1000" dirty="0"/>
              <a:t>: A video creation platform that turns blog posts and articles into engaging videos using AI. It automates the video creation process by selecting relevant visuals, animations, and music.</a:t>
            </a:r>
          </a:p>
          <a:p>
            <a:pPr>
              <a:lnSpc>
                <a:spcPct val="90000"/>
              </a:lnSpc>
              <a:buFont typeface="Arial" panose="020B0604020202020204" pitchFamily="34" charset="0"/>
              <a:buChar char="•"/>
            </a:pPr>
            <a:r>
              <a:rPr lang="en-US" sz="1000" b="1" dirty="0"/>
              <a:t>Best For</a:t>
            </a:r>
            <a:r>
              <a:rPr lang="en-US" sz="1000" dirty="0"/>
              <a:t>: Marketers, content creators, and businesses looking to repurpose written content into video format.</a:t>
            </a:r>
          </a:p>
          <a:p>
            <a:pPr>
              <a:lnSpc>
                <a:spcPct val="90000"/>
              </a:lnSpc>
            </a:pPr>
            <a:endParaRPr lang="en-US" sz="1000" dirty="0"/>
          </a:p>
        </p:txBody>
      </p:sp>
      <p:pic>
        <p:nvPicPr>
          <p:cNvPr id="5" name="Picture 4" descr="Claw building a card house">
            <a:extLst>
              <a:ext uri="{FF2B5EF4-FFF2-40B4-BE49-F238E27FC236}">
                <a16:creationId xmlns:a16="http://schemas.microsoft.com/office/drawing/2014/main" id="{D9816261-E798-B28C-82E5-FC7DC3B76A6A}"/>
              </a:ext>
            </a:extLst>
          </p:cNvPr>
          <p:cNvPicPr>
            <a:picLocks noChangeAspect="1"/>
          </p:cNvPicPr>
          <p:nvPr/>
        </p:nvPicPr>
        <p:blipFill>
          <a:blip r:embed="rId2"/>
          <a:srcRect l="11269" r="2" b="2"/>
          <a:stretch/>
        </p:blipFill>
        <p:spPr>
          <a:xfrm>
            <a:off x="5086350" y="748633"/>
            <a:ext cx="3597792" cy="5406303"/>
          </a:xfrm>
          <a:prstGeom prst="rect">
            <a:avLst/>
          </a:prstGeom>
        </p:spPr>
      </p:pic>
    </p:spTree>
    <p:extLst>
      <p:ext uri="{BB962C8B-B14F-4D97-AF65-F5344CB8AC3E}">
        <p14:creationId xmlns:p14="http://schemas.microsoft.com/office/powerpoint/2010/main" val="9973900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0BB64A-B45D-AFFC-7A51-C1B51DABAABF}"/>
              </a:ext>
            </a:extLst>
          </p:cNvPr>
          <p:cNvSpPr>
            <a:spLocks noGrp="1"/>
          </p:cNvSpPr>
          <p:nvPr>
            <p:ph type="title"/>
          </p:nvPr>
        </p:nvSpPr>
        <p:spPr>
          <a:xfrm>
            <a:off x="4570578" y="802955"/>
            <a:ext cx="3733482" cy="1454051"/>
          </a:xfrm>
        </p:spPr>
        <p:txBody>
          <a:bodyPr>
            <a:normAutofit/>
          </a:bodyPr>
          <a:lstStyle/>
          <a:p>
            <a:pPr>
              <a:lnSpc>
                <a:spcPct val="90000"/>
              </a:lnSpc>
            </a:pPr>
            <a:r>
              <a:rPr lang="en-US" sz="3100" b="1" i="0" u="none" strike="noStrike" dirty="0">
                <a:solidFill>
                  <a:schemeClr val="tx2"/>
                </a:solidFill>
                <a:effectLst/>
              </a:rPr>
              <a:t>Understanding Grokking in AI Models</a:t>
            </a:r>
            <a:endParaRPr lang="en-US" sz="3100" dirty="0">
              <a:solidFill>
                <a:schemeClr val="tx2"/>
              </a:solidFill>
            </a:endParaRPr>
          </a:p>
        </p:txBody>
      </p:sp>
      <p:pic>
        <p:nvPicPr>
          <p:cNvPr id="7" name="Graphic 6" descr="Light Bulb and Gear">
            <a:extLst>
              <a:ext uri="{FF2B5EF4-FFF2-40B4-BE49-F238E27FC236}">
                <a16:creationId xmlns:a16="http://schemas.microsoft.com/office/drawing/2014/main" id="{755F7260-AA0D-ABB0-BF3F-4AE85C3F2F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534" y="2230670"/>
            <a:ext cx="2746373" cy="2746373"/>
          </a:xfrm>
          <a:prstGeom prst="rect">
            <a:avLst/>
          </a:prstGeom>
        </p:spPr>
      </p:pic>
      <p:sp>
        <p:nvSpPr>
          <p:cNvPr id="3" name="Content Placeholder 2">
            <a:extLst>
              <a:ext uri="{FF2B5EF4-FFF2-40B4-BE49-F238E27FC236}">
                <a16:creationId xmlns:a16="http://schemas.microsoft.com/office/drawing/2014/main" id="{1686B5C3-D07D-EAE6-3CE6-083F492B8C0B}"/>
              </a:ext>
            </a:extLst>
          </p:cNvPr>
          <p:cNvSpPr>
            <a:spLocks noGrp="1"/>
          </p:cNvSpPr>
          <p:nvPr>
            <p:ph idx="1"/>
          </p:nvPr>
        </p:nvSpPr>
        <p:spPr>
          <a:xfrm>
            <a:off x="4567930" y="2421682"/>
            <a:ext cx="3733184" cy="3639289"/>
          </a:xfrm>
        </p:spPr>
        <p:txBody>
          <a:bodyPr anchor="ctr">
            <a:normAutofit/>
          </a:bodyPr>
          <a:lstStyle/>
          <a:p>
            <a:pPr marL="0" indent="0">
              <a:lnSpc>
                <a:spcPct val="90000"/>
              </a:lnSpc>
              <a:buNone/>
            </a:pPr>
            <a:r>
              <a:rPr lang="en-US" sz="1100" b="1" i="0" u="none" strike="noStrike" dirty="0">
                <a:solidFill>
                  <a:schemeClr val="tx2"/>
                </a:solidFill>
                <a:effectLst/>
              </a:rPr>
              <a:t>Definition:</a:t>
            </a:r>
            <a:r>
              <a:rPr lang="en-US" sz="1100" b="0" i="0" u="none" strike="noStrike" dirty="0">
                <a:solidFill>
                  <a:schemeClr val="tx2"/>
                </a:solidFill>
                <a:effectLst/>
              </a:rPr>
              <a:t> Grokking refers to a model's transition from simple memorization to a deeper understanding of a concept.</a:t>
            </a:r>
          </a:p>
          <a:p>
            <a:pPr>
              <a:lnSpc>
                <a:spcPct val="90000"/>
              </a:lnSpc>
              <a:buFont typeface="Arial" panose="020B0604020202020204" pitchFamily="34" charset="0"/>
              <a:buChar char="•"/>
            </a:pPr>
            <a:r>
              <a:rPr lang="en-US" sz="1100" b="1" i="0" u="none" strike="noStrike" dirty="0">
                <a:solidFill>
                  <a:schemeClr val="tx2"/>
                </a:solidFill>
                <a:effectLst/>
              </a:rPr>
              <a:t>Example:</a:t>
            </a:r>
            <a:endParaRPr lang="en-US" sz="1100" b="0" i="0" u="none" strike="noStrike" dirty="0">
              <a:solidFill>
                <a:schemeClr val="tx2"/>
              </a:solidFill>
              <a:effectLst/>
            </a:endParaRPr>
          </a:p>
          <a:p>
            <a:pPr marL="742950" lvl="1" indent="-285750">
              <a:lnSpc>
                <a:spcPct val="90000"/>
              </a:lnSpc>
              <a:buFont typeface="Arial" panose="020B0604020202020204" pitchFamily="34" charset="0"/>
              <a:buChar char="•"/>
            </a:pPr>
            <a:r>
              <a:rPr lang="en-US" sz="1100" b="1" i="0" u="none" strike="noStrike" dirty="0">
                <a:solidFill>
                  <a:schemeClr val="tx2"/>
                </a:solidFill>
                <a:effectLst/>
              </a:rPr>
              <a:t>Training Set Performance (Red):</a:t>
            </a:r>
            <a:r>
              <a:rPr lang="en-US" sz="1100" b="0" i="0" u="none" strike="noStrike" dirty="0">
                <a:solidFill>
                  <a:schemeClr val="tx2"/>
                </a:solidFill>
                <a:effectLst/>
              </a:rPr>
              <a:t> The model initially memorizes and performs perfectly on the exact divisions it was trained on.</a:t>
            </a:r>
          </a:p>
          <a:p>
            <a:pPr marL="742950" lvl="1" indent="-285750">
              <a:lnSpc>
                <a:spcPct val="90000"/>
              </a:lnSpc>
              <a:buFont typeface="Arial" panose="020B0604020202020204" pitchFamily="34" charset="0"/>
              <a:buChar char="•"/>
            </a:pPr>
            <a:r>
              <a:rPr lang="en-US" sz="1100" b="1" i="0" u="none" strike="noStrike" dirty="0">
                <a:solidFill>
                  <a:schemeClr val="tx2"/>
                </a:solidFill>
                <a:effectLst/>
              </a:rPr>
              <a:t>Validation Set Performance (Green):</a:t>
            </a:r>
            <a:r>
              <a:rPr lang="en-US" sz="1100" b="0" i="0" u="none" strike="noStrike" dirty="0">
                <a:solidFill>
                  <a:schemeClr val="tx2"/>
                </a:solidFill>
                <a:effectLst/>
              </a:rPr>
              <a:t> The model struggles with unseen division tasks, showing it hasn't understood the concept.</a:t>
            </a:r>
          </a:p>
          <a:p>
            <a:pPr marL="742950" lvl="1" indent="-285750">
              <a:lnSpc>
                <a:spcPct val="90000"/>
              </a:lnSpc>
              <a:buFont typeface="Arial" panose="020B0604020202020204" pitchFamily="34" charset="0"/>
              <a:buChar char="•"/>
            </a:pPr>
            <a:r>
              <a:rPr lang="en-US" sz="1100" b="1" i="0" u="none" strike="noStrike" dirty="0">
                <a:solidFill>
                  <a:schemeClr val="tx2"/>
                </a:solidFill>
                <a:effectLst/>
              </a:rPr>
              <a:t>Extended Training:</a:t>
            </a:r>
            <a:r>
              <a:rPr lang="en-US" sz="1100" b="0" i="0" u="none" strike="noStrike" dirty="0">
                <a:solidFill>
                  <a:schemeClr val="tx2"/>
                </a:solidFill>
                <a:effectLst/>
              </a:rPr>
              <a:t> After around 100,000 training steps, the model begins to understand division, showing improved performance on unseen tasks.</a:t>
            </a:r>
          </a:p>
          <a:p>
            <a:pPr marL="0" indent="0">
              <a:lnSpc>
                <a:spcPct val="90000"/>
              </a:lnSpc>
              <a:buNone/>
            </a:pPr>
            <a:r>
              <a:rPr lang="en-US" sz="1100" b="1" i="0" u="none" strike="noStrike" dirty="0">
                <a:solidFill>
                  <a:schemeClr val="tx2"/>
                </a:solidFill>
                <a:effectLst/>
              </a:rPr>
              <a:t>Final Outcome:</a:t>
            </a:r>
            <a:r>
              <a:rPr lang="en-US" sz="1100" b="0" i="0" u="none" strike="noStrike" dirty="0">
                <a:solidFill>
                  <a:schemeClr val="tx2"/>
                </a:solidFill>
                <a:effectLst/>
              </a:rPr>
              <a:t> By one million training steps, the model achieves nearly 100% accuracy, demonstrating it has "grokking" the concept of division.</a:t>
            </a:r>
          </a:p>
          <a:p>
            <a:pPr marL="0" indent="0">
              <a:lnSpc>
                <a:spcPct val="90000"/>
              </a:lnSpc>
              <a:buNone/>
            </a:pPr>
            <a:endParaRPr lang="en-US" sz="1100" b="0" i="0" u="none" strike="noStrike" dirty="0">
              <a:solidFill>
                <a:schemeClr val="tx2"/>
              </a:solidFill>
              <a:effectLst/>
            </a:endParaRPr>
          </a:p>
          <a:p>
            <a:pPr marL="0" indent="0">
              <a:lnSpc>
                <a:spcPct val="90000"/>
              </a:lnSpc>
              <a:buNone/>
            </a:pPr>
            <a:r>
              <a:rPr lang="en-US" sz="1100" b="1" i="0" u="none" strike="noStrike" dirty="0">
                <a:solidFill>
                  <a:schemeClr val="tx2"/>
                </a:solidFill>
                <a:effectLst/>
              </a:rPr>
              <a:t>Importance:</a:t>
            </a:r>
            <a:r>
              <a:rPr lang="en-US" sz="1100" b="0" i="0" u="none" strike="noStrike" dirty="0">
                <a:solidFill>
                  <a:schemeClr val="tx2"/>
                </a:solidFill>
                <a:effectLst/>
              </a:rPr>
              <a:t> This process is crucial for developing AI models that can generalize concepts and perform well on new, unseen data, moving beyond mere memorization.</a:t>
            </a:r>
          </a:p>
          <a:p>
            <a:pPr>
              <a:lnSpc>
                <a:spcPct val="90000"/>
              </a:lnSpc>
            </a:pPr>
            <a:endParaRPr lang="en-US" sz="11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76" y="52996"/>
            <a:ext cx="4446455"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552364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F75AD06-DFC4-4B3A-8490-330823D0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C587C93-0840-40DF-96D5-D1F2137E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DAEFDD4E-E603-AFEF-C08D-CE4FCA6991C9}"/>
              </a:ext>
            </a:extLst>
          </p:cNvPr>
          <p:cNvSpPr>
            <a:spLocks noGrp="1"/>
          </p:cNvSpPr>
          <p:nvPr>
            <p:ph type="title"/>
          </p:nvPr>
        </p:nvSpPr>
        <p:spPr>
          <a:xfrm>
            <a:off x="241695" y="1918694"/>
            <a:ext cx="3097638" cy="4054282"/>
          </a:xfrm>
        </p:spPr>
        <p:txBody>
          <a:bodyPr>
            <a:normAutofit/>
          </a:bodyPr>
          <a:lstStyle/>
          <a:p>
            <a:r>
              <a:rPr lang="en-US" sz="3100" b="1" i="0" u="none" strike="noStrike" dirty="0">
                <a:solidFill>
                  <a:schemeClr val="tx2"/>
                </a:solidFill>
                <a:effectLst/>
              </a:rPr>
              <a:t> Emergent Behaviors in Large Language Models</a:t>
            </a:r>
            <a:br>
              <a:rPr lang="en-US" sz="3100" b="1" i="0" u="none" strike="noStrike" dirty="0">
                <a:solidFill>
                  <a:schemeClr val="tx2"/>
                </a:solidFill>
                <a:effectLst/>
              </a:rPr>
            </a:br>
            <a:endParaRPr lang="en-US" sz="3100" dirty="0">
              <a:solidFill>
                <a:schemeClr val="tx2"/>
              </a:solidFill>
            </a:endParaRPr>
          </a:p>
        </p:txBody>
      </p:sp>
      <p:grpSp>
        <p:nvGrpSpPr>
          <p:cNvPr id="37" name="Group 36">
            <a:extLst>
              <a:ext uri="{FF2B5EF4-FFF2-40B4-BE49-F238E27FC236}">
                <a16:creationId xmlns:a16="http://schemas.microsoft.com/office/drawing/2014/main" id="{5E02D55A-F529-4B19-BAF9-F63240A7B4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379" y="0"/>
            <a:ext cx="3243649" cy="2641149"/>
            <a:chOff x="6867015" y="-1"/>
            <a:chExt cx="5324985" cy="3251912"/>
          </a:xfrm>
          <a:solidFill>
            <a:schemeClr val="accent5">
              <a:alpha val="10000"/>
            </a:schemeClr>
          </a:solidFill>
        </p:grpSpPr>
        <p:sp>
          <p:nvSpPr>
            <p:cNvPr id="38" name="Freeform: Shape 37">
              <a:extLst>
                <a:ext uri="{FF2B5EF4-FFF2-40B4-BE49-F238E27FC236}">
                  <a16:creationId xmlns:a16="http://schemas.microsoft.com/office/drawing/2014/main" id="{60367E3C-3947-493D-9458-5955DB20AE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1E8D9785-21DB-4CE6-B138-2999AD61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43AA5AD5-8F29-4165-8112-305DDDDDD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2A4EC0CF-F38F-4D7F-B48D-9A26E814DF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52091651-79BC-6029-E8CA-230E45303106}"/>
              </a:ext>
            </a:extLst>
          </p:cNvPr>
          <p:cNvSpPr>
            <a:spLocks noGrp="1"/>
          </p:cNvSpPr>
          <p:nvPr>
            <p:ph idx="1"/>
          </p:nvPr>
        </p:nvSpPr>
        <p:spPr>
          <a:xfrm>
            <a:off x="3943350" y="1553134"/>
            <a:ext cx="4596404" cy="3751732"/>
          </a:xfrm>
        </p:spPr>
        <p:txBody>
          <a:bodyPr anchor="ctr">
            <a:normAutofit/>
          </a:bodyPr>
          <a:lstStyle/>
          <a:p>
            <a:pPr marL="0" indent="0">
              <a:buNone/>
            </a:pPr>
            <a:r>
              <a:rPr lang="en-US" sz="1500" b="1" i="0" u="none" strike="noStrike" dirty="0">
                <a:solidFill>
                  <a:schemeClr val="tx2"/>
                </a:solidFill>
                <a:effectLst/>
              </a:rPr>
              <a:t>Definition:</a:t>
            </a:r>
            <a:r>
              <a:rPr lang="en-US" sz="1500" b="0" i="0" u="none" strike="noStrike" dirty="0">
                <a:solidFill>
                  <a:schemeClr val="tx2"/>
                </a:solidFill>
                <a:effectLst/>
              </a:rPr>
              <a:t> Emergent behaviors refer to new abilities that large language models acquire suddenly as they scale up in size.</a:t>
            </a:r>
          </a:p>
          <a:p>
            <a:pPr marL="0" indent="0">
              <a:buNone/>
            </a:pPr>
            <a:r>
              <a:rPr lang="en-US" sz="1500" b="1" i="0" u="none" strike="noStrike" dirty="0">
                <a:solidFill>
                  <a:schemeClr val="tx2"/>
                </a:solidFill>
                <a:effectLst/>
              </a:rPr>
              <a:t>Key Paper:</a:t>
            </a:r>
            <a:r>
              <a:rPr lang="en-US" sz="1500" b="0" i="0" u="none" strike="noStrike" dirty="0">
                <a:solidFill>
                  <a:schemeClr val="tx2"/>
                </a:solidFill>
                <a:effectLst/>
              </a:rPr>
              <a:t> "The Emergent Abilities of Large Language Models" by Google, which popularized the term emergent behaviors.</a:t>
            </a:r>
          </a:p>
          <a:p>
            <a:pPr marL="0" indent="0">
              <a:buNone/>
            </a:pPr>
            <a:r>
              <a:rPr lang="en-US" sz="1500" b="1" i="0" u="none" strike="noStrike" dirty="0">
                <a:solidFill>
                  <a:schemeClr val="tx2"/>
                </a:solidFill>
                <a:effectLst/>
              </a:rPr>
              <a:t>Observations:</a:t>
            </a:r>
            <a:endParaRPr lang="en-US" sz="1500" b="0" i="0" u="none" strike="noStrike" dirty="0">
              <a:solidFill>
                <a:schemeClr val="tx2"/>
              </a:solidFill>
              <a:effectLst/>
            </a:endParaRPr>
          </a:p>
          <a:p>
            <a:pPr marL="742950" lvl="1" indent="-285750">
              <a:buFont typeface="Arial" panose="020B0604020202020204" pitchFamily="34" charset="0"/>
              <a:buChar char="•"/>
            </a:pPr>
            <a:r>
              <a:rPr lang="en-US" sz="1500" b="1" i="0" u="none" strike="noStrike" dirty="0">
                <a:solidFill>
                  <a:schemeClr val="tx2"/>
                </a:solidFill>
                <a:effectLst/>
              </a:rPr>
              <a:t>Critical Scale:</a:t>
            </a:r>
            <a:r>
              <a:rPr lang="en-US" sz="1500" b="0" i="0" u="none" strike="noStrike" dirty="0">
                <a:solidFill>
                  <a:schemeClr val="tx2"/>
                </a:solidFill>
                <a:effectLst/>
              </a:rPr>
              <a:t> Performance on tasks like translation, arithmetic, and logic remained flat until the model reached a particular scale, after which it spiked sharply, indicating the emergence of new abilities.</a:t>
            </a:r>
          </a:p>
          <a:p>
            <a:pPr marL="0" indent="0">
              <a:buNone/>
            </a:pPr>
            <a:r>
              <a:rPr lang="en-US" sz="1500" b="1" i="0" u="none" strike="noStrike" dirty="0">
                <a:solidFill>
                  <a:schemeClr val="tx2"/>
                </a:solidFill>
                <a:effectLst/>
              </a:rPr>
              <a:t>Significance:</a:t>
            </a:r>
            <a:r>
              <a:rPr lang="en-US" sz="1500" b="0" i="0" u="none" strike="noStrike" dirty="0">
                <a:solidFill>
                  <a:schemeClr val="tx2"/>
                </a:solidFill>
                <a:effectLst/>
              </a:rPr>
              <a:t> This phenomenon suggests that scaling models can unlock new capabilities, making it a critical consideration for AI development.</a:t>
            </a:r>
          </a:p>
          <a:p>
            <a:endParaRPr lang="en-US" sz="1500" dirty="0">
              <a:solidFill>
                <a:schemeClr val="tx2"/>
              </a:solidFill>
            </a:endParaRPr>
          </a:p>
        </p:txBody>
      </p:sp>
      <p:grpSp>
        <p:nvGrpSpPr>
          <p:cNvPr id="43" name="Group 42">
            <a:extLst>
              <a:ext uri="{FF2B5EF4-FFF2-40B4-BE49-F238E27FC236}">
                <a16:creationId xmlns:a16="http://schemas.microsoft.com/office/drawing/2014/main" id="{47A3A52F-BCB3-444D-9372-EE018B135C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401977" y="4114799"/>
            <a:ext cx="2741794" cy="2743201"/>
            <a:chOff x="-305" y="-1"/>
            <a:chExt cx="3832880" cy="2876136"/>
          </a:xfrm>
        </p:grpSpPr>
        <p:sp>
          <p:nvSpPr>
            <p:cNvPr id="44" name="Freeform: Shape 43">
              <a:extLst>
                <a:ext uri="{FF2B5EF4-FFF2-40B4-BE49-F238E27FC236}">
                  <a16:creationId xmlns:a16="http://schemas.microsoft.com/office/drawing/2014/main" id="{91E32C13-DED6-4967-85B8-68DD77103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38DDA515-BC6A-47FB-951E-E1E792875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B97EEFA7-6787-4EC0-8284-6D3D27306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1A9621AC-50AB-4B43-896D-78FE571A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1219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9C5E17-24D0-4696-A3C5-A2261FB45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29B58F-2358-44CC-ACE5-EF1BD3C6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0D6B6CA1-5919-0AC9-C919-FE6EEB8D475F}"/>
              </a:ext>
            </a:extLst>
          </p:cNvPr>
          <p:cNvSpPr>
            <a:spLocks noGrp="1"/>
          </p:cNvSpPr>
          <p:nvPr>
            <p:ph type="title"/>
          </p:nvPr>
        </p:nvSpPr>
        <p:spPr>
          <a:xfrm>
            <a:off x="603504" y="1243013"/>
            <a:ext cx="2891790" cy="4371974"/>
          </a:xfrm>
        </p:spPr>
        <p:txBody>
          <a:bodyPr>
            <a:normAutofit/>
          </a:bodyPr>
          <a:lstStyle/>
          <a:p>
            <a:r>
              <a:rPr lang="en-US" sz="3100" b="1" i="0" u="none" strike="noStrike">
                <a:solidFill>
                  <a:schemeClr val="tx2"/>
                </a:solidFill>
                <a:effectLst/>
              </a:rPr>
              <a:t>Debating the Reality of Emergent Behaviors</a:t>
            </a:r>
            <a:br>
              <a:rPr lang="en-US" sz="3100" b="1" i="0" u="none" strike="noStrike">
                <a:solidFill>
                  <a:schemeClr val="tx2"/>
                </a:solidFill>
                <a:effectLst/>
              </a:rPr>
            </a:br>
            <a:endParaRPr lang="en-US" sz="3100">
              <a:solidFill>
                <a:schemeClr val="tx2"/>
              </a:solidFill>
            </a:endParaRPr>
          </a:p>
        </p:txBody>
      </p:sp>
      <p:grpSp>
        <p:nvGrpSpPr>
          <p:cNvPr id="12" name="Group 11">
            <a:extLst>
              <a:ext uri="{FF2B5EF4-FFF2-40B4-BE49-F238E27FC236}">
                <a16:creationId xmlns:a16="http://schemas.microsoft.com/office/drawing/2014/main" id="{09DA5303-A1AF-4830-806C-51FCD9618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73011" y="5285"/>
            <a:ext cx="5470989" cy="6858000"/>
            <a:chOff x="4897348" y="-5799"/>
            <a:chExt cx="7294653" cy="6858000"/>
          </a:xfrm>
        </p:grpSpPr>
        <p:sp>
          <p:nvSpPr>
            <p:cNvPr id="13" name="Freeform: Shape 12">
              <a:extLst>
                <a:ext uri="{FF2B5EF4-FFF2-40B4-BE49-F238E27FC236}">
                  <a16:creationId xmlns:a16="http://schemas.microsoft.com/office/drawing/2014/main" id="{4FAAA8C8-4EB7-45F1-BF24-3EF0F4DC4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7348" y="-5798"/>
              <a:ext cx="7294652" cy="6857999"/>
            </a:xfrm>
            <a:custGeom>
              <a:avLst/>
              <a:gdLst>
                <a:gd name="connsiteX0" fmla="*/ 7294652 w 7294652"/>
                <a:gd name="connsiteY0" fmla="*/ 6063030 h 6857999"/>
                <a:gd name="connsiteX1" fmla="*/ 7294652 w 7294652"/>
                <a:gd name="connsiteY1" fmla="*/ 6857999 h 6857999"/>
                <a:gd name="connsiteX2" fmla="*/ 6248575 w 7294652"/>
                <a:gd name="connsiteY2" fmla="*/ 6857999 h 6857999"/>
                <a:gd name="connsiteX3" fmla="*/ 6477898 w 7294652"/>
                <a:gd name="connsiteY3" fmla="*/ 6700973 h 6857999"/>
                <a:gd name="connsiteX4" fmla="*/ 6647884 w 7294652"/>
                <a:gd name="connsiteY4" fmla="*/ 6572752 h 6857999"/>
                <a:gd name="connsiteX5" fmla="*/ 6817698 w 7294652"/>
                <a:gd name="connsiteY5" fmla="*/ 6440235 h 6857999"/>
                <a:gd name="connsiteX6" fmla="*/ 7161451 w 7294652"/>
                <a:gd name="connsiteY6" fmla="*/ 6165232 h 6857999"/>
                <a:gd name="connsiteX7" fmla="*/ 1673436 w 7294652"/>
                <a:gd name="connsiteY7" fmla="*/ 0 h 6857999"/>
                <a:gd name="connsiteX8" fmla="*/ 2394951 w 7294652"/>
                <a:gd name="connsiteY8" fmla="*/ 0 h 6857999"/>
                <a:gd name="connsiteX9" fmla="*/ 2244659 w 7294652"/>
                <a:gd name="connsiteY9" fmla="*/ 100763 h 6857999"/>
                <a:gd name="connsiteX10" fmla="*/ 1743903 w 7294652"/>
                <a:gd name="connsiteY10" fmla="*/ 498975 h 6857999"/>
                <a:gd name="connsiteX11" fmla="*/ 1163821 w 7294652"/>
                <a:gd name="connsiteY11" fmla="*/ 1121514 h 6857999"/>
                <a:gd name="connsiteX12" fmla="*/ 704911 w 7294652"/>
                <a:gd name="connsiteY12" fmla="*/ 1837036 h 6857999"/>
                <a:gd name="connsiteX13" fmla="*/ 393472 w 7294652"/>
                <a:gd name="connsiteY13" fmla="*/ 2627669 h 6857999"/>
                <a:gd name="connsiteX14" fmla="*/ 280032 w 7294652"/>
                <a:gd name="connsiteY14" fmla="*/ 3472097 h 6857999"/>
                <a:gd name="connsiteX15" fmla="*/ 327813 w 7294652"/>
                <a:gd name="connsiteY15" fmla="*/ 3884602 h 6857999"/>
                <a:gd name="connsiteX16" fmla="*/ 469096 w 7294652"/>
                <a:gd name="connsiteY16" fmla="*/ 4270809 h 6857999"/>
                <a:gd name="connsiteX17" fmla="*/ 567581 w 7294652"/>
                <a:gd name="connsiteY17" fmla="*/ 4452482 h 6857999"/>
                <a:gd name="connsiteX18" fmla="*/ 680677 w 7294652"/>
                <a:gd name="connsiteY18" fmla="*/ 4628484 h 6857999"/>
                <a:gd name="connsiteX19" fmla="*/ 941928 w 7294652"/>
                <a:gd name="connsiteY19" fmla="*/ 4968628 h 6857999"/>
                <a:gd name="connsiteX20" fmla="*/ 1224665 w 7294652"/>
                <a:gd name="connsiteY20" fmla="*/ 5311349 h 6857999"/>
                <a:gd name="connsiteX21" fmla="*/ 1365259 w 7294652"/>
                <a:gd name="connsiteY21" fmla="*/ 5490273 h 6857999"/>
                <a:gd name="connsiteX22" fmla="*/ 1432808 w 7294652"/>
                <a:gd name="connsiteY22" fmla="*/ 5577931 h 6857999"/>
                <a:gd name="connsiteX23" fmla="*/ 1498980 w 7294652"/>
                <a:gd name="connsiteY23" fmla="*/ 5662148 h 6857999"/>
                <a:gd name="connsiteX24" fmla="*/ 2067548 w 7294652"/>
                <a:gd name="connsiteY24" fmla="*/ 6283312 h 6857999"/>
                <a:gd name="connsiteX25" fmla="*/ 2369879 w 7294652"/>
                <a:gd name="connsiteY25" fmla="*/ 6562782 h 6857999"/>
                <a:gd name="connsiteX26" fmla="*/ 2686645 w 7294652"/>
                <a:gd name="connsiteY26" fmla="*/ 6820598 h 6857999"/>
                <a:gd name="connsiteX27" fmla="*/ 2738907 w 7294652"/>
                <a:gd name="connsiteY27" fmla="*/ 6857999 h 6857999"/>
                <a:gd name="connsiteX28" fmla="*/ 1731787 w 7294652"/>
                <a:gd name="connsiteY28" fmla="*/ 6857999 h 6857999"/>
                <a:gd name="connsiteX29" fmla="*/ 1607949 w 7294652"/>
                <a:gd name="connsiteY29" fmla="*/ 6732770 h 6857999"/>
                <a:gd name="connsiteX30" fmla="*/ 1309057 w 7294652"/>
                <a:gd name="connsiteY30" fmla="*/ 6370109 h 6857999"/>
                <a:gd name="connsiteX31" fmla="*/ 1048147 w 7294652"/>
                <a:gd name="connsiteY31" fmla="*/ 5986138 h 6857999"/>
                <a:gd name="connsiteX32" fmla="*/ 987131 w 7294652"/>
                <a:gd name="connsiteY32" fmla="*/ 5888512 h 6857999"/>
                <a:gd name="connsiteX33" fmla="*/ 928866 w 7294652"/>
                <a:gd name="connsiteY33" fmla="*/ 5793463 h 6857999"/>
                <a:gd name="connsiteX34" fmla="*/ 813708 w 7294652"/>
                <a:gd name="connsiteY34" fmla="*/ 5609556 h 6857999"/>
                <a:gd name="connsiteX35" fmla="*/ 574972 w 7294652"/>
                <a:gd name="connsiteY35" fmla="*/ 5231598 h 6857999"/>
                <a:gd name="connsiteX36" fmla="*/ 342424 w 7294652"/>
                <a:gd name="connsiteY36" fmla="*/ 4834048 h 6857999"/>
                <a:gd name="connsiteX37" fmla="*/ 237579 w 7294652"/>
                <a:gd name="connsiteY37" fmla="*/ 4623500 h 6857999"/>
                <a:gd name="connsiteX38" fmla="*/ 148373 w 7294652"/>
                <a:gd name="connsiteY38" fmla="*/ 4404356 h 6857999"/>
                <a:gd name="connsiteX39" fmla="*/ 79623 w 7294652"/>
                <a:gd name="connsiteY39" fmla="*/ 4175762 h 6857999"/>
                <a:gd name="connsiteX40" fmla="*/ 54185 w 7294652"/>
                <a:gd name="connsiteY40" fmla="*/ 4059229 h 6857999"/>
                <a:gd name="connsiteX41" fmla="*/ 43013 w 7294652"/>
                <a:gd name="connsiteY41" fmla="*/ 4000790 h 6857999"/>
                <a:gd name="connsiteX42" fmla="*/ 33734 w 7294652"/>
                <a:gd name="connsiteY42" fmla="*/ 3942180 h 6857999"/>
                <a:gd name="connsiteX43" fmla="*/ 45 w 7294652"/>
                <a:gd name="connsiteY43" fmla="*/ 3472097 h 6857999"/>
                <a:gd name="connsiteX44" fmla="*/ 95436 w 7294652"/>
                <a:gd name="connsiteY44" fmla="*/ 2557372 h 6857999"/>
                <a:gd name="connsiteX45" fmla="*/ 382126 w 7294652"/>
                <a:gd name="connsiteY45" fmla="*/ 1680799 h 6857999"/>
                <a:gd name="connsiteX46" fmla="*/ 1457043 w 7294652"/>
                <a:gd name="connsiteY46" fmla="*/ 1921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94652" h="6857999">
                  <a:moveTo>
                    <a:pt x="7294652" y="6063030"/>
                  </a:moveTo>
                  <a:lnTo>
                    <a:pt x="7294652" y="6857999"/>
                  </a:lnTo>
                  <a:lnTo>
                    <a:pt x="6248575" y="6857999"/>
                  </a:lnTo>
                  <a:lnTo>
                    <a:pt x="6477898" y="6700973"/>
                  </a:lnTo>
                  <a:cubicBezTo>
                    <a:pt x="6534790" y="6659378"/>
                    <a:pt x="6591336" y="6616237"/>
                    <a:pt x="6647884" y="6572752"/>
                  </a:cubicBezTo>
                  <a:cubicBezTo>
                    <a:pt x="6704432" y="6529268"/>
                    <a:pt x="6761151" y="6485095"/>
                    <a:pt x="6817698" y="6440235"/>
                  </a:cubicBezTo>
                  <a:lnTo>
                    <a:pt x="7161451" y="6165232"/>
                  </a:lnTo>
                  <a:close/>
                  <a:moveTo>
                    <a:pt x="1673436" y="0"/>
                  </a:moveTo>
                  <a:lnTo>
                    <a:pt x="2394951" y="0"/>
                  </a:lnTo>
                  <a:lnTo>
                    <a:pt x="2244659" y="100763"/>
                  </a:lnTo>
                  <a:cubicBezTo>
                    <a:pt x="2071051" y="224086"/>
                    <a:pt x="1903860" y="356975"/>
                    <a:pt x="1743903" y="498975"/>
                  </a:cubicBezTo>
                  <a:cubicBezTo>
                    <a:pt x="1533218" y="689638"/>
                    <a:pt x="1339146" y="897902"/>
                    <a:pt x="1163821" y="1121514"/>
                  </a:cubicBezTo>
                  <a:cubicBezTo>
                    <a:pt x="988284" y="1344764"/>
                    <a:pt x="834608" y="1584376"/>
                    <a:pt x="704911" y="1837036"/>
                  </a:cubicBezTo>
                  <a:cubicBezTo>
                    <a:pt x="573950" y="2089059"/>
                    <a:pt x="469577" y="2354041"/>
                    <a:pt x="393472" y="2627669"/>
                  </a:cubicBezTo>
                  <a:cubicBezTo>
                    <a:pt x="318269" y="2902842"/>
                    <a:pt x="280119" y="3186833"/>
                    <a:pt x="280032" y="3472097"/>
                  </a:cubicBezTo>
                  <a:cubicBezTo>
                    <a:pt x="280349" y="3610956"/>
                    <a:pt x="296380" y="3749334"/>
                    <a:pt x="327813" y="3884602"/>
                  </a:cubicBezTo>
                  <a:cubicBezTo>
                    <a:pt x="360878" y="4018046"/>
                    <a:pt x="408244" y="4147540"/>
                    <a:pt x="469096" y="4270809"/>
                  </a:cubicBezTo>
                  <a:cubicBezTo>
                    <a:pt x="499175" y="4332511"/>
                    <a:pt x="532347" y="4393012"/>
                    <a:pt x="567581" y="4452482"/>
                  </a:cubicBezTo>
                  <a:cubicBezTo>
                    <a:pt x="602815" y="4511953"/>
                    <a:pt x="641144" y="4570562"/>
                    <a:pt x="680677" y="4628484"/>
                  </a:cubicBezTo>
                  <a:cubicBezTo>
                    <a:pt x="760771" y="4743985"/>
                    <a:pt x="849802" y="4856048"/>
                    <a:pt x="941928" y="4968628"/>
                  </a:cubicBezTo>
                  <a:cubicBezTo>
                    <a:pt x="1034055" y="5081206"/>
                    <a:pt x="1130994" y="5193958"/>
                    <a:pt x="1224665" y="5311349"/>
                  </a:cubicBezTo>
                  <a:cubicBezTo>
                    <a:pt x="1271987" y="5369787"/>
                    <a:pt x="1318853" y="5429429"/>
                    <a:pt x="1365259" y="5490273"/>
                  </a:cubicBezTo>
                  <a:lnTo>
                    <a:pt x="1432808" y="5577931"/>
                  </a:lnTo>
                  <a:cubicBezTo>
                    <a:pt x="1454979" y="5605947"/>
                    <a:pt x="1476121" y="5634821"/>
                    <a:pt x="1498980" y="5662148"/>
                  </a:cubicBezTo>
                  <a:cubicBezTo>
                    <a:pt x="1676323" y="5880038"/>
                    <a:pt x="1866158" y="6087441"/>
                    <a:pt x="2067548" y="6283312"/>
                  </a:cubicBezTo>
                  <a:cubicBezTo>
                    <a:pt x="2166203" y="6379907"/>
                    <a:pt x="2266974" y="6473064"/>
                    <a:pt x="2369879" y="6562782"/>
                  </a:cubicBezTo>
                  <a:cubicBezTo>
                    <a:pt x="2473005" y="6652331"/>
                    <a:pt x="2577677" y="6738957"/>
                    <a:pt x="2686645" y="6820598"/>
                  </a:cubicBezTo>
                  <a:lnTo>
                    <a:pt x="2738907" y="6857999"/>
                  </a:lnTo>
                  <a:lnTo>
                    <a:pt x="1731787" y="6857999"/>
                  </a:lnTo>
                  <a:lnTo>
                    <a:pt x="1607949" y="6732770"/>
                  </a:lnTo>
                  <a:cubicBezTo>
                    <a:pt x="1501232" y="6617903"/>
                    <a:pt x="1401421" y="6496799"/>
                    <a:pt x="1309057" y="6370109"/>
                  </a:cubicBezTo>
                  <a:cubicBezTo>
                    <a:pt x="1217103" y="6244469"/>
                    <a:pt x="1129618" y="6116590"/>
                    <a:pt x="1048147" y="5986138"/>
                  </a:cubicBezTo>
                  <a:cubicBezTo>
                    <a:pt x="1027179" y="5953825"/>
                    <a:pt x="1007414" y="5920996"/>
                    <a:pt x="987131" y="5888512"/>
                  </a:cubicBezTo>
                  <a:lnTo>
                    <a:pt x="928866" y="5793463"/>
                  </a:lnTo>
                  <a:cubicBezTo>
                    <a:pt x="891568" y="5732276"/>
                    <a:pt x="852725" y="5671260"/>
                    <a:pt x="813708" y="5609556"/>
                  </a:cubicBezTo>
                  <a:lnTo>
                    <a:pt x="574972" y="5231598"/>
                  </a:lnTo>
                  <a:cubicBezTo>
                    <a:pt x="495221" y="5103551"/>
                    <a:pt x="416158" y="4971549"/>
                    <a:pt x="342424" y="4834048"/>
                  </a:cubicBezTo>
                  <a:cubicBezTo>
                    <a:pt x="305641" y="4765298"/>
                    <a:pt x="270236" y="4695343"/>
                    <a:pt x="237579" y="4623500"/>
                  </a:cubicBezTo>
                  <a:cubicBezTo>
                    <a:pt x="204922" y="4551655"/>
                    <a:pt x="175187" y="4478607"/>
                    <a:pt x="148373" y="4404356"/>
                  </a:cubicBezTo>
                  <a:cubicBezTo>
                    <a:pt x="121561" y="4330107"/>
                    <a:pt x="99046" y="4252934"/>
                    <a:pt x="79623" y="4175762"/>
                  </a:cubicBezTo>
                  <a:cubicBezTo>
                    <a:pt x="70514" y="4136916"/>
                    <a:pt x="61577" y="4098245"/>
                    <a:pt x="54185" y="4059229"/>
                  </a:cubicBezTo>
                  <a:lnTo>
                    <a:pt x="43013" y="4000790"/>
                  </a:lnTo>
                  <a:lnTo>
                    <a:pt x="33734" y="3942180"/>
                  </a:lnTo>
                  <a:cubicBezTo>
                    <a:pt x="10461" y="3786581"/>
                    <a:pt x="-801" y="3629416"/>
                    <a:pt x="45" y="3472097"/>
                  </a:cubicBezTo>
                  <a:cubicBezTo>
                    <a:pt x="863" y="3164748"/>
                    <a:pt x="32824" y="2858275"/>
                    <a:pt x="95436" y="2557372"/>
                  </a:cubicBezTo>
                  <a:cubicBezTo>
                    <a:pt x="157549" y="2255281"/>
                    <a:pt x="253728" y="1961216"/>
                    <a:pt x="382126" y="1680799"/>
                  </a:cubicBezTo>
                  <a:cubicBezTo>
                    <a:pt x="639940" y="1120482"/>
                    <a:pt x="1015492" y="619117"/>
                    <a:pt x="1457043" y="1921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77FC097-E4F2-4A45-82E8-3808FA553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0650" y="-5799"/>
              <a:ext cx="7291350" cy="6858000"/>
            </a:xfrm>
            <a:custGeom>
              <a:avLst/>
              <a:gdLst>
                <a:gd name="connsiteX0" fmla="*/ 7291350 w 7291350"/>
                <a:gd name="connsiteY0" fmla="*/ 5718699 h 6858000"/>
                <a:gd name="connsiteX1" fmla="*/ 7291350 w 7291350"/>
                <a:gd name="connsiteY1" fmla="*/ 6806115 h 6858000"/>
                <a:gd name="connsiteX2" fmla="*/ 7224124 w 7291350"/>
                <a:gd name="connsiteY2" fmla="*/ 6858000 h 6858000"/>
                <a:gd name="connsiteX3" fmla="*/ 5607142 w 7291350"/>
                <a:gd name="connsiteY3" fmla="*/ 6858000 h 6858000"/>
                <a:gd name="connsiteX4" fmla="*/ 5736072 w 7291350"/>
                <a:gd name="connsiteY4" fmla="*/ 6801170 h 6858000"/>
                <a:gd name="connsiteX5" fmla="*/ 6949826 w 7291350"/>
                <a:gd name="connsiteY5" fmla="*/ 5983707 h 6858000"/>
                <a:gd name="connsiteX6" fmla="*/ 7220703 w 7291350"/>
                <a:gd name="connsiteY6" fmla="*/ 5773675 h 6858000"/>
                <a:gd name="connsiteX7" fmla="*/ 7218419 w 7291350"/>
                <a:gd name="connsiteY7" fmla="*/ 0 h 6858000"/>
                <a:gd name="connsiteX8" fmla="*/ 7291350 w 7291350"/>
                <a:gd name="connsiteY8" fmla="*/ 0 h 6858000"/>
                <a:gd name="connsiteX9" fmla="*/ 7291350 w 7291350"/>
                <a:gd name="connsiteY9" fmla="*/ 50138 h 6858000"/>
                <a:gd name="connsiteX10" fmla="*/ 1797607 w 7291350"/>
                <a:gd name="connsiteY10" fmla="*/ 0 h 6858000"/>
                <a:gd name="connsiteX11" fmla="*/ 3385676 w 7291350"/>
                <a:gd name="connsiteY11" fmla="*/ 0 h 6858000"/>
                <a:gd name="connsiteX12" fmla="*/ 3360567 w 7291350"/>
                <a:gd name="connsiteY12" fmla="*/ 11552 h 6858000"/>
                <a:gd name="connsiteX13" fmla="*/ 2267395 w 7291350"/>
                <a:gd name="connsiteY13" fmla="*/ 725831 h 6858000"/>
                <a:gd name="connsiteX14" fmla="*/ 1234074 w 7291350"/>
                <a:gd name="connsiteY14" fmla="*/ 2007171 h 6858000"/>
                <a:gd name="connsiteX15" fmla="*/ 859383 w 7291350"/>
                <a:gd name="connsiteY15" fmla="*/ 3498372 h 6858000"/>
                <a:gd name="connsiteX16" fmla="*/ 1479513 w 7291350"/>
                <a:gd name="connsiteY16" fmla="*/ 4883182 h 6858000"/>
                <a:gd name="connsiteX17" fmla="*/ 1791985 w 7291350"/>
                <a:gd name="connsiteY17" fmla="*/ 5322671 h 6858000"/>
                <a:gd name="connsiteX18" fmla="*/ 3397295 w 7291350"/>
                <a:gd name="connsiteY18" fmla="*/ 6784567 h 6858000"/>
                <a:gd name="connsiteX19" fmla="*/ 3590446 w 7291350"/>
                <a:gd name="connsiteY19" fmla="*/ 6858000 h 6858000"/>
                <a:gd name="connsiteX20" fmla="*/ 1970757 w 7291350"/>
                <a:gd name="connsiteY20" fmla="*/ 6858000 h 6858000"/>
                <a:gd name="connsiteX21" fmla="*/ 1735872 w 7291350"/>
                <a:gd name="connsiteY21" fmla="*/ 6627685 h 6858000"/>
                <a:gd name="connsiteX22" fmla="*/ 1080932 w 7291350"/>
                <a:gd name="connsiteY22" fmla="*/ 5805127 h 6858000"/>
                <a:gd name="connsiteX23" fmla="*/ 0 w 7291350"/>
                <a:gd name="connsiteY23" fmla="*/ 3498372 h 6858000"/>
                <a:gd name="connsiteX24" fmla="*/ 1708174 w 7291350"/>
                <a:gd name="connsiteY24"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91350" h="6858000">
                  <a:moveTo>
                    <a:pt x="7291350" y="5718699"/>
                  </a:moveTo>
                  <a:lnTo>
                    <a:pt x="7291350" y="6806115"/>
                  </a:lnTo>
                  <a:lnTo>
                    <a:pt x="7224124" y="6858000"/>
                  </a:lnTo>
                  <a:lnTo>
                    <a:pt x="5607142" y="6858000"/>
                  </a:lnTo>
                  <a:lnTo>
                    <a:pt x="5736072" y="6801170"/>
                  </a:lnTo>
                  <a:cubicBezTo>
                    <a:pt x="6122313" y="6616106"/>
                    <a:pt x="6503069" y="6332805"/>
                    <a:pt x="6949826" y="5983707"/>
                  </a:cubicBezTo>
                  <a:cubicBezTo>
                    <a:pt x="7041094" y="5912378"/>
                    <a:pt x="7132358" y="5842426"/>
                    <a:pt x="7220703" y="5773675"/>
                  </a:cubicBezTo>
                  <a:close/>
                  <a:moveTo>
                    <a:pt x="7218419" y="0"/>
                  </a:moveTo>
                  <a:lnTo>
                    <a:pt x="7291350" y="0"/>
                  </a:lnTo>
                  <a:lnTo>
                    <a:pt x="7291350" y="50138"/>
                  </a:lnTo>
                  <a:close/>
                  <a:moveTo>
                    <a:pt x="1797607" y="0"/>
                  </a:moveTo>
                  <a:lnTo>
                    <a:pt x="3385676" y="0"/>
                  </a:lnTo>
                  <a:lnTo>
                    <a:pt x="3360567" y="11552"/>
                  </a:lnTo>
                  <a:cubicBezTo>
                    <a:pt x="2968013" y="202286"/>
                    <a:pt x="2600620" y="442170"/>
                    <a:pt x="2267395" y="725831"/>
                  </a:cubicBezTo>
                  <a:cubicBezTo>
                    <a:pt x="1824986" y="1104820"/>
                    <a:pt x="1477279" y="1536057"/>
                    <a:pt x="1234074" y="2007171"/>
                  </a:cubicBezTo>
                  <a:cubicBezTo>
                    <a:pt x="985368" y="2488770"/>
                    <a:pt x="859383" y="2990476"/>
                    <a:pt x="859383" y="3498372"/>
                  </a:cubicBezTo>
                  <a:cubicBezTo>
                    <a:pt x="859383" y="4010222"/>
                    <a:pt x="1060651" y="4308942"/>
                    <a:pt x="1479513" y="4883182"/>
                  </a:cubicBezTo>
                  <a:cubicBezTo>
                    <a:pt x="1580577" y="5021714"/>
                    <a:pt x="1685078" y="5164888"/>
                    <a:pt x="1791985" y="5322671"/>
                  </a:cubicBezTo>
                  <a:cubicBezTo>
                    <a:pt x="2283419" y="6046950"/>
                    <a:pt x="2796809" y="6521439"/>
                    <a:pt x="3397295" y="6784567"/>
                  </a:cubicBezTo>
                  <a:lnTo>
                    <a:pt x="3590446" y="6858000"/>
                  </a:lnTo>
                  <a:lnTo>
                    <a:pt x="1970757" y="6858000"/>
                  </a:lnTo>
                  <a:lnTo>
                    <a:pt x="1735872" y="6627685"/>
                  </a:lnTo>
                  <a:cubicBezTo>
                    <a:pt x="1502484" y="6382823"/>
                    <a:pt x="1285774" y="6107254"/>
                    <a:pt x="1080932" y="5805127"/>
                  </a:cubicBezTo>
                  <a:cubicBezTo>
                    <a:pt x="556365" y="5032027"/>
                    <a:pt x="0" y="4501616"/>
                    <a:pt x="0" y="3498372"/>
                  </a:cubicBezTo>
                  <a:cubicBezTo>
                    <a:pt x="0" y="2160829"/>
                    <a:pt x="685186" y="949872"/>
                    <a:pt x="1708174" y="7330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0DF88B0-FA8A-47F5-8EAC-1880B1A51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2894" y="-5799"/>
              <a:ext cx="7269107" cy="6858000"/>
            </a:xfrm>
            <a:custGeom>
              <a:avLst/>
              <a:gdLst>
                <a:gd name="connsiteX0" fmla="*/ 7269107 w 7269107"/>
                <a:gd name="connsiteY0" fmla="*/ 5518449 h 6858000"/>
                <a:gd name="connsiteX1" fmla="*/ 7269107 w 7269107"/>
                <a:gd name="connsiteY1" fmla="*/ 6823281 h 6858000"/>
                <a:gd name="connsiteX2" fmla="*/ 7224122 w 7269107"/>
                <a:gd name="connsiteY2" fmla="*/ 6858000 h 6858000"/>
                <a:gd name="connsiteX3" fmla="*/ 4927054 w 7269107"/>
                <a:gd name="connsiteY3" fmla="*/ 6858000 h 6858000"/>
                <a:gd name="connsiteX4" fmla="*/ 4982167 w 7269107"/>
                <a:gd name="connsiteY4" fmla="*/ 6852876 h 6858000"/>
                <a:gd name="connsiteX5" fmla="*/ 5743768 w 7269107"/>
                <a:gd name="connsiteY5" fmla="*/ 6606245 h 6858000"/>
                <a:gd name="connsiteX6" fmla="*/ 6843778 w 7269107"/>
                <a:gd name="connsiteY6" fmla="*/ 5848440 h 6858000"/>
                <a:gd name="connsiteX7" fmla="*/ 7115515 w 7269107"/>
                <a:gd name="connsiteY7" fmla="*/ 5637891 h 6858000"/>
                <a:gd name="connsiteX8" fmla="*/ 6870111 w 7269107"/>
                <a:gd name="connsiteY8" fmla="*/ 0 h 6858000"/>
                <a:gd name="connsiteX9" fmla="*/ 7269107 w 7269107"/>
                <a:gd name="connsiteY9" fmla="*/ 0 h 6858000"/>
                <a:gd name="connsiteX10" fmla="*/ 7269107 w 7269107"/>
                <a:gd name="connsiteY10" fmla="*/ 243137 h 6858000"/>
                <a:gd name="connsiteX11" fmla="*/ 7089989 w 7269107"/>
                <a:gd name="connsiteY11" fmla="*/ 119955 h 6858000"/>
                <a:gd name="connsiteX12" fmla="*/ 6952948 w 7269107"/>
                <a:gd name="connsiteY12" fmla="*/ 41521 h 6858000"/>
                <a:gd name="connsiteX13" fmla="*/ 1797606 w 7269107"/>
                <a:gd name="connsiteY13" fmla="*/ 0 h 6858000"/>
                <a:gd name="connsiteX14" fmla="*/ 3815328 w 7269107"/>
                <a:gd name="connsiteY14" fmla="*/ 0 h 6858000"/>
                <a:gd name="connsiteX15" fmla="*/ 3627371 w 7269107"/>
                <a:gd name="connsiteY15" fmla="*/ 77142 h 6858000"/>
                <a:gd name="connsiteX16" fmla="*/ 2379115 w 7269107"/>
                <a:gd name="connsiteY16" fmla="*/ 856285 h 6858000"/>
                <a:gd name="connsiteX17" fmla="*/ 1386699 w 7269107"/>
                <a:gd name="connsiteY17" fmla="*/ 2086062 h 6858000"/>
                <a:gd name="connsiteX18" fmla="*/ 1031258 w 7269107"/>
                <a:gd name="connsiteY18" fmla="*/ 3498372 h 6858000"/>
                <a:gd name="connsiteX19" fmla="*/ 1618904 w 7269107"/>
                <a:gd name="connsiteY19" fmla="*/ 4781604 h 6858000"/>
                <a:gd name="connsiteX20" fmla="*/ 1934812 w 7269107"/>
                <a:gd name="connsiteY20" fmla="*/ 5225904 h 6858000"/>
                <a:gd name="connsiteX21" fmla="*/ 3140010 w 7269107"/>
                <a:gd name="connsiteY21" fmla="*/ 6456196 h 6858000"/>
                <a:gd name="connsiteX22" fmla="*/ 4281662 w 7269107"/>
                <a:gd name="connsiteY22" fmla="*/ 6843305 h 6858000"/>
                <a:gd name="connsiteX23" fmla="*/ 4449058 w 7269107"/>
                <a:gd name="connsiteY23" fmla="*/ 6858000 h 6858000"/>
                <a:gd name="connsiteX24" fmla="*/ 1970756 w 7269107"/>
                <a:gd name="connsiteY24" fmla="*/ 6858000 h 6858000"/>
                <a:gd name="connsiteX25" fmla="*/ 1735871 w 7269107"/>
                <a:gd name="connsiteY25" fmla="*/ 6627685 h 6858000"/>
                <a:gd name="connsiteX26" fmla="*/ 1080930 w 7269107"/>
                <a:gd name="connsiteY26" fmla="*/ 5805127 h 6858000"/>
                <a:gd name="connsiteX27" fmla="*/ 0 w 7269107"/>
                <a:gd name="connsiteY27" fmla="*/ 3498372 h 6858000"/>
                <a:gd name="connsiteX28" fmla="*/ 1708172 w 7269107"/>
                <a:gd name="connsiteY28"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69107" h="6858000">
                  <a:moveTo>
                    <a:pt x="7269107" y="5518449"/>
                  </a:moveTo>
                  <a:lnTo>
                    <a:pt x="7269107" y="6823281"/>
                  </a:lnTo>
                  <a:lnTo>
                    <a:pt x="7224122" y="6858000"/>
                  </a:lnTo>
                  <a:lnTo>
                    <a:pt x="4927054" y="6858000"/>
                  </a:lnTo>
                  <a:lnTo>
                    <a:pt x="4982167" y="6852876"/>
                  </a:lnTo>
                  <a:cubicBezTo>
                    <a:pt x="5236517" y="6821036"/>
                    <a:pt x="5483373" y="6740566"/>
                    <a:pt x="5743768" y="6606245"/>
                  </a:cubicBezTo>
                  <a:cubicBezTo>
                    <a:pt x="6099551" y="6422337"/>
                    <a:pt x="6452586" y="6154209"/>
                    <a:pt x="6843778" y="5848440"/>
                  </a:cubicBezTo>
                  <a:cubicBezTo>
                    <a:pt x="6935559" y="5776768"/>
                    <a:pt x="7026997" y="5706642"/>
                    <a:pt x="7115515" y="5637891"/>
                  </a:cubicBezTo>
                  <a:close/>
                  <a:moveTo>
                    <a:pt x="6870111" y="0"/>
                  </a:moveTo>
                  <a:lnTo>
                    <a:pt x="7269107" y="0"/>
                  </a:lnTo>
                  <a:lnTo>
                    <a:pt x="7269107" y="243137"/>
                  </a:lnTo>
                  <a:lnTo>
                    <a:pt x="7089989" y="119955"/>
                  </a:lnTo>
                  <a:cubicBezTo>
                    <a:pt x="7045081" y="92581"/>
                    <a:pt x="6999384" y="66425"/>
                    <a:pt x="6952948" y="41521"/>
                  </a:cubicBezTo>
                  <a:close/>
                  <a:moveTo>
                    <a:pt x="1797606" y="0"/>
                  </a:moveTo>
                  <a:lnTo>
                    <a:pt x="3815328" y="0"/>
                  </a:lnTo>
                  <a:lnTo>
                    <a:pt x="3627371" y="77142"/>
                  </a:lnTo>
                  <a:cubicBezTo>
                    <a:pt x="3175548" y="273822"/>
                    <a:pt x="2754868" y="536281"/>
                    <a:pt x="2379115" y="856285"/>
                  </a:cubicBezTo>
                  <a:cubicBezTo>
                    <a:pt x="1959736" y="1215679"/>
                    <a:pt x="1616497" y="1640901"/>
                    <a:pt x="1386699" y="2086062"/>
                  </a:cubicBezTo>
                  <a:cubicBezTo>
                    <a:pt x="1151572" y="2543083"/>
                    <a:pt x="1031258" y="3018150"/>
                    <a:pt x="1031258" y="3498372"/>
                  </a:cubicBezTo>
                  <a:cubicBezTo>
                    <a:pt x="1031258" y="3957455"/>
                    <a:pt x="1211213" y="4223692"/>
                    <a:pt x="1618904" y="4781604"/>
                  </a:cubicBezTo>
                  <a:cubicBezTo>
                    <a:pt x="1720826" y="4921339"/>
                    <a:pt x="1826186" y="5065887"/>
                    <a:pt x="1934812" y="5225904"/>
                  </a:cubicBezTo>
                  <a:cubicBezTo>
                    <a:pt x="2318957" y="5792064"/>
                    <a:pt x="2713069" y="6194600"/>
                    <a:pt x="3140010" y="6456196"/>
                  </a:cubicBezTo>
                  <a:cubicBezTo>
                    <a:pt x="3479423" y="6664512"/>
                    <a:pt x="3855769" y="6792387"/>
                    <a:pt x="4281662" y="6843305"/>
                  </a:cubicBezTo>
                  <a:lnTo>
                    <a:pt x="4449058" y="6858000"/>
                  </a:lnTo>
                  <a:lnTo>
                    <a:pt x="1970756" y="6858000"/>
                  </a:lnTo>
                  <a:lnTo>
                    <a:pt x="1735871" y="6627685"/>
                  </a:lnTo>
                  <a:cubicBezTo>
                    <a:pt x="1502482" y="6382823"/>
                    <a:pt x="1285773" y="6107254"/>
                    <a:pt x="1080930" y="5805127"/>
                  </a:cubicBezTo>
                  <a:cubicBezTo>
                    <a:pt x="556364" y="5032027"/>
                    <a:pt x="0" y="4501616"/>
                    <a:pt x="0" y="3498372"/>
                  </a:cubicBezTo>
                  <a:cubicBezTo>
                    <a:pt x="0" y="2160829"/>
                    <a:pt x="685185" y="949872"/>
                    <a:pt x="1708172" y="73302"/>
                  </a:cubicBezTo>
                  <a:close/>
                </a:path>
              </a:pathLst>
            </a:custGeom>
            <a:gradFill>
              <a:gsLst>
                <a:gs pos="2000">
                  <a:schemeClr val="bg1">
                    <a:alpha val="10000"/>
                  </a:schemeClr>
                </a:gs>
                <a:gs pos="5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A667B4BA-78A9-4B53-8B7E-1D52488A5087}"/>
              </a:ext>
            </a:extLst>
          </p:cNvPr>
          <p:cNvSpPr>
            <a:spLocks noGrp="1"/>
          </p:cNvSpPr>
          <p:nvPr>
            <p:ph idx="1"/>
          </p:nvPr>
        </p:nvSpPr>
        <p:spPr>
          <a:xfrm>
            <a:off x="4974609" y="1032987"/>
            <a:ext cx="3689331" cy="4792027"/>
          </a:xfrm>
        </p:spPr>
        <p:txBody>
          <a:bodyPr anchor="ctr">
            <a:normAutofit/>
          </a:bodyPr>
          <a:lstStyle/>
          <a:p>
            <a:pPr marL="0" indent="0">
              <a:lnSpc>
                <a:spcPct val="90000"/>
              </a:lnSpc>
              <a:buNone/>
            </a:pPr>
            <a:r>
              <a:rPr lang="en-US" sz="1400" b="1" i="0" u="none" strike="noStrike" dirty="0">
                <a:solidFill>
                  <a:schemeClr val="tx2"/>
                </a:solidFill>
                <a:effectLst/>
              </a:rPr>
              <a:t>Controversy:</a:t>
            </a:r>
            <a:r>
              <a:rPr lang="en-US" sz="1400" b="0" i="0" u="none" strike="noStrike" dirty="0">
                <a:solidFill>
                  <a:schemeClr val="tx2"/>
                </a:solidFill>
                <a:effectLst/>
              </a:rPr>
              <a:t> Some researchers argue that these emergent behaviors might be artifacts of the metrics used rather than fundamental changes in model behavior.</a:t>
            </a:r>
          </a:p>
          <a:p>
            <a:pPr marL="0" indent="0">
              <a:lnSpc>
                <a:spcPct val="90000"/>
              </a:lnSpc>
              <a:buNone/>
            </a:pPr>
            <a:endParaRPr lang="en-US" sz="1400" b="0" i="0" u="none" strike="noStrike" dirty="0">
              <a:solidFill>
                <a:schemeClr val="tx2"/>
              </a:solidFill>
              <a:effectLst/>
            </a:endParaRPr>
          </a:p>
          <a:p>
            <a:pPr marL="0" indent="0">
              <a:lnSpc>
                <a:spcPct val="90000"/>
              </a:lnSpc>
              <a:buNone/>
            </a:pPr>
            <a:r>
              <a:rPr lang="en-US" sz="1400" b="1" i="0" u="none" strike="noStrike" dirty="0">
                <a:solidFill>
                  <a:schemeClr val="tx2"/>
                </a:solidFill>
                <a:effectLst/>
              </a:rPr>
              <a:t>Metric Analysis:</a:t>
            </a:r>
            <a:endParaRPr lang="en-US" sz="1400" b="0" i="0" u="none" strike="noStrike" dirty="0">
              <a:solidFill>
                <a:schemeClr val="tx2"/>
              </a:solidFill>
              <a:effectLst/>
            </a:endParaRPr>
          </a:p>
          <a:p>
            <a:pPr marL="742950" lvl="1" indent="-285750">
              <a:lnSpc>
                <a:spcPct val="90000"/>
              </a:lnSpc>
              <a:buFont typeface="Arial" panose="020B0604020202020204" pitchFamily="34" charset="0"/>
              <a:buChar char="•"/>
            </a:pPr>
            <a:r>
              <a:rPr lang="en-US" sz="1400" b="0" i="0" u="none" strike="noStrike" dirty="0">
                <a:solidFill>
                  <a:schemeClr val="tx2"/>
                </a:solidFill>
                <a:effectLst/>
              </a:rPr>
              <a:t>The original paper used discontinuous metrics, like exact string match or multiple-choice grades, which can give either full credit or none, potentially obscuring incremental improvements.</a:t>
            </a:r>
          </a:p>
          <a:p>
            <a:pPr marL="742950" lvl="1" indent="-285750">
              <a:lnSpc>
                <a:spcPct val="90000"/>
              </a:lnSpc>
              <a:buFont typeface="Arial" panose="020B0604020202020204" pitchFamily="34" charset="0"/>
              <a:buChar char="•"/>
            </a:pPr>
            <a:r>
              <a:rPr lang="en-US" sz="1400" b="1" i="0" u="none" strike="noStrike" dirty="0">
                <a:solidFill>
                  <a:schemeClr val="tx2"/>
                </a:solidFill>
                <a:effectLst/>
              </a:rPr>
              <a:t>Alternative Metrics:</a:t>
            </a:r>
            <a:r>
              <a:rPr lang="en-US" sz="1400" b="0" i="0" u="none" strike="noStrike" dirty="0">
                <a:solidFill>
                  <a:schemeClr val="tx2"/>
                </a:solidFill>
                <a:effectLst/>
              </a:rPr>
              <a:t> The critique suggests using continuous metrics, like Token Edit Distance, which provide partial credit for nearly correct answers, leading to smoother, more predictable performance improvements.</a:t>
            </a:r>
          </a:p>
          <a:p>
            <a:pPr marL="0" indent="0">
              <a:lnSpc>
                <a:spcPct val="90000"/>
              </a:lnSpc>
              <a:buNone/>
            </a:pPr>
            <a:r>
              <a:rPr lang="en-US" sz="1400" b="1" i="0" u="none" strike="noStrike" dirty="0">
                <a:solidFill>
                  <a:schemeClr val="tx2"/>
                </a:solidFill>
                <a:effectLst/>
              </a:rPr>
              <a:t>Implications:</a:t>
            </a:r>
            <a:r>
              <a:rPr lang="en-US" sz="1400" b="0" i="0" u="none" strike="noStrike" dirty="0">
                <a:solidFill>
                  <a:schemeClr val="tx2"/>
                </a:solidFill>
                <a:effectLst/>
              </a:rPr>
              <a:t> This debate underscores the importance of metric selection in AI research, as it can dramatically alter the interpretation of a model's capabilities.</a:t>
            </a:r>
          </a:p>
          <a:p>
            <a:pPr>
              <a:lnSpc>
                <a:spcPct val="90000"/>
              </a:lnSpc>
            </a:pPr>
            <a:endParaRPr lang="en-US" sz="1400" dirty="0">
              <a:solidFill>
                <a:schemeClr val="tx2"/>
              </a:solidFill>
            </a:endParaRPr>
          </a:p>
        </p:txBody>
      </p:sp>
    </p:spTree>
    <p:extLst>
      <p:ext uri="{BB962C8B-B14F-4D97-AF65-F5344CB8AC3E}">
        <p14:creationId xmlns:p14="http://schemas.microsoft.com/office/powerpoint/2010/main" val="20719615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75AD06-DFC4-4B3A-8490-330823D0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587C93-0840-40DF-96D5-D1F2137E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0E4947BE-C1DA-EE22-021E-B7DFC3388382}"/>
              </a:ext>
            </a:extLst>
          </p:cNvPr>
          <p:cNvSpPr>
            <a:spLocks noGrp="1"/>
          </p:cNvSpPr>
          <p:nvPr>
            <p:ph type="title"/>
          </p:nvPr>
        </p:nvSpPr>
        <p:spPr>
          <a:xfrm>
            <a:off x="241695" y="1968388"/>
            <a:ext cx="3097638" cy="4054282"/>
          </a:xfrm>
        </p:spPr>
        <p:txBody>
          <a:bodyPr>
            <a:normAutofit/>
          </a:bodyPr>
          <a:lstStyle/>
          <a:p>
            <a:r>
              <a:rPr lang="en-US" sz="3100" b="1" i="0" u="none" strike="noStrike" dirty="0">
                <a:solidFill>
                  <a:schemeClr val="tx2"/>
                </a:solidFill>
                <a:effectLst/>
              </a:rPr>
              <a:t>The Mathematical Perspective on Emergence and Grokking</a:t>
            </a:r>
            <a:br>
              <a:rPr lang="en-US" sz="3100" b="1" i="0" u="none" strike="noStrike" dirty="0">
                <a:solidFill>
                  <a:schemeClr val="tx2"/>
                </a:solidFill>
                <a:effectLst/>
              </a:rPr>
            </a:br>
            <a:endParaRPr lang="en-US" sz="3100" dirty="0">
              <a:solidFill>
                <a:schemeClr val="tx2"/>
              </a:solidFill>
            </a:endParaRPr>
          </a:p>
        </p:txBody>
      </p:sp>
      <p:grpSp>
        <p:nvGrpSpPr>
          <p:cNvPr id="12" name="Group 11">
            <a:extLst>
              <a:ext uri="{FF2B5EF4-FFF2-40B4-BE49-F238E27FC236}">
                <a16:creationId xmlns:a16="http://schemas.microsoft.com/office/drawing/2014/main" id="{5E02D55A-F529-4B19-BAF9-F63240A7B4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379" y="0"/>
            <a:ext cx="3243649"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60367E3C-3947-493D-9458-5955DB20AE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E8D9785-21DB-4CE6-B138-2999AD61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3AA5AD5-8F29-4165-8112-305DDDDDD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A4EC0CF-F38F-4D7F-B48D-9A26E814DF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CD38E369-470B-9587-B96D-DF69570FDE40}"/>
              </a:ext>
            </a:extLst>
          </p:cNvPr>
          <p:cNvSpPr>
            <a:spLocks noGrp="1"/>
          </p:cNvSpPr>
          <p:nvPr>
            <p:ph idx="1"/>
          </p:nvPr>
        </p:nvSpPr>
        <p:spPr>
          <a:xfrm>
            <a:off x="3780487" y="1157955"/>
            <a:ext cx="4596404" cy="3751732"/>
          </a:xfrm>
        </p:spPr>
        <p:txBody>
          <a:bodyPr anchor="ctr">
            <a:normAutofit fontScale="92500" lnSpcReduction="10000"/>
          </a:bodyPr>
          <a:lstStyle/>
          <a:p>
            <a:pPr marL="0" indent="0">
              <a:lnSpc>
                <a:spcPct val="90000"/>
              </a:lnSpc>
              <a:buNone/>
            </a:pPr>
            <a:r>
              <a:rPr lang="en-US" sz="1600" b="1" i="0" u="none" strike="noStrike" dirty="0">
                <a:solidFill>
                  <a:schemeClr val="tx2"/>
                </a:solidFill>
                <a:effectLst/>
              </a:rPr>
              <a:t>Task Completion Probability:</a:t>
            </a:r>
            <a:r>
              <a:rPr lang="en-US" sz="1600" b="0" i="0" u="none" strike="noStrike" dirty="0">
                <a:solidFill>
                  <a:schemeClr val="tx2"/>
                </a:solidFill>
                <a:effectLst/>
              </a:rPr>
              <a:t> A key graph demonstrated how increasing the probability of success in each step of a task dramatically improves the likelihood of overall task success.</a:t>
            </a:r>
          </a:p>
          <a:p>
            <a:pPr marL="0" indent="0">
              <a:lnSpc>
                <a:spcPct val="90000"/>
              </a:lnSpc>
              <a:buNone/>
            </a:pPr>
            <a:endParaRPr lang="en-US" sz="1600" b="0" i="0" u="none" strike="noStrike" dirty="0">
              <a:solidFill>
                <a:schemeClr val="tx2"/>
              </a:solidFill>
              <a:effectLst/>
            </a:endParaRPr>
          </a:p>
          <a:p>
            <a:pPr marL="0" indent="0">
              <a:lnSpc>
                <a:spcPct val="90000"/>
              </a:lnSpc>
              <a:buNone/>
            </a:pPr>
            <a:r>
              <a:rPr lang="en-US" sz="1600" b="1" i="0" u="none" strike="noStrike" dirty="0">
                <a:solidFill>
                  <a:schemeClr val="tx2"/>
                </a:solidFill>
                <a:effectLst/>
              </a:rPr>
              <a:t>Mathematical Explanation:</a:t>
            </a:r>
            <a:r>
              <a:rPr lang="en-US" sz="1600" b="0" i="0" u="none" strike="noStrike" dirty="0">
                <a:solidFill>
                  <a:schemeClr val="tx2"/>
                </a:solidFill>
                <a:effectLst/>
              </a:rPr>
              <a:t> As the probability of success in individual steps increases from 90% to 99.9%, the overall usefulness of the model can leap from being practically useless to world-changing.</a:t>
            </a:r>
          </a:p>
          <a:p>
            <a:pPr marL="0" indent="0">
              <a:lnSpc>
                <a:spcPct val="90000"/>
              </a:lnSpc>
              <a:buNone/>
            </a:pPr>
            <a:endParaRPr lang="en-US" sz="1600" b="0" i="0" u="none" strike="noStrike" dirty="0">
              <a:solidFill>
                <a:schemeClr val="tx2"/>
              </a:solidFill>
              <a:effectLst/>
            </a:endParaRPr>
          </a:p>
          <a:p>
            <a:pPr marL="0" indent="0">
              <a:lnSpc>
                <a:spcPct val="90000"/>
              </a:lnSpc>
              <a:buNone/>
            </a:pPr>
            <a:r>
              <a:rPr lang="en-US" sz="1600" b="1" i="0" u="none" strike="noStrike" dirty="0">
                <a:solidFill>
                  <a:schemeClr val="tx2"/>
                </a:solidFill>
                <a:effectLst/>
              </a:rPr>
              <a:t>Subjectivity:</a:t>
            </a:r>
            <a:r>
              <a:rPr lang="en-US" sz="1600" b="0" i="0" u="none" strike="noStrike" dirty="0">
                <a:solidFill>
                  <a:schemeClr val="tx2"/>
                </a:solidFill>
                <a:effectLst/>
              </a:rPr>
              <a:t> While the concept of emergence might seem subjective, it is often rooted in solid mathematical reasoning.</a:t>
            </a:r>
          </a:p>
          <a:p>
            <a:pPr marL="0" indent="0">
              <a:lnSpc>
                <a:spcPct val="90000"/>
              </a:lnSpc>
              <a:buNone/>
            </a:pPr>
            <a:endParaRPr lang="en-US" sz="1600" b="0" i="0" u="none" strike="noStrike" dirty="0">
              <a:solidFill>
                <a:schemeClr val="tx2"/>
              </a:solidFill>
              <a:effectLst/>
            </a:endParaRPr>
          </a:p>
          <a:p>
            <a:pPr marL="0" indent="0">
              <a:lnSpc>
                <a:spcPct val="90000"/>
              </a:lnSpc>
              <a:buNone/>
            </a:pPr>
            <a:r>
              <a:rPr lang="en-US" sz="1600" b="1" i="0" u="none" strike="noStrike" dirty="0">
                <a:solidFill>
                  <a:schemeClr val="tx2"/>
                </a:solidFill>
                <a:effectLst/>
              </a:rPr>
              <a:t>Impact:</a:t>
            </a:r>
            <a:r>
              <a:rPr lang="en-US" sz="1600" b="0" i="0" u="none" strike="noStrike" dirty="0">
                <a:solidFill>
                  <a:schemeClr val="tx2"/>
                </a:solidFill>
                <a:effectLst/>
              </a:rPr>
              <a:t> This perspective is vital for advancing AI models and understanding their sudden leaps in capability, which can be mathematically predictable even if they appear unexpected.</a:t>
            </a:r>
          </a:p>
          <a:p>
            <a:pPr>
              <a:lnSpc>
                <a:spcPct val="90000"/>
              </a:lnSpc>
            </a:pPr>
            <a:endParaRPr lang="en-US" sz="1600" dirty="0">
              <a:solidFill>
                <a:schemeClr val="tx2"/>
              </a:solidFill>
            </a:endParaRPr>
          </a:p>
        </p:txBody>
      </p:sp>
      <p:grpSp>
        <p:nvGrpSpPr>
          <p:cNvPr id="18" name="Group 17">
            <a:extLst>
              <a:ext uri="{FF2B5EF4-FFF2-40B4-BE49-F238E27FC236}">
                <a16:creationId xmlns:a16="http://schemas.microsoft.com/office/drawing/2014/main" id="{47A3A52F-BCB3-444D-9372-EE018B135C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401977" y="4114799"/>
            <a:ext cx="2741794" cy="2743201"/>
            <a:chOff x="-305" y="-1"/>
            <a:chExt cx="3832880" cy="2876136"/>
          </a:xfrm>
        </p:grpSpPr>
        <p:sp>
          <p:nvSpPr>
            <p:cNvPr id="19" name="Freeform: Shape 18">
              <a:extLst>
                <a:ext uri="{FF2B5EF4-FFF2-40B4-BE49-F238E27FC236}">
                  <a16:creationId xmlns:a16="http://schemas.microsoft.com/office/drawing/2014/main" id="{91E32C13-DED6-4967-85B8-68DD77103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DDA515-BC6A-47FB-951E-E1E792875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97EEFA7-6787-4EC0-8284-6D3D27306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A9621AC-50AB-4B43-896D-78FE571A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63056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508838"/>
            <a:ext cx="3913467"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0E5F4D2-D335-E2E8-BC0E-2C48B4DE39AD}"/>
              </a:ext>
            </a:extLst>
          </p:cNvPr>
          <p:cNvSpPr>
            <a:spLocks noGrp="1"/>
          </p:cNvSpPr>
          <p:nvPr>
            <p:ph type="title"/>
          </p:nvPr>
        </p:nvSpPr>
        <p:spPr>
          <a:xfrm>
            <a:off x="480060" y="1243013"/>
            <a:ext cx="2891790" cy="4371974"/>
          </a:xfrm>
        </p:spPr>
        <p:txBody>
          <a:bodyPr>
            <a:normAutofit/>
          </a:bodyPr>
          <a:lstStyle/>
          <a:p>
            <a:r>
              <a:rPr lang="en-US" sz="3100" b="1" i="0" u="none" strike="noStrike">
                <a:solidFill>
                  <a:schemeClr val="tx2"/>
                </a:solidFill>
                <a:effectLst/>
              </a:rPr>
              <a:t>AI Takeoff Speeds</a:t>
            </a:r>
            <a:br>
              <a:rPr lang="en-US" sz="3100" b="1" i="0" u="none" strike="noStrike">
                <a:solidFill>
                  <a:schemeClr val="tx2"/>
                </a:solidFill>
                <a:effectLst/>
              </a:rPr>
            </a:br>
            <a:endParaRPr lang="en-US" sz="3100">
              <a:solidFill>
                <a:schemeClr val="tx2"/>
              </a:solidFill>
            </a:endParaRPr>
          </a:p>
        </p:txBody>
      </p:sp>
      <p:sp>
        <p:nvSpPr>
          <p:cNvPr id="3" name="Content Placeholder 2">
            <a:extLst>
              <a:ext uri="{FF2B5EF4-FFF2-40B4-BE49-F238E27FC236}">
                <a16:creationId xmlns:a16="http://schemas.microsoft.com/office/drawing/2014/main" id="{635054E0-EC40-C260-A4F0-5CF73199C833}"/>
              </a:ext>
            </a:extLst>
          </p:cNvPr>
          <p:cNvSpPr>
            <a:spLocks noGrp="1"/>
          </p:cNvSpPr>
          <p:nvPr>
            <p:ph idx="1"/>
          </p:nvPr>
        </p:nvSpPr>
        <p:spPr>
          <a:xfrm>
            <a:off x="4629150" y="804672"/>
            <a:ext cx="3915918" cy="5230368"/>
          </a:xfrm>
        </p:spPr>
        <p:txBody>
          <a:bodyPr anchor="ctr">
            <a:normAutofit/>
          </a:bodyPr>
          <a:lstStyle/>
          <a:p>
            <a:pPr marL="0" indent="0">
              <a:lnSpc>
                <a:spcPct val="90000"/>
              </a:lnSpc>
              <a:buNone/>
            </a:pPr>
            <a:r>
              <a:rPr lang="en-US" sz="1100" b="1" i="0" u="none" strike="noStrike" dirty="0">
                <a:solidFill>
                  <a:schemeClr val="tx2"/>
                </a:solidFill>
                <a:effectLst/>
              </a:rPr>
              <a:t>Key Question:</a:t>
            </a:r>
            <a:r>
              <a:rPr lang="en-US" sz="1100" b="0" i="0" u="none" strike="noStrike" dirty="0">
                <a:solidFill>
                  <a:schemeClr val="tx2"/>
                </a:solidFill>
                <a:effectLst/>
              </a:rPr>
              <a:t> How quickly might AI progress from human-level intelligence to superintelligence? This central debate has profound implications for global stability, ethics, and governance.</a:t>
            </a:r>
          </a:p>
          <a:p>
            <a:pPr marL="0" indent="0">
              <a:lnSpc>
                <a:spcPct val="90000"/>
              </a:lnSpc>
              <a:buNone/>
            </a:pPr>
            <a:endParaRPr lang="en-US" sz="1100" b="1" dirty="0">
              <a:solidFill>
                <a:schemeClr val="tx2"/>
              </a:solidFill>
            </a:endParaRPr>
          </a:p>
          <a:p>
            <a:pPr marL="0" indent="0">
              <a:lnSpc>
                <a:spcPct val="90000"/>
              </a:lnSpc>
              <a:buNone/>
            </a:pPr>
            <a:r>
              <a:rPr lang="en-US" sz="1100" b="1" i="0" u="none" strike="noStrike" dirty="0">
                <a:solidFill>
                  <a:schemeClr val="tx2"/>
                </a:solidFill>
                <a:effectLst/>
              </a:rPr>
              <a:t>Defining and Differentiating AI Takeoff Scenarios</a:t>
            </a:r>
          </a:p>
          <a:p>
            <a:pPr>
              <a:lnSpc>
                <a:spcPct val="90000"/>
              </a:lnSpc>
              <a:buFont typeface="Arial" panose="020B0604020202020204" pitchFamily="34" charset="0"/>
              <a:buChar char="•"/>
            </a:pPr>
            <a:r>
              <a:rPr lang="en-US" sz="1100" b="1" i="0" u="none" strike="noStrike" dirty="0">
                <a:solidFill>
                  <a:schemeClr val="tx2"/>
                </a:solidFill>
                <a:effectLst/>
              </a:rPr>
              <a:t>Takeoff Definition:</a:t>
            </a:r>
            <a:r>
              <a:rPr lang="en-US" sz="1100" b="0" i="0" u="none" strike="noStrike" dirty="0">
                <a:solidFill>
                  <a:schemeClr val="tx2"/>
                </a:solidFill>
                <a:effectLst/>
              </a:rPr>
              <a:t> The takeoff phase starts when AI reaches human-level intelligence and ends when it becomes a superintelligence, surpassing the collective intelligence of humanity.</a:t>
            </a:r>
          </a:p>
          <a:p>
            <a:pPr>
              <a:lnSpc>
                <a:spcPct val="90000"/>
              </a:lnSpc>
              <a:buFont typeface="Arial" panose="020B0604020202020204" pitchFamily="34" charset="0"/>
              <a:buChar char="•"/>
            </a:pPr>
            <a:r>
              <a:rPr lang="en-US" sz="1100" b="1" i="0" u="none" strike="noStrike" dirty="0">
                <a:solidFill>
                  <a:schemeClr val="tx2"/>
                </a:solidFill>
                <a:effectLst/>
              </a:rPr>
              <a:t>Human Baseline:</a:t>
            </a:r>
            <a:r>
              <a:rPr lang="en-US" sz="1100" b="0" i="0" u="none" strike="noStrike" dirty="0">
                <a:solidFill>
                  <a:schemeClr val="tx2"/>
                </a:solidFill>
                <a:effectLst/>
              </a:rPr>
              <a:t> Typically defined as an AI performing at the level of a typical human worker, though "typical human intelligence" is a debated and complex concept, involving emotional, social, and creative dimensions.</a:t>
            </a:r>
          </a:p>
          <a:p>
            <a:pPr>
              <a:lnSpc>
                <a:spcPct val="90000"/>
              </a:lnSpc>
              <a:buFont typeface="Arial" panose="020B0604020202020204" pitchFamily="34" charset="0"/>
              <a:buChar char="•"/>
            </a:pPr>
            <a:r>
              <a:rPr lang="en-US" sz="1100" b="1" i="0" u="none" strike="noStrike" dirty="0">
                <a:solidFill>
                  <a:schemeClr val="tx2"/>
                </a:solidFill>
                <a:effectLst/>
              </a:rPr>
              <a:t>Superintelligence:</a:t>
            </a:r>
            <a:r>
              <a:rPr lang="en-US" sz="1100" b="0" i="0" u="none" strike="noStrike" dirty="0">
                <a:solidFill>
                  <a:schemeClr val="tx2"/>
                </a:solidFill>
                <a:effectLst/>
              </a:rPr>
              <a:t> An AI that can replicate the output of all humanity, though this remains a broad and debated definition. Some argue that superintelligence should also include capabilities like innovation, governance, and empathy.</a:t>
            </a:r>
          </a:p>
          <a:p>
            <a:pPr>
              <a:lnSpc>
                <a:spcPct val="90000"/>
              </a:lnSpc>
              <a:buFont typeface="Arial" panose="020B0604020202020204" pitchFamily="34" charset="0"/>
              <a:buChar char="•"/>
            </a:pPr>
            <a:r>
              <a:rPr lang="en-US" sz="1100" b="1" i="0" u="none" strike="noStrike" dirty="0">
                <a:solidFill>
                  <a:schemeClr val="tx2"/>
                </a:solidFill>
                <a:effectLst/>
              </a:rPr>
              <a:t>Slow Takeoff vs. Fast Takeoff:</a:t>
            </a:r>
            <a:endParaRPr lang="en-US" sz="1100" b="0" i="0" u="none" strike="noStrike" dirty="0">
              <a:solidFill>
                <a:schemeClr val="tx2"/>
              </a:solidFill>
              <a:effectLst/>
            </a:endParaRPr>
          </a:p>
          <a:p>
            <a:pPr marL="742950" lvl="1" indent="-285750">
              <a:lnSpc>
                <a:spcPct val="90000"/>
              </a:lnSpc>
              <a:buFont typeface="Arial" panose="020B0604020202020204" pitchFamily="34" charset="0"/>
              <a:buChar char="•"/>
            </a:pPr>
            <a:r>
              <a:rPr lang="en-US" sz="1100" b="1" i="0" u="none" strike="noStrike" dirty="0">
                <a:solidFill>
                  <a:schemeClr val="tx2"/>
                </a:solidFill>
                <a:effectLst/>
              </a:rPr>
              <a:t>Slow Takeoff:</a:t>
            </a:r>
            <a:r>
              <a:rPr lang="en-US" sz="1100" b="0" i="0" u="none" strike="noStrike" dirty="0">
                <a:solidFill>
                  <a:schemeClr val="tx2"/>
                </a:solidFill>
                <a:effectLst/>
              </a:rPr>
              <a:t> A gradual transition from human-level AI to superintelligence taking more than a year, allowing for societal adaptation and incremental change, similar to the adoption of electricity or the internet.</a:t>
            </a:r>
          </a:p>
          <a:p>
            <a:pPr marL="742950" lvl="1" indent="-285750">
              <a:lnSpc>
                <a:spcPct val="90000"/>
              </a:lnSpc>
              <a:buFont typeface="Arial" panose="020B0604020202020204" pitchFamily="34" charset="0"/>
              <a:buChar char="•"/>
            </a:pPr>
            <a:r>
              <a:rPr lang="en-US" sz="1100" b="1" i="0" u="none" strike="noStrike" dirty="0">
                <a:solidFill>
                  <a:schemeClr val="tx2"/>
                </a:solidFill>
                <a:effectLst/>
              </a:rPr>
              <a:t>Fast Takeoff:</a:t>
            </a:r>
            <a:r>
              <a:rPr lang="en-US" sz="1100" b="0" i="0" u="none" strike="noStrike" dirty="0">
                <a:solidFill>
                  <a:schemeClr val="tx2"/>
                </a:solidFill>
                <a:effectLst/>
              </a:rPr>
              <a:t> A rapid transition occurring in less than a year, possibly within minutes or hours, leading to concerns that societal, economic, and governmental responses may lag behind technological advancements.</a:t>
            </a:r>
          </a:p>
          <a:p>
            <a:pPr>
              <a:lnSpc>
                <a:spcPct val="90000"/>
              </a:lnSpc>
            </a:pPr>
            <a:endParaRPr lang="en-US" sz="1100" dirty="0">
              <a:solidFill>
                <a:schemeClr val="tx2"/>
              </a:solidFill>
            </a:endParaRPr>
          </a:p>
        </p:txBody>
      </p:sp>
    </p:spTree>
    <p:extLst>
      <p:ext uri="{BB962C8B-B14F-4D97-AF65-F5344CB8AC3E}">
        <p14:creationId xmlns:p14="http://schemas.microsoft.com/office/powerpoint/2010/main" val="11708723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9C5E17-24D0-4696-A3C5-A2261FB45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29B58F-2358-44CC-ACE5-EF1BD3C6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43282015-7A87-E978-9818-8F7448B3B147}"/>
              </a:ext>
            </a:extLst>
          </p:cNvPr>
          <p:cNvSpPr>
            <a:spLocks noGrp="1"/>
          </p:cNvSpPr>
          <p:nvPr>
            <p:ph type="title"/>
          </p:nvPr>
        </p:nvSpPr>
        <p:spPr>
          <a:xfrm>
            <a:off x="603504" y="1243013"/>
            <a:ext cx="2891790" cy="4371974"/>
          </a:xfrm>
        </p:spPr>
        <p:txBody>
          <a:bodyPr>
            <a:normAutofit/>
          </a:bodyPr>
          <a:lstStyle/>
          <a:p>
            <a:r>
              <a:rPr lang="en-US" sz="3100" b="1" i="0" u="none" strike="noStrike">
                <a:solidFill>
                  <a:schemeClr val="tx2"/>
                </a:solidFill>
                <a:effectLst/>
              </a:rPr>
              <a:t>Key Perspectives on AI Takeoff</a:t>
            </a:r>
          </a:p>
        </p:txBody>
      </p:sp>
      <p:grpSp>
        <p:nvGrpSpPr>
          <p:cNvPr id="12" name="Group 11">
            <a:extLst>
              <a:ext uri="{FF2B5EF4-FFF2-40B4-BE49-F238E27FC236}">
                <a16:creationId xmlns:a16="http://schemas.microsoft.com/office/drawing/2014/main" id="{09DA5303-A1AF-4830-806C-51FCD9618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73011" y="5285"/>
            <a:ext cx="5470989" cy="6858000"/>
            <a:chOff x="4897348" y="-5799"/>
            <a:chExt cx="7294653" cy="6858000"/>
          </a:xfrm>
        </p:grpSpPr>
        <p:sp>
          <p:nvSpPr>
            <p:cNvPr id="13" name="Freeform: Shape 12">
              <a:extLst>
                <a:ext uri="{FF2B5EF4-FFF2-40B4-BE49-F238E27FC236}">
                  <a16:creationId xmlns:a16="http://schemas.microsoft.com/office/drawing/2014/main" id="{4FAAA8C8-4EB7-45F1-BF24-3EF0F4DC4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7348" y="-5798"/>
              <a:ext cx="7294652" cy="6857999"/>
            </a:xfrm>
            <a:custGeom>
              <a:avLst/>
              <a:gdLst>
                <a:gd name="connsiteX0" fmla="*/ 7294652 w 7294652"/>
                <a:gd name="connsiteY0" fmla="*/ 6063030 h 6857999"/>
                <a:gd name="connsiteX1" fmla="*/ 7294652 w 7294652"/>
                <a:gd name="connsiteY1" fmla="*/ 6857999 h 6857999"/>
                <a:gd name="connsiteX2" fmla="*/ 6248575 w 7294652"/>
                <a:gd name="connsiteY2" fmla="*/ 6857999 h 6857999"/>
                <a:gd name="connsiteX3" fmla="*/ 6477898 w 7294652"/>
                <a:gd name="connsiteY3" fmla="*/ 6700973 h 6857999"/>
                <a:gd name="connsiteX4" fmla="*/ 6647884 w 7294652"/>
                <a:gd name="connsiteY4" fmla="*/ 6572752 h 6857999"/>
                <a:gd name="connsiteX5" fmla="*/ 6817698 w 7294652"/>
                <a:gd name="connsiteY5" fmla="*/ 6440235 h 6857999"/>
                <a:gd name="connsiteX6" fmla="*/ 7161451 w 7294652"/>
                <a:gd name="connsiteY6" fmla="*/ 6165232 h 6857999"/>
                <a:gd name="connsiteX7" fmla="*/ 1673436 w 7294652"/>
                <a:gd name="connsiteY7" fmla="*/ 0 h 6857999"/>
                <a:gd name="connsiteX8" fmla="*/ 2394951 w 7294652"/>
                <a:gd name="connsiteY8" fmla="*/ 0 h 6857999"/>
                <a:gd name="connsiteX9" fmla="*/ 2244659 w 7294652"/>
                <a:gd name="connsiteY9" fmla="*/ 100763 h 6857999"/>
                <a:gd name="connsiteX10" fmla="*/ 1743903 w 7294652"/>
                <a:gd name="connsiteY10" fmla="*/ 498975 h 6857999"/>
                <a:gd name="connsiteX11" fmla="*/ 1163821 w 7294652"/>
                <a:gd name="connsiteY11" fmla="*/ 1121514 h 6857999"/>
                <a:gd name="connsiteX12" fmla="*/ 704911 w 7294652"/>
                <a:gd name="connsiteY12" fmla="*/ 1837036 h 6857999"/>
                <a:gd name="connsiteX13" fmla="*/ 393472 w 7294652"/>
                <a:gd name="connsiteY13" fmla="*/ 2627669 h 6857999"/>
                <a:gd name="connsiteX14" fmla="*/ 280032 w 7294652"/>
                <a:gd name="connsiteY14" fmla="*/ 3472097 h 6857999"/>
                <a:gd name="connsiteX15" fmla="*/ 327813 w 7294652"/>
                <a:gd name="connsiteY15" fmla="*/ 3884602 h 6857999"/>
                <a:gd name="connsiteX16" fmla="*/ 469096 w 7294652"/>
                <a:gd name="connsiteY16" fmla="*/ 4270809 h 6857999"/>
                <a:gd name="connsiteX17" fmla="*/ 567581 w 7294652"/>
                <a:gd name="connsiteY17" fmla="*/ 4452482 h 6857999"/>
                <a:gd name="connsiteX18" fmla="*/ 680677 w 7294652"/>
                <a:gd name="connsiteY18" fmla="*/ 4628484 h 6857999"/>
                <a:gd name="connsiteX19" fmla="*/ 941928 w 7294652"/>
                <a:gd name="connsiteY19" fmla="*/ 4968628 h 6857999"/>
                <a:gd name="connsiteX20" fmla="*/ 1224665 w 7294652"/>
                <a:gd name="connsiteY20" fmla="*/ 5311349 h 6857999"/>
                <a:gd name="connsiteX21" fmla="*/ 1365259 w 7294652"/>
                <a:gd name="connsiteY21" fmla="*/ 5490273 h 6857999"/>
                <a:gd name="connsiteX22" fmla="*/ 1432808 w 7294652"/>
                <a:gd name="connsiteY22" fmla="*/ 5577931 h 6857999"/>
                <a:gd name="connsiteX23" fmla="*/ 1498980 w 7294652"/>
                <a:gd name="connsiteY23" fmla="*/ 5662148 h 6857999"/>
                <a:gd name="connsiteX24" fmla="*/ 2067548 w 7294652"/>
                <a:gd name="connsiteY24" fmla="*/ 6283312 h 6857999"/>
                <a:gd name="connsiteX25" fmla="*/ 2369879 w 7294652"/>
                <a:gd name="connsiteY25" fmla="*/ 6562782 h 6857999"/>
                <a:gd name="connsiteX26" fmla="*/ 2686645 w 7294652"/>
                <a:gd name="connsiteY26" fmla="*/ 6820598 h 6857999"/>
                <a:gd name="connsiteX27" fmla="*/ 2738907 w 7294652"/>
                <a:gd name="connsiteY27" fmla="*/ 6857999 h 6857999"/>
                <a:gd name="connsiteX28" fmla="*/ 1731787 w 7294652"/>
                <a:gd name="connsiteY28" fmla="*/ 6857999 h 6857999"/>
                <a:gd name="connsiteX29" fmla="*/ 1607949 w 7294652"/>
                <a:gd name="connsiteY29" fmla="*/ 6732770 h 6857999"/>
                <a:gd name="connsiteX30" fmla="*/ 1309057 w 7294652"/>
                <a:gd name="connsiteY30" fmla="*/ 6370109 h 6857999"/>
                <a:gd name="connsiteX31" fmla="*/ 1048147 w 7294652"/>
                <a:gd name="connsiteY31" fmla="*/ 5986138 h 6857999"/>
                <a:gd name="connsiteX32" fmla="*/ 987131 w 7294652"/>
                <a:gd name="connsiteY32" fmla="*/ 5888512 h 6857999"/>
                <a:gd name="connsiteX33" fmla="*/ 928866 w 7294652"/>
                <a:gd name="connsiteY33" fmla="*/ 5793463 h 6857999"/>
                <a:gd name="connsiteX34" fmla="*/ 813708 w 7294652"/>
                <a:gd name="connsiteY34" fmla="*/ 5609556 h 6857999"/>
                <a:gd name="connsiteX35" fmla="*/ 574972 w 7294652"/>
                <a:gd name="connsiteY35" fmla="*/ 5231598 h 6857999"/>
                <a:gd name="connsiteX36" fmla="*/ 342424 w 7294652"/>
                <a:gd name="connsiteY36" fmla="*/ 4834048 h 6857999"/>
                <a:gd name="connsiteX37" fmla="*/ 237579 w 7294652"/>
                <a:gd name="connsiteY37" fmla="*/ 4623500 h 6857999"/>
                <a:gd name="connsiteX38" fmla="*/ 148373 w 7294652"/>
                <a:gd name="connsiteY38" fmla="*/ 4404356 h 6857999"/>
                <a:gd name="connsiteX39" fmla="*/ 79623 w 7294652"/>
                <a:gd name="connsiteY39" fmla="*/ 4175762 h 6857999"/>
                <a:gd name="connsiteX40" fmla="*/ 54185 w 7294652"/>
                <a:gd name="connsiteY40" fmla="*/ 4059229 h 6857999"/>
                <a:gd name="connsiteX41" fmla="*/ 43013 w 7294652"/>
                <a:gd name="connsiteY41" fmla="*/ 4000790 h 6857999"/>
                <a:gd name="connsiteX42" fmla="*/ 33734 w 7294652"/>
                <a:gd name="connsiteY42" fmla="*/ 3942180 h 6857999"/>
                <a:gd name="connsiteX43" fmla="*/ 45 w 7294652"/>
                <a:gd name="connsiteY43" fmla="*/ 3472097 h 6857999"/>
                <a:gd name="connsiteX44" fmla="*/ 95436 w 7294652"/>
                <a:gd name="connsiteY44" fmla="*/ 2557372 h 6857999"/>
                <a:gd name="connsiteX45" fmla="*/ 382126 w 7294652"/>
                <a:gd name="connsiteY45" fmla="*/ 1680799 h 6857999"/>
                <a:gd name="connsiteX46" fmla="*/ 1457043 w 7294652"/>
                <a:gd name="connsiteY46" fmla="*/ 1921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94652" h="6857999">
                  <a:moveTo>
                    <a:pt x="7294652" y="6063030"/>
                  </a:moveTo>
                  <a:lnTo>
                    <a:pt x="7294652" y="6857999"/>
                  </a:lnTo>
                  <a:lnTo>
                    <a:pt x="6248575" y="6857999"/>
                  </a:lnTo>
                  <a:lnTo>
                    <a:pt x="6477898" y="6700973"/>
                  </a:lnTo>
                  <a:cubicBezTo>
                    <a:pt x="6534790" y="6659378"/>
                    <a:pt x="6591336" y="6616237"/>
                    <a:pt x="6647884" y="6572752"/>
                  </a:cubicBezTo>
                  <a:cubicBezTo>
                    <a:pt x="6704432" y="6529268"/>
                    <a:pt x="6761151" y="6485095"/>
                    <a:pt x="6817698" y="6440235"/>
                  </a:cubicBezTo>
                  <a:lnTo>
                    <a:pt x="7161451" y="6165232"/>
                  </a:lnTo>
                  <a:close/>
                  <a:moveTo>
                    <a:pt x="1673436" y="0"/>
                  </a:moveTo>
                  <a:lnTo>
                    <a:pt x="2394951" y="0"/>
                  </a:lnTo>
                  <a:lnTo>
                    <a:pt x="2244659" y="100763"/>
                  </a:lnTo>
                  <a:cubicBezTo>
                    <a:pt x="2071051" y="224086"/>
                    <a:pt x="1903860" y="356975"/>
                    <a:pt x="1743903" y="498975"/>
                  </a:cubicBezTo>
                  <a:cubicBezTo>
                    <a:pt x="1533218" y="689638"/>
                    <a:pt x="1339146" y="897902"/>
                    <a:pt x="1163821" y="1121514"/>
                  </a:cubicBezTo>
                  <a:cubicBezTo>
                    <a:pt x="988284" y="1344764"/>
                    <a:pt x="834608" y="1584376"/>
                    <a:pt x="704911" y="1837036"/>
                  </a:cubicBezTo>
                  <a:cubicBezTo>
                    <a:pt x="573950" y="2089059"/>
                    <a:pt x="469577" y="2354041"/>
                    <a:pt x="393472" y="2627669"/>
                  </a:cubicBezTo>
                  <a:cubicBezTo>
                    <a:pt x="318269" y="2902842"/>
                    <a:pt x="280119" y="3186833"/>
                    <a:pt x="280032" y="3472097"/>
                  </a:cubicBezTo>
                  <a:cubicBezTo>
                    <a:pt x="280349" y="3610956"/>
                    <a:pt x="296380" y="3749334"/>
                    <a:pt x="327813" y="3884602"/>
                  </a:cubicBezTo>
                  <a:cubicBezTo>
                    <a:pt x="360878" y="4018046"/>
                    <a:pt x="408244" y="4147540"/>
                    <a:pt x="469096" y="4270809"/>
                  </a:cubicBezTo>
                  <a:cubicBezTo>
                    <a:pt x="499175" y="4332511"/>
                    <a:pt x="532347" y="4393012"/>
                    <a:pt x="567581" y="4452482"/>
                  </a:cubicBezTo>
                  <a:cubicBezTo>
                    <a:pt x="602815" y="4511953"/>
                    <a:pt x="641144" y="4570562"/>
                    <a:pt x="680677" y="4628484"/>
                  </a:cubicBezTo>
                  <a:cubicBezTo>
                    <a:pt x="760771" y="4743985"/>
                    <a:pt x="849802" y="4856048"/>
                    <a:pt x="941928" y="4968628"/>
                  </a:cubicBezTo>
                  <a:cubicBezTo>
                    <a:pt x="1034055" y="5081206"/>
                    <a:pt x="1130994" y="5193958"/>
                    <a:pt x="1224665" y="5311349"/>
                  </a:cubicBezTo>
                  <a:cubicBezTo>
                    <a:pt x="1271987" y="5369787"/>
                    <a:pt x="1318853" y="5429429"/>
                    <a:pt x="1365259" y="5490273"/>
                  </a:cubicBezTo>
                  <a:lnTo>
                    <a:pt x="1432808" y="5577931"/>
                  </a:lnTo>
                  <a:cubicBezTo>
                    <a:pt x="1454979" y="5605947"/>
                    <a:pt x="1476121" y="5634821"/>
                    <a:pt x="1498980" y="5662148"/>
                  </a:cubicBezTo>
                  <a:cubicBezTo>
                    <a:pt x="1676323" y="5880038"/>
                    <a:pt x="1866158" y="6087441"/>
                    <a:pt x="2067548" y="6283312"/>
                  </a:cubicBezTo>
                  <a:cubicBezTo>
                    <a:pt x="2166203" y="6379907"/>
                    <a:pt x="2266974" y="6473064"/>
                    <a:pt x="2369879" y="6562782"/>
                  </a:cubicBezTo>
                  <a:cubicBezTo>
                    <a:pt x="2473005" y="6652331"/>
                    <a:pt x="2577677" y="6738957"/>
                    <a:pt x="2686645" y="6820598"/>
                  </a:cubicBezTo>
                  <a:lnTo>
                    <a:pt x="2738907" y="6857999"/>
                  </a:lnTo>
                  <a:lnTo>
                    <a:pt x="1731787" y="6857999"/>
                  </a:lnTo>
                  <a:lnTo>
                    <a:pt x="1607949" y="6732770"/>
                  </a:lnTo>
                  <a:cubicBezTo>
                    <a:pt x="1501232" y="6617903"/>
                    <a:pt x="1401421" y="6496799"/>
                    <a:pt x="1309057" y="6370109"/>
                  </a:cubicBezTo>
                  <a:cubicBezTo>
                    <a:pt x="1217103" y="6244469"/>
                    <a:pt x="1129618" y="6116590"/>
                    <a:pt x="1048147" y="5986138"/>
                  </a:cubicBezTo>
                  <a:cubicBezTo>
                    <a:pt x="1027179" y="5953825"/>
                    <a:pt x="1007414" y="5920996"/>
                    <a:pt x="987131" y="5888512"/>
                  </a:cubicBezTo>
                  <a:lnTo>
                    <a:pt x="928866" y="5793463"/>
                  </a:lnTo>
                  <a:cubicBezTo>
                    <a:pt x="891568" y="5732276"/>
                    <a:pt x="852725" y="5671260"/>
                    <a:pt x="813708" y="5609556"/>
                  </a:cubicBezTo>
                  <a:lnTo>
                    <a:pt x="574972" y="5231598"/>
                  </a:lnTo>
                  <a:cubicBezTo>
                    <a:pt x="495221" y="5103551"/>
                    <a:pt x="416158" y="4971549"/>
                    <a:pt x="342424" y="4834048"/>
                  </a:cubicBezTo>
                  <a:cubicBezTo>
                    <a:pt x="305641" y="4765298"/>
                    <a:pt x="270236" y="4695343"/>
                    <a:pt x="237579" y="4623500"/>
                  </a:cubicBezTo>
                  <a:cubicBezTo>
                    <a:pt x="204922" y="4551655"/>
                    <a:pt x="175187" y="4478607"/>
                    <a:pt x="148373" y="4404356"/>
                  </a:cubicBezTo>
                  <a:cubicBezTo>
                    <a:pt x="121561" y="4330107"/>
                    <a:pt x="99046" y="4252934"/>
                    <a:pt x="79623" y="4175762"/>
                  </a:cubicBezTo>
                  <a:cubicBezTo>
                    <a:pt x="70514" y="4136916"/>
                    <a:pt x="61577" y="4098245"/>
                    <a:pt x="54185" y="4059229"/>
                  </a:cubicBezTo>
                  <a:lnTo>
                    <a:pt x="43013" y="4000790"/>
                  </a:lnTo>
                  <a:lnTo>
                    <a:pt x="33734" y="3942180"/>
                  </a:lnTo>
                  <a:cubicBezTo>
                    <a:pt x="10461" y="3786581"/>
                    <a:pt x="-801" y="3629416"/>
                    <a:pt x="45" y="3472097"/>
                  </a:cubicBezTo>
                  <a:cubicBezTo>
                    <a:pt x="863" y="3164748"/>
                    <a:pt x="32824" y="2858275"/>
                    <a:pt x="95436" y="2557372"/>
                  </a:cubicBezTo>
                  <a:cubicBezTo>
                    <a:pt x="157549" y="2255281"/>
                    <a:pt x="253728" y="1961216"/>
                    <a:pt x="382126" y="1680799"/>
                  </a:cubicBezTo>
                  <a:cubicBezTo>
                    <a:pt x="639940" y="1120482"/>
                    <a:pt x="1015492" y="619117"/>
                    <a:pt x="1457043" y="1921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77FC097-E4F2-4A45-82E8-3808FA553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0650" y="-5799"/>
              <a:ext cx="7291350" cy="6858000"/>
            </a:xfrm>
            <a:custGeom>
              <a:avLst/>
              <a:gdLst>
                <a:gd name="connsiteX0" fmla="*/ 7291350 w 7291350"/>
                <a:gd name="connsiteY0" fmla="*/ 5718699 h 6858000"/>
                <a:gd name="connsiteX1" fmla="*/ 7291350 w 7291350"/>
                <a:gd name="connsiteY1" fmla="*/ 6806115 h 6858000"/>
                <a:gd name="connsiteX2" fmla="*/ 7224124 w 7291350"/>
                <a:gd name="connsiteY2" fmla="*/ 6858000 h 6858000"/>
                <a:gd name="connsiteX3" fmla="*/ 5607142 w 7291350"/>
                <a:gd name="connsiteY3" fmla="*/ 6858000 h 6858000"/>
                <a:gd name="connsiteX4" fmla="*/ 5736072 w 7291350"/>
                <a:gd name="connsiteY4" fmla="*/ 6801170 h 6858000"/>
                <a:gd name="connsiteX5" fmla="*/ 6949826 w 7291350"/>
                <a:gd name="connsiteY5" fmla="*/ 5983707 h 6858000"/>
                <a:gd name="connsiteX6" fmla="*/ 7220703 w 7291350"/>
                <a:gd name="connsiteY6" fmla="*/ 5773675 h 6858000"/>
                <a:gd name="connsiteX7" fmla="*/ 7218419 w 7291350"/>
                <a:gd name="connsiteY7" fmla="*/ 0 h 6858000"/>
                <a:gd name="connsiteX8" fmla="*/ 7291350 w 7291350"/>
                <a:gd name="connsiteY8" fmla="*/ 0 h 6858000"/>
                <a:gd name="connsiteX9" fmla="*/ 7291350 w 7291350"/>
                <a:gd name="connsiteY9" fmla="*/ 50138 h 6858000"/>
                <a:gd name="connsiteX10" fmla="*/ 1797607 w 7291350"/>
                <a:gd name="connsiteY10" fmla="*/ 0 h 6858000"/>
                <a:gd name="connsiteX11" fmla="*/ 3385676 w 7291350"/>
                <a:gd name="connsiteY11" fmla="*/ 0 h 6858000"/>
                <a:gd name="connsiteX12" fmla="*/ 3360567 w 7291350"/>
                <a:gd name="connsiteY12" fmla="*/ 11552 h 6858000"/>
                <a:gd name="connsiteX13" fmla="*/ 2267395 w 7291350"/>
                <a:gd name="connsiteY13" fmla="*/ 725831 h 6858000"/>
                <a:gd name="connsiteX14" fmla="*/ 1234074 w 7291350"/>
                <a:gd name="connsiteY14" fmla="*/ 2007171 h 6858000"/>
                <a:gd name="connsiteX15" fmla="*/ 859383 w 7291350"/>
                <a:gd name="connsiteY15" fmla="*/ 3498372 h 6858000"/>
                <a:gd name="connsiteX16" fmla="*/ 1479513 w 7291350"/>
                <a:gd name="connsiteY16" fmla="*/ 4883182 h 6858000"/>
                <a:gd name="connsiteX17" fmla="*/ 1791985 w 7291350"/>
                <a:gd name="connsiteY17" fmla="*/ 5322671 h 6858000"/>
                <a:gd name="connsiteX18" fmla="*/ 3397295 w 7291350"/>
                <a:gd name="connsiteY18" fmla="*/ 6784567 h 6858000"/>
                <a:gd name="connsiteX19" fmla="*/ 3590446 w 7291350"/>
                <a:gd name="connsiteY19" fmla="*/ 6858000 h 6858000"/>
                <a:gd name="connsiteX20" fmla="*/ 1970757 w 7291350"/>
                <a:gd name="connsiteY20" fmla="*/ 6858000 h 6858000"/>
                <a:gd name="connsiteX21" fmla="*/ 1735872 w 7291350"/>
                <a:gd name="connsiteY21" fmla="*/ 6627685 h 6858000"/>
                <a:gd name="connsiteX22" fmla="*/ 1080932 w 7291350"/>
                <a:gd name="connsiteY22" fmla="*/ 5805127 h 6858000"/>
                <a:gd name="connsiteX23" fmla="*/ 0 w 7291350"/>
                <a:gd name="connsiteY23" fmla="*/ 3498372 h 6858000"/>
                <a:gd name="connsiteX24" fmla="*/ 1708174 w 7291350"/>
                <a:gd name="connsiteY24"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91350" h="6858000">
                  <a:moveTo>
                    <a:pt x="7291350" y="5718699"/>
                  </a:moveTo>
                  <a:lnTo>
                    <a:pt x="7291350" y="6806115"/>
                  </a:lnTo>
                  <a:lnTo>
                    <a:pt x="7224124" y="6858000"/>
                  </a:lnTo>
                  <a:lnTo>
                    <a:pt x="5607142" y="6858000"/>
                  </a:lnTo>
                  <a:lnTo>
                    <a:pt x="5736072" y="6801170"/>
                  </a:lnTo>
                  <a:cubicBezTo>
                    <a:pt x="6122313" y="6616106"/>
                    <a:pt x="6503069" y="6332805"/>
                    <a:pt x="6949826" y="5983707"/>
                  </a:cubicBezTo>
                  <a:cubicBezTo>
                    <a:pt x="7041094" y="5912378"/>
                    <a:pt x="7132358" y="5842426"/>
                    <a:pt x="7220703" y="5773675"/>
                  </a:cubicBezTo>
                  <a:close/>
                  <a:moveTo>
                    <a:pt x="7218419" y="0"/>
                  </a:moveTo>
                  <a:lnTo>
                    <a:pt x="7291350" y="0"/>
                  </a:lnTo>
                  <a:lnTo>
                    <a:pt x="7291350" y="50138"/>
                  </a:lnTo>
                  <a:close/>
                  <a:moveTo>
                    <a:pt x="1797607" y="0"/>
                  </a:moveTo>
                  <a:lnTo>
                    <a:pt x="3385676" y="0"/>
                  </a:lnTo>
                  <a:lnTo>
                    <a:pt x="3360567" y="11552"/>
                  </a:lnTo>
                  <a:cubicBezTo>
                    <a:pt x="2968013" y="202286"/>
                    <a:pt x="2600620" y="442170"/>
                    <a:pt x="2267395" y="725831"/>
                  </a:cubicBezTo>
                  <a:cubicBezTo>
                    <a:pt x="1824986" y="1104820"/>
                    <a:pt x="1477279" y="1536057"/>
                    <a:pt x="1234074" y="2007171"/>
                  </a:cubicBezTo>
                  <a:cubicBezTo>
                    <a:pt x="985368" y="2488770"/>
                    <a:pt x="859383" y="2990476"/>
                    <a:pt x="859383" y="3498372"/>
                  </a:cubicBezTo>
                  <a:cubicBezTo>
                    <a:pt x="859383" y="4010222"/>
                    <a:pt x="1060651" y="4308942"/>
                    <a:pt x="1479513" y="4883182"/>
                  </a:cubicBezTo>
                  <a:cubicBezTo>
                    <a:pt x="1580577" y="5021714"/>
                    <a:pt x="1685078" y="5164888"/>
                    <a:pt x="1791985" y="5322671"/>
                  </a:cubicBezTo>
                  <a:cubicBezTo>
                    <a:pt x="2283419" y="6046950"/>
                    <a:pt x="2796809" y="6521439"/>
                    <a:pt x="3397295" y="6784567"/>
                  </a:cubicBezTo>
                  <a:lnTo>
                    <a:pt x="3590446" y="6858000"/>
                  </a:lnTo>
                  <a:lnTo>
                    <a:pt x="1970757" y="6858000"/>
                  </a:lnTo>
                  <a:lnTo>
                    <a:pt x="1735872" y="6627685"/>
                  </a:lnTo>
                  <a:cubicBezTo>
                    <a:pt x="1502484" y="6382823"/>
                    <a:pt x="1285774" y="6107254"/>
                    <a:pt x="1080932" y="5805127"/>
                  </a:cubicBezTo>
                  <a:cubicBezTo>
                    <a:pt x="556365" y="5032027"/>
                    <a:pt x="0" y="4501616"/>
                    <a:pt x="0" y="3498372"/>
                  </a:cubicBezTo>
                  <a:cubicBezTo>
                    <a:pt x="0" y="2160829"/>
                    <a:pt x="685186" y="949872"/>
                    <a:pt x="1708174" y="7330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0DF88B0-FA8A-47F5-8EAC-1880B1A51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2894" y="-5799"/>
              <a:ext cx="7269107" cy="6858000"/>
            </a:xfrm>
            <a:custGeom>
              <a:avLst/>
              <a:gdLst>
                <a:gd name="connsiteX0" fmla="*/ 7269107 w 7269107"/>
                <a:gd name="connsiteY0" fmla="*/ 5518449 h 6858000"/>
                <a:gd name="connsiteX1" fmla="*/ 7269107 w 7269107"/>
                <a:gd name="connsiteY1" fmla="*/ 6823281 h 6858000"/>
                <a:gd name="connsiteX2" fmla="*/ 7224122 w 7269107"/>
                <a:gd name="connsiteY2" fmla="*/ 6858000 h 6858000"/>
                <a:gd name="connsiteX3" fmla="*/ 4927054 w 7269107"/>
                <a:gd name="connsiteY3" fmla="*/ 6858000 h 6858000"/>
                <a:gd name="connsiteX4" fmla="*/ 4982167 w 7269107"/>
                <a:gd name="connsiteY4" fmla="*/ 6852876 h 6858000"/>
                <a:gd name="connsiteX5" fmla="*/ 5743768 w 7269107"/>
                <a:gd name="connsiteY5" fmla="*/ 6606245 h 6858000"/>
                <a:gd name="connsiteX6" fmla="*/ 6843778 w 7269107"/>
                <a:gd name="connsiteY6" fmla="*/ 5848440 h 6858000"/>
                <a:gd name="connsiteX7" fmla="*/ 7115515 w 7269107"/>
                <a:gd name="connsiteY7" fmla="*/ 5637891 h 6858000"/>
                <a:gd name="connsiteX8" fmla="*/ 6870111 w 7269107"/>
                <a:gd name="connsiteY8" fmla="*/ 0 h 6858000"/>
                <a:gd name="connsiteX9" fmla="*/ 7269107 w 7269107"/>
                <a:gd name="connsiteY9" fmla="*/ 0 h 6858000"/>
                <a:gd name="connsiteX10" fmla="*/ 7269107 w 7269107"/>
                <a:gd name="connsiteY10" fmla="*/ 243137 h 6858000"/>
                <a:gd name="connsiteX11" fmla="*/ 7089989 w 7269107"/>
                <a:gd name="connsiteY11" fmla="*/ 119955 h 6858000"/>
                <a:gd name="connsiteX12" fmla="*/ 6952948 w 7269107"/>
                <a:gd name="connsiteY12" fmla="*/ 41521 h 6858000"/>
                <a:gd name="connsiteX13" fmla="*/ 1797606 w 7269107"/>
                <a:gd name="connsiteY13" fmla="*/ 0 h 6858000"/>
                <a:gd name="connsiteX14" fmla="*/ 3815328 w 7269107"/>
                <a:gd name="connsiteY14" fmla="*/ 0 h 6858000"/>
                <a:gd name="connsiteX15" fmla="*/ 3627371 w 7269107"/>
                <a:gd name="connsiteY15" fmla="*/ 77142 h 6858000"/>
                <a:gd name="connsiteX16" fmla="*/ 2379115 w 7269107"/>
                <a:gd name="connsiteY16" fmla="*/ 856285 h 6858000"/>
                <a:gd name="connsiteX17" fmla="*/ 1386699 w 7269107"/>
                <a:gd name="connsiteY17" fmla="*/ 2086062 h 6858000"/>
                <a:gd name="connsiteX18" fmla="*/ 1031258 w 7269107"/>
                <a:gd name="connsiteY18" fmla="*/ 3498372 h 6858000"/>
                <a:gd name="connsiteX19" fmla="*/ 1618904 w 7269107"/>
                <a:gd name="connsiteY19" fmla="*/ 4781604 h 6858000"/>
                <a:gd name="connsiteX20" fmla="*/ 1934812 w 7269107"/>
                <a:gd name="connsiteY20" fmla="*/ 5225904 h 6858000"/>
                <a:gd name="connsiteX21" fmla="*/ 3140010 w 7269107"/>
                <a:gd name="connsiteY21" fmla="*/ 6456196 h 6858000"/>
                <a:gd name="connsiteX22" fmla="*/ 4281662 w 7269107"/>
                <a:gd name="connsiteY22" fmla="*/ 6843305 h 6858000"/>
                <a:gd name="connsiteX23" fmla="*/ 4449058 w 7269107"/>
                <a:gd name="connsiteY23" fmla="*/ 6858000 h 6858000"/>
                <a:gd name="connsiteX24" fmla="*/ 1970756 w 7269107"/>
                <a:gd name="connsiteY24" fmla="*/ 6858000 h 6858000"/>
                <a:gd name="connsiteX25" fmla="*/ 1735871 w 7269107"/>
                <a:gd name="connsiteY25" fmla="*/ 6627685 h 6858000"/>
                <a:gd name="connsiteX26" fmla="*/ 1080930 w 7269107"/>
                <a:gd name="connsiteY26" fmla="*/ 5805127 h 6858000"/>
                <a:gd name="connsiteX27" fmla="*/ 0 w 7269107"/>
                <a:gd name="connsiteY27" fmla="*/ 3498372 h 6858000"/>
                <a:gd name="connsiteX28" fmla="*/ 1708172 w 7269107"/>
                <a:gd name="connsiteY28"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69107" h="6858000">
                  <a:moveTo>
                    <a:pt x="7269107" y="5518449"/>
                  </a:moveTo>
                  <a:lnTo>
                    <a:pt x="7269107" y="6823281"/>
                  </a:lnTo>
                  <a:lnTo>
                    <a:pt x="7224122" y="6858000"/>
                  </a:lnTo>
                  <a:lnTo>
                    <a:pt x="4927054" y="6858000"/>
                  </a:lnTo>
                  <a:lnTo>
                    <a:pt x="4982167" y="6852876"/>
                  </a:lnTo>
                  <a:cubicBezTo>
                    <a:pt x="5236517" y="6821036"/>
                    <a:pt x="5483373" y="6740566"/>
                    <a:pt x="5743768" y="6606245"/>
                  </a:cubicBezTo>
                  <a:cubicBezTo>
                    <a:pt x="6099551" y="6422337"/>
                    <a:pt x="6452586" y="6154209"/>
                    <a:pt x="6843778" y="5848440"/>
                  </a:cubicBezTo>
                  <a:cubicBezTo>
                    <a:pt x="6935559" y="5776768"/>
                    <a:pt x="7026997" y="5706642"/>
                    <a:pt x="7115515" y="5637891"/>
                  </a:cubicBezTo>
                  <a:close/>
                  <a:moveTo>
                    <a:pt x="6870111" y="0"/>
                  </a:moveTo>
                  <a:lnTo>
                    <a:pt x="7269107" y="0"/>
                  </a:lnTo>
                  <a:lnTo>
                    <a:pt x="7269107" y="243137"/>
                  </a:lnTo>
                  <a:lnTo>
                    <a:pt x="7089989" y="119955"/>
                  </a:lnTo>
                  <a:cubicBezTo>
                    <a:pt x="7045081" y="92581"/>
                    <a:pt x="6999384" y="66425"/>
                    <a:pt x="6952948" y="41521"/>
                  </a:cubicBezTo>
                  <a:close/>
                  <a:moveTo>
                    <a:pt x="1797606" y="0"/>
                  </a:moveTo>
                  <a:lnTo>
                    <a:pt x="3815328" y="0"/>
                  </a:lnTo>
                  <a:lnTo>
                    <a:pt x="3627371" y="77142"/>
                  </a:lnTo>
                  <a:cubicBezTo>
                    <a:pt x="3175548" y="273822"/>
                    <a:pt x="2754868" y="536281"/>
                    <a:pt x="2379115" y="856285"/>
                  </a:cubicBezTo>
                  <a:cubicBezTo>
                    <a:pt x="1959736" y="1215679"/>
                    <a:pt x="1616497" y="1640901"/>
                    <a:pt x="1386699" y="2086062"/>
                  </a:cubicBezTo>
                  <a:cubicBezTo>
                    <a:pt x="1151572" y="2543083"/>
                    <a:pt x="1031258" y="3018150"/>
                    <a:pt x="1031258" y="3498372"/>
                  </a:cubicBezTo>
                  <a:cubicBezTo>
                    <a:pt x="1031258" y="3957455"/>
                    <a:pt x="1211213" y="4223692"/>
                    <a:pt x="1618904" y="4781604"/>
                  </a:cubicBezTo>
                  <a:cubicBezTo>
                    <a:pt x="1720826" y="4921339"/>
                    <a:pt x="1826186" y="5065887"/>
                    <a:pt x="1934812" y="5225904"/>
                  </a:cubicBezTo>
                  <a:cubicBezTo>
                    <a:pt x="2318957" y="5792064"/>
                    <a:pt x="2713069" y="6194600"/>
                    <a:pt x="3140010" y="6456196"/>
                  </a:cubicBezTo>
                  <a:cubicBezTo>
                    <a:pt x="3479423" y="6664512"/>
                    <a:pt x="3855769" y="6792387"/>
                    <a:pt x="4281662" y="6843305"/>
                  </a:cubicBezTo>
                  <a:lnTo>
                    <a:pt x="4449058" y="6858000"/>
                  </a:lnTo>
                  <a:lnTo>
                    <a:pt x="1970756" y="6858000"/>
                  </a:lnTo>
                  <a:lnTo>
                    <a:pt x="1735871" y="6627685"/>
                  </a:lnTo>
                  <a:cubicBezTo>
                    <a:pt x="1502482" y="6382823"/>
                    <a:pt x="1285773" y="6107254"/>
                    <a:pt x="1080930" y="5805127"/>
                  </a:cubicBezTo>
                  <a:cubicBezTo>
                    <a:pt x="556364" y="5032027"/>
                    <a:pt x="0" y="4501616"/>
                    <a:pt x="0" y="3498372"/>
                  </a:cubicBezTo>
                  <a:cubicBezTo>
                    <a:pt x="0" y="2160829"/>
                    <a:pt x="685185" y="949872"/>
                    <a:pt x="1708172" y="73302"/>
                  </a:cubicBezTo>
                  <a:close/>
                </a:path>
              </a:pathLst>
            </a:custGeom>
            <a:gradFill>
              <a:gsLst>
                <a:gs pos="2000">
                  <a:schemeClr val="bg1">
                    <a:alpha val="10000"/>
                  </a:schemeClr>
                </a:gs>
                <a:gs pos="5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A4C45DC9-C1F0-EE3C-615C-7FFEC73DD539}"/>
              </a:ext>
            </a:extLst>
          </p:cNvPr>
          <p:cNvSpPr>
            <a:spLocks noGrp="1"/>
          </p:cNvSpPr>
          <p:nvPr>
            <p:ph idx="1"/>
          </p:nvPr>
        </p:nvSpPr>
        <p:spPr>
          <a:xfrm>
            <a:off x="5226401" y="1032986"/>
            <a:ext cx="3689331" cy="4792027"/>
          </a:xfrm>
        </p:spPr>
        <p:txBody>
          <a:bodyPr anchor="ctr">
            <a:normAutofit/>
          </a:bodyPr>
          <a:lstStyle/>
          <a:p>
            <a:pPr>
              <a:lnSpc>
                <a:spcPct val="90000"/>
              </a:lnSpc>
              <a:buFont typeface="Arial" panose="020B0604020202020204" pitchFamily="34" charset="0"/>
              <a:buChar char="•"/>
            </a:pPr>
            <a:r>
              <a:rPr lang="en-US" sz="1600" b="1" i="0" u="none" strike="noStrike" dirty="0">
                <a:solidFill>
                  <a:schemeClr val="tx2"/>
                </a:solidFill>
                <a:effectLst/>
              </a:rPr>
              <a:t>OpenAI's Position:</a:t>
            </a:r>
            <a:r>
              <a:rPr lang="en-US" sz="1600" b="0" i="0" u="none" strike="noStrike" dirty="0">
                <a:solidFill>
                  <a:schemeClr val="tx2"/>
                </a:solidFill>
                <a:effectLst/>
              </a:rPr>
              <a:t> OpenAI prefers a slow takeoff, advocating for societal adaptation, regulation, and ethical development to co-evolve with AI, preventing sudden and uncontrollable changes.</a:t>
            </a:r>
          </a:p>
          <a:p>
            <a:pPr>
              <a:lnSpc>
                <a:spcPct val="90000"/>
              </a:lnSpc>
              <a:buFont typeface="Arial" panose="020B0604020202020204" pitchFamily="34" charset="0"/>
              <a:buChar char="•"/>
            </a:pPr>
            <a:r>
              <a:rPr lang="en-US" sz="1600" b="1" i="0" u="none" strike="noStrike" dirty="0">
                <a:solidFill>
                  <a:schemeClr val="tx2"/>
                </a:solidFill>
                <a:effectLst/>
              </a:rPr>
              <a:t>Sam Altman’s View:</a:t>
            </a:r>
            <a:r>
              <a:rPr lang="en-US" sz="1600" b="0" i="0" u="none" strike="noStrike" dirty="0">
                <a:solidFill>
                  <a:schemeClr val="tx2"/>
                </a:solidFill>
                <a:effectLst/>
              </a:rPr>
              <a:t> The CEO of OpenAI expects a short timeline to human-level AI, followed by a slow takeoff to superintelligence. He emphasizes the importance of cautious AI deployment and the role of definitions in predictions.</a:t>
            </a:r>
          </a:p>
          <a:p>
            <a:pPr>
              <a:lnSpc>
                <a:spcPct val="90000"/>
              </a:lnSpc>
              <a:buFont typeface="Arial" panose="020B0604020202020204" pitchFamily="34" charset="0"/>
              <a:buChar char="•"/>
            </a:pPr>
            <a:r>
              <a:rPr lang="en-US" sz="1600" b="1" i="0" u="none" strike="noStrike" dirty="0">
                <a:solidFill>
                  <a:schemeClr val="tx2"/>
                </a:solidFill>
                <a:effectLst/>
              </a:rPr>
              <a:t>Contrasting Views:</a:t>
            </a:r>
            <a:r>
              <a:rPr lang="en-US" sz="1600" b="0" i="0" u="none" strike="noStrike" dirty="0">
                <a:solidFill>
                  <a:schemeClr val="tx2"/>
                </a:solidFill>
                <a:effectLst/>
              </a:rPr>
              <a:t> Some experts, like Eliezer </a:t>
            </a:r>
            <a:r>
              <a:rPr lang="en-US" sz="1600" b="0" i="0" u="none" strike="noStrike" dirty="0" err="1">
                <a:solidFill>
                  <a:schemeClr val="tx2"/>
                </a:solidFill>
                <a:effectLst/>
              </a:rPr>
              <a:t>Yudkowsky</a:t>
            </a:r>
            <a:r>
              <a:rPr lang="en-US" sz="1600" b="0" i="0" u="none" strike="noStrike" dirty="0">
                <a:solidFill>
                  <a:schemeClr val="tx2"/>
                </a:solidFill>
                <a:effectLst/>
              </a:rPr>
              <a:t>, argue for the likelihood of a fast takeoff due to recursive self-improvement, potentially leading to an intelligence explosion that outpaces human oversight.</a:t>
            </a:r>
          </a:p>
          <a:p>
            <a:pPr>
              <a:lnSpc>
                <a:spcPct val="90000"/>
              </a:lnSpc>
            </a:pPr>
            <a:endParaRPr lang="en-US" sz="1600" dirty="0">
              <a:solidFill>
                <a:schemeClr val="tx2"/>
              </a:solidFill>
            </a:endParaRPr>
          </a:p>
        </p:txBody>
      </p:sp>
    </p:spTree>
    <p:extLst>
      <p:ext uri="{BB962C8B-B14F-4D97-AF65-F5344CB8AC3E}">
        <p14:creationId xmlns:p14="http://schemas.microsoft.com/office/powerpoint/2010/main" val="23109251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508838"/>
            <a:ext cx="3913467"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AE7DDED-D013-639D-FE3A-60490FF7E81D}"/>
              </a:ext>
            </a:extLst>
          </p:cNvPr>
          <p:cNvSpPr>
            <a:spLocks noGrp="1"/>
          </p:cNvSpPr>
          <p:nvPr>
            <p:ph type="title"/>
          </p:nvPr>
        </p:nvSpPr>
        <p:spPr>
          <a:xfrm>
            <a:off x="480060" y="1243013"/>
            <a:ext cx="2891790" cy="4371974"/>
          </a:xfrm>
        </p:spPr>
        <p:txBody>
          <a:bodyPr>
            <a:normAutofit/>
          </a:bodyPr>
          <a:lstStyle/>
          <a:p>
            <a:r>
              <a:rPr lang="en-US" sz="3100" b="1" i="0" u="none" strike="noStrike">
                <a:solidFill>
                  <a:schemeClr val="tx2"/>
                </a:solidFill>
                <a:effectLst/>
              </a:rPr>
              <a:t>Government, Industry Debates, and Safety Measures</a:t>
            </a:r>
          </a:p>
        </p:txBody>
      </p:sp>
      <p:sp>
        <p:nvSpPr>
          <p:cNvPr id="3" name="Content Placeholder 2">
            <a:extLst>
              <a:ext uri="{FF2B5EF4-FFF2-40B4-BE49-F238E27FC236}">
                <a16:creationId xmlns:a16="http://schemas.microsoft.com/office/drawing/2014/main" id="{C1E97096-D98C-3434-2511-D19D99AE34AA}"/>
              </a:ext>
            </a:extLst>
          </p:cNvPr>
          <p:cNvSpPr>
            <a:spLocks noGrp="1"/>
          </p:cNvSpPr>
          <p:nvPr>
            <p:ph idx="1"/>
          </p:nvPr>
        </p:nvSpPr>
        <p:spPr>
          <a:xfrm>
            <a:off x="4629150" y="804672"/>
            <a:ext cx="3915918" cy="5230368"/>
          </a:xfrm>
        </p:spPr>
        <p:txBody>
          <a:bodyPr anchor="ctr">
            <a:normAutofit/>
          </a:bodyPr>
          <a:lstStyle/>
          <a:p>
            <a:pPr>
              <a:lnSpc>
                <a:spcPct val="90000"/>
              </a:lnSpc>
              <a:buFont typeface="Arial" panose="020B0604020202020204" pitchFamily="34" charset="0"/>
              <a:buChar char="•"/>
            </a:pPr>
            <a:r>
              <a:rPr lang="en-US" sz="1400" b="1" i="0" u="none" strike="noStrike" dirty="0">
                <a:solidFill>
                  <a:schemeClr val="tx2"/>
                </a:solidFill>
                <a:effectLst/>
              </a:rPr>
              <a:t>Paul </a:t>
            </a:r>
            <a:r>
              <a:rPr lang="en-US" sz="1400" b="1" i="0" u="none" strike="noStrike" dirty="0" err="1">
                <a:solidFill>
                  <a:schemeClr val="tx2"/>
                </a:solidFill>
                <a:effectLst/>
              </a:rPr>
              <a:t>Christiano's</a:t>
            </a:r>
            <a:r>
              <a:rPr lang="en-US" sz="1400" b="1" i="0" u="none" strike="noStrike" dirty="0">
                <a:solidFill>
                  <a:schemeClr val="tx2"/>
                </a:solidFill>
                <a:effectLst/>
              </a:rPr>
              <a:t> Analysis:</a:t>
            </a:r>
            <a:r>
              <a:rPr lang="en-US" sz="1400" b="0" i="0" u="none" strike="noStrike" dirty="0">
                <a:solidFill>
                  <a:schemeClr val="tx2"/>
                </a:solidFill>
                <a:effectLst/>
              </a:rPr>
              <a:t> </a:t>
            </a:r>
            <a:r>
              <a:rPr lang="en-US" sz="1400" b="0" i="0" u="none" strike="noStrike" dirty="0" err="1">
                <a:solidFill>
                  <a:schemeClr val="tx2"/>
                </a:solidFill>
                <a:effectLst/>
              </a:rPr>
              <a:t>Christiano</a:t>
            </a:r>
            <a:r>
              <a:rPr lang="en-US" sz="1400" b="0" i="0" u="none" strike="noStrike" dirty="0">
                <a:solidFill>
                  <a:schemeClr val="tx2"/>
                </a:solidFill>
                <a:effectLst/>
              </a:rPr>
              <a:t> suggests that a slow takeoff is more likely, with a framework that predicts early signs of AI’s impact, allowing society time to adapt before AI reaches superintelligence.</a:t>
            </a:r>
          </a:p>
          <a:p>
            <a:pPr>
              <a:lnSpc>
                <a:spcPct val="90000"/>
              </a:lnSpc>
              <a:buFont typeface="Arial" panose="020B0604020202020204" pitchFamily="34" charset="0"/>
              <a:buChar char="•"/>
            </a:pPr>
            <a:r>
              <a:rPr lang="en-US" sz="1400" b="1" i="0" u="none" strike="noStrike" dirty="0">
                <a:solidFill>
                  <a:schemeClr val="tx2"/>
                </a:solidFill>
                <a:effectLst/>
              </a:rPr>
              <a:t>Human-Chimp Analogy:</a:t>
            </a:r>
            <a:r>
              <a:rPr lang="en-US" sz="1400" b="0" i="0" u="none" strike="noStrike" dirty="0">
                <a:solidFill>
                  <a:schemeClr val="tx2"/>
                </a:solidFill>
                <a:effectLst/>
              </a:rPr>
              <a:t> This analogy illustrates how minor increases in intelligence could lead to significant leaps in capabilities, with potential to destabilize societal structures.</a:t>
            </a:r>
          </a:p>
          <a:p>
            <a:pPr>
              <a:lnSpc>
                <a:spcPct val="90000"/>
              </a:lnSpc>
              <a:buFont typeface="Arial" panose="020B0604020202020204" pitchFamily="34" charset="0"/>
              <a:buChar char="•"/>
            </a:pPr>
            <a:r>
              <a:rPr lang="en-US" sz="1400" b="1" i="0" u="none" strike="noStrike" dirty="0">
                <a:solidFill>
                  <a:schemeClr val="tx2"/>
                </a:solidFill>
                <a:effectLst/>
              </a:rPr>
              <a:t>OpenAI's Preparedness Framework:</a:t>
            </a:r>
            <a:r>
              <a:rPr lang="en-US" sz="1400" b="0" i="0" u="none" strike="noStrike" dirty="0">
                <a:solidFill>
                  <a:schemeClr val="tx2"/>
                </a:solidFill>
                <a:effectLst/>
              </a:rPr>
              <a:t> OpenAI has safety thresholds to prevent a fast takeoff, including halting development if a model reaches a critical safety risk level. These measures are designed to address scenarios where AI might gain excessive capabilities, such as autonomous self-improvement or manipulation of public opinion.</a:t>
            </a:r>
          </a:p>
          <a:p>
            <a:pPr>
              <a:lnSpc>
                <a:spcPct val="90000"/>
              </a:lnSpc>
              <a:buFont typeface="Arial" panose="020B0604020202020204" pitchFamily="34" charset="0"/>
              <a:buChar char="•"/>
            </a:pPr>
            <a:r>
              <a:rPr lang="en-US" sz="1400" b="1" i="0" u="none" strike="noStrike" dirty="0">
                <a:solidFill>
                  <a:schemeClr val="tx2"/>
                </a:solidFill>
                <a:effectLst/>
              </a:rPr>
              <a:t>Ethical Considerations:</a:t>
            </a:r>
            <a:r>
              <a:rPr lang="en-US" sz="1400" b="0" i="0" u="none" strike="noStrike" dirty="0">
                <a:solidFill>
                  <a:schemeClr val="tx2"/>
                </a:solidFill>
                <a:effectLst/>
              </a:rPr>
              <a:t> Beyond technical safety measures, ethical concerns like exacerbation of social inequalities and disruption of democratic processes are integrated into AI development, ensuring broader societal impacts are considered.</a:t>
            </a:r>
          </a:p>
          <a:p>
            <a:pPr>
              <a:lnSpc>
                <a:spcPct val="90000"/>
              </a:lnSpc>
            </a:pPr>
            <a:endParaRPr lang="en-US" sz="1400" dirty="0">
              <a:solidFill>
                <a:schemeClr val="tx2"/>
              </a:solidFill>
            </a:endParaRPr>
          </a:p>
        </p:txBody>
      </p:sp>
    </p:spTree>
    <p:extLst>
      <p:ext uri="{BB962C8B-B14F-4D97-AF65-F5344CB8AC3E}">
        <p14:creationId xmlns:p14="http://schemas.microsoft.com/office/powerpoint/2010/main" val="421476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pPr>
              <a:lnSpc>
                <a:spcPct val="90000"/>
              </a:lnSpc>
            </a:pPr>
            <a:r>
              <a:rPr lang="en-US" sz="2400" b="1" dirty="0">
                <a:solidFill>
                  <a:schemeClr val="accent4">
                    <a:lumMod val="50000"/>
                  </a:schemeClr>
                </a:solidFill>
              </a:rPr>
              <a:t>Introduction to Deep Learning</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pPr marL="0" indent="0">
              <a:lnSpc>
                <a:spcPct val="90000"/>
              </a:lnSpc>
              <a:buNone/>
            </a:pPr>
            <a:r>
              <a:rPr lang="en-US" sz="1400" b="1" i="0" u="none" strike="noStrike" dirty="0">
                <a:solidFill>
                  <a:schemeClr val="accent4">
                    <a:lumMod val="50000"/>
                  </a:schemeClr>
                </a:solidFill>
                <a:effectLst/>
                <a:latin typeface="Arial" panose="020B0604020202020204" pitchFamily="34" charset="0"/>
              </a:rPr>
              <a:t>Deep Learning </a:t>
            </a:r>
          </a:p>
          <a:p>
            <a:pPr marL="0" indent="0">
              <a:lnSpc>
                <a:spcPct val="90000"/>
              </a:lnSpc>
              <a:buNone/>
            </a:pPr>
            <a:endParaRPr lang="en-US" sz="1400" i="0" u="none" strike="noStrike" dirty="0">
              <a:solidFill>
                <a:schemeClr val="accent4">
                  <a:lumMod val="50000"/>
                </a:schemeClr>
              </a:solidFill>
              <a:effectLst/>
              <a:latin typeface="Arial" panose="020B0604020202020204" pitchFamily="34" charset="0"/>
            </a:endParaRPr>
          </a:p>
          <a:p>
            <a:pPr marL="0" indent="0">
              <a:lnSpc>
                <a:spcPct val="90000"/>
              </a:lnSpc>
              <a:buNone/>
            </a:pPr>
            <a:r>
              <a:rPr lang="en-US" sz="1400" b="1" i="0" u="none" strike="noStrike" dirty="0">
                <a:solidFill>
                  <a:schemeClr val="accent4">
                    <a:lumMod val="50000"/>
                  </a:schemeClr>
                </a:solidFill>
                <a:effectLst/>
                <a:latin typeface="Arial" panose="020B0604020202020204" pitchFamily="34" charset="0"/>
              </a:rPr>
              <a:t>Definition: </a:t>
            </a:r>
            <a:r>
              <a:rPr lang="en-US" sz="1400" i="0" u="none" strike="noStrike" dirty="0">
                <a:solidFill>
                  <a:schemeClr val="accent4">
                    <a:lumMod val="50000"/>
                  </a:schemeClr>
                </a:solidFill>
                <a:effectLst/>
                <a:latin typeface="-webkit-standard"/>
              </a:rPr>
              <a:t>Deep Learning is a subset of machine learning that involves algorithms inspired by the structure and function of the brain's neural networks. It uses multiple layers of artificial neurons to model and understand complex patterns in large datasets, enabling tasks such as image and speech recognition, natural language processing, and autonomous driving.</a:t>
            </a:r>
          </a:p>
          <a:p>
            <a:pPr marL="0" indent="0">
              <a:lnSpc>
                <a:spcPct val="90000"/>
              </a:lnSpc>
              <a:buNone/>
            </a:pPr>
            <a:endParaRPr lang="en-US" sz="1400" dirty="0">
              <a:solidFill>
                <a:schemeClr val="accent4">
                  <a:lumMod val="50000"/>
                </a:schemeClr>
              </a:solidFill>
              <a:latin typeface="-webkit-standard"/>
            </a:endParaRPr>
          </a:p>
          <a:p>
            <a:pPr marL="0" indent="0">
              <a:lnSpc>
                <a:spcPct val="90000"/>
              </a:lnSpc>
              <a:buNone/>
            </a:pPr>
            <a:r>
              <a:rPr lang="en-US" sz="1400" b="1" dirty="0">
                <a:solidFill>
                  <a:schemeClr val="accent4">
                    <a:lumMod val="50000"/>
                  </a:schemeClr>
                </a:solidFill>
                <a:latin typeface="-webkit-standard"/>
              </a:rPr>
              <a:t>Use case: </a:t>
            </a:r>
            <a:r>
              <a:rPr lang="en-US" sz="1400" dirty="0">
                <a:solidFill>
                  <a:schemeClr val="accent4">
                    <a:lumMod val="50000"/>
                  </a:schemeClr>
                </a:solidFill>
                <a:latin typeface="-webkit-standard"/>
              </a:rPr>
              <a:t>Natural evolution of classical machine learning techniques. </a:t>
            </a:r>
            <a:br>
              <a:rPr lang="en-US" sz="1400" dirty="0">
                <a:solidFill>
                  <a:schemeClr val="accent4">
                    <a:lumMod val="50000"/>
                  </a:schemeClr>
                </a:solidFill>
              </a:rPr>
            </a:br>
            <a:endParaRPr lang="en-US" sz="1400" dirty="0">
              <a:solidFill>
                <a:schemeClr val="accent4">
                  <a:lumMod val="50000"/>
                </a:schemeClr>
              </a:solidFill>
            </a:endParaRP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319B8349-913B-64A9-6771-413670847286}"/>
              </a:ext>
            </a:extLst>
          </p:cNvPr>
          <p:cNvPicPr>
            <a:picLocks noChangeAspect="1"/>
          </p:cNvPicPr>
          <p:nvPr/>
        </p:nvPicPr>
        <p:blipFill>
          <a:blip r:embed="rId3"/>
          <a:stretch>
            <a:fillRect/>
          </a:stretch>
        </p:blipFill>
        <p:spPr>
          <a:xfrm>
            <a:off x="4490803" y="1634712"/>
            <a:ext cx="4221014" cy="3355705"/>
          </a:xfrm>
          <a:prstGeom prst="rect">
            <a:avLst/>
          </a:prstGeom>
        </p:spPr>
      </p:pic>
    </p:spTree>
    <p:extLst>
      <p:ext uri="{BB962C8B-B14F-4D97-AF65-F5344CB8AC3E}">
        <p14:creationId xmlns:p14="http://schemas.microsoft.com/office/powerpoint/2010/main" val="596265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75AD06-DFC4-4B3A-8490-330823D0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587C93-0840-40DF-96D5-D1F2137E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4AD1C880-BABD-1092-7EBF-D83FDBE556FE}"/>
              </a:ext>
            </a:extLst>
          </p:cNvPr>
          <p:cNvSpPr>
            <a:spLocks noGrp="1"/>
          </p:cNvSpPr>
          <p:nvPr>
            <p:ph type="title"/>
          </p:nvPr>
        </p:nvSpPr>
        <p:spPr>
          <a:xfrm>
            <a:off x="262845" y="1401859"/>
            <a:ext cx="3097638" cy="4054282"/>
          </a:xfrm>
        </p:spPr>
        <p:txBody>
          <a:bodyPr>
            <a:normAutofit/>
          </a:bodyPr>
          <a:lstStyle/>
          <a:p>
            <a:r>
              <a:rPr lang="en-US" sz="3100" b="1" i="0" u="none" strike="noStrike" dirty="0">
                <a:solidFill>
                  <a:schemeClr val="tx2"/>
                </a:solidFill>
                <a:effectLst/>
              </a:rPr>
              <a:t>Implications and Conclusion</a:t>
            </a:r>
          </a:p>
        </p:txBody>
      </p:sp>
      <p:grpSp>
        <p:nvGrpSpPr>
          <p:cNvPr id="12" name="Group 11">
            <a:extLst>
              <a:ext uri="{FF2B5EF4-FFF2-40B4-BE49-F238E27FC236}">
                <a16:creationId xmlns:a16="http://schemas.microsoft.com/office/drawing/2014/main" id="{5E02D55A-F529-4B19-BAF9-F63240A7B4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379" y="0"/>
            <a:ext cx="3243649"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60367E3C-3947-493D-9458-5955DB20AE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E8D9785-21DB-4CE6-B138-2999AD61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3AA5AD5-8F29-4165-8112-305DDDDDD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A4EC0CF-F38F-4D7F-B48D-9A26E814DF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A90B91C6-C638-5616-D3DF-39A61827C66B}"/>
              </a:ext>
            </a:extLst>
          </p:cNvPr>
          <p:cNvSpPr>
            <a:spLocks noGrp="1"/>
          </p:cNvSpPr>
          <p:nvPr>
            <p:ph idx="1"/>
          </p:nvPr>
        </p:nvSpPr>
        <p:spPr>
          <a:xfrm>
            <a:off x="3953925" y="122211"/>
            <a:ext cx="4596404" cy="5037876"/>
          </a:xfrm>
        </p:spPr>
        <p:txBody>
          <a:bodyPr anchor="ctr">
            <a:normAutofit/>
          </a:bodyPr>
          <a:lstStyle/>
          <a:p>
            <a:pPr marL="0" indent="0">
              <a:lnSpc>
                <a:spcPct val="90000"/>
              </a:lnSpc>
              <a:buNone/>
            </a:pPr>
            <a:r>
              <a:rPr lang="en-US" sz="1100" b="1" i="0" u="none" strike="noStrike" dirty="0">
                <a:solidFill>
                  <a:schemeClr val="tx2"/>
                </a:solidFill>
                <a:effectLst/>
              </a:rPr>
              <a:t>Implications of Slow vs. Fast Takeoff:</a:t>
            </a:r>
          </a:p>
          <a:p>
            <a:pPr marL="0" indent="0">
              <a:lnSpc>
                <a:spcPct val="90000"/>
              </a:lnSpc>
              <a:buNone/>
            </a:pPr>
            <a:endParaRPr lang="en-US" sz="1100" b="0" i="0" u="none" strike="noStrike" dirty="0">
              <a:solidFill>
                <a:schemeClr val="tx2"/>
              </a:solidFill>
              <a:effectLst/>
            </a:endParaRPr>
          </a:p>
          <a:p>
            <a:pPr marL="742950" lvl="1" indent="-285750">
              <a:lnSpc>
                <a:spcPct val="90000"/>
              </a:lnSpc>
              <a:buFont typeface="Arial" panose="020B0604020202020204" pitchFamily="34" charset="0"/>
              <a:buChar char="•"/>
            </a:pPr>
            <a:r>
              <a:rPr lang="en-US" sz="1100" b="1" i="0" u="none" strike="noStrike" dirty="0">
                <a:solidFill>
                  <a:schemeClr val="tx2"/>
                </a:solidFill>
                <a:effectLst/>
              </a:rPr>
              <a:t>Slow Takeoff:</a:t>
            </a:r>
            <a:r>
              <a:rPr lang="en-US" sz="1100" b="0" i="0" u="none" strike="noStrike" dirty="0">
                <a:solidFill>
                  <a:schemeClr val="tx2"/>
                </a:solidFill>
                <a:effectLst/>
              </a:rPr>
              <a:t> Allows time for societal adaptation, international cooperation, and the development of regulatory frameworks. However, challenges include achieving global consensus and the risk of uneven adaptation, potentially widening global inequalities.</a:t>
            </a:r>
          </a:p>
          <a:p>
            <a:pPr marL="742950" lvl="1" indent="-285750">
              <a:lnSpc>
                <a:spcPct val="90000"/>
              </a:lnSpc>
              <a:buFont typeface="Arial" panose="020B0604020202020204" pitchFamily="34" charset="0"/>
              <a:buChar char="•"/>
            </a:pPr>
            <a:r>
              <a:rPr lang="en-US" sz="1100" b="1" i="0" u="none" strike="noStrike" dirty="0">
                <a:solidFill>
                  <a:schemeClr val="tx2"/>
                </a:solidFill>
                <a:effectLst/>
              </a:rPr>
              <a:t>Fast Takeoff:</a:t>
            </a:r>
            <a:r>
              <a:rPr lang="en-US" sz="1100" b="0" i="0" u="none" strike="noStrike" dirty="0">
                <a:solidFill>
                  <a:schemeClr val="tx2"/>
                </a:solidFill>
                <a:effectLst/>
              </a:rPr>
              <a:t> Presents significant risks, with little time to react and potential ethical dilemmas, including the loss of human agency and concentration of power. The role of AI governance becomes crucial, with the need for preemptive measures to align AI development with human values.</a:t>
            </a:r>
          </a:p>
          <a:p>
            <a:pPr marL="742950" lvl="1" indent="-285750">
              <a:lnSpc>
                <a:spcPct val="90000"/>
              </a:lnSpc>
              <a:buFont typeface="Arial" panose="020B0604020202020204" pitchFamily="34" charset="0"/>
              <a:buChar char="•"/>
            </a:pPr>
            <a:endParaRPr lang="en-US" sz="1100" b="0" i="0" u="none" strike="noStrike" dirty="0">
              <a:solidFill>
                <a:schemeClr val="tx2"/>
              </a:solidFill>
              <a:effectLst/>
            </a:endParaRPr>
          </a:p>
          <a:p>
            <a:pPr marL="0" indent="0">
              <a:lnSpc>
                <a:spcPct val="90000"/>
              </a:lnSpc>
              <a:buNone/>
            </a:pPr>
            <a:r>
              <a:rPr lang="en-US" sz="1100" b="1" i="0" u="none" strike="noStrike" dirty="0">
                <a:solidFill>
                  <a:schemeClr val="tx2"/>
                </a:solidFill>
                <a:effectLst/>
              </a:rPr>
              <a:t>Key Takeaway:</a:t>
            </a:r>
            <a:r>
              <a:rPr lang="en-US" sz="1100" b="0" i="0" u="none" strike="noStrike" dirty="0">
                <a:solidFill>
                  <a:schemeClr val="tx2"/>
                </a:solidFill>
                <a:effectLst/>
              </a:rPr>
              <a:t> Understanding the concepts of slow and fast takeoff is crucial as they have significant implications for the future of society. These terms are central to ongoing debates in AI development and require informed engagement from both industry and government stakeholders.</a:t>
            </a:r>
          </a:p>
          <a:p>
            <a:pPr marL="0" indent="0">
              <a:lnSpc>
                <a:spcPct val="90000"/>
              </a:lnSpc>
              <a:buNone/>
            </a:pPr>
            <a:endParaRPr lang="en-US" sz="1100" b="0" i="0" u="none" strike="noStrike" dirty="0">
              <a:solidFill>
                <a:schemeClr val="tx2"/>
              </a:solidFill>
              <a:effectLst/>
            </a:endParaRPr>
          </a:p>
          <a:p>
            <a:pPr marL="0" indent="0">
              <a:lnSpc>
                <a:spcPct val="90000"/>
              </a:lnSpc>
              <a:buNone/>
            </a:pPr>
            <a:r>
              <a:rPr lang="en-US" sz="1100" b="1" i="0" u="none" strike="noStrike" dirty="0">
                <a:solidFill>
                  <a:schemeClr val="tx2"/>
                </a:solidFill>
                <a:effectLst/>
              </a:rPr>
              <a:t>Final Thought:</a:t>
            </a:r>
            <a:r>
              <a:rPr lang="en-US" sz="1100" b="0" i="0" u="none" strike="noStrike" dirty="0">
                <a:solidFill>
                  <a:schemeClr val="tx2"/>
                </a:solidFill>
                <a:effectLst/>
              </a:rPr>
              <a:t> Regardless of personal opinions on AI takeoff scenarios, staying informed about these debates is essential. </a:t>
            </a:r>
            <a:endParaRPr lang="en-US" sz="1100" dirty="0">
              <a:solidFill>
                <a:schemeClr val="tx2"/>
              </a:solidFill>
            </a:endParaRPr>
          </a:p>
        </p:txBody>
      </p:sp>
      <p:grpSp>
        <p:nvGrpSpPr>
          <p:cNvPr id="18" name="Group 17">
            <a:extLst>
              <a:ext uri="{FF2B5EF4-FFF2-40B4-BE49-F238E27FC236}">
                <a16:creationId xmlns:a16="http://schemas.microsoft.com/office/drawing/2014/main" id="{47A3A52F-BCB3-444D-9372-EE018B135C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401977" y="4114799"/>
            <a:ext cx="2741794" cy="2743201"/>
            <a:chOff x="-305" y="-1"/>
            <a:chExt cx="3832880" cy="2876136"/>
          </a:xfrm>
        </p:grpSpPr>
        <p:sp>
          <p:nvSpPr>
            <p:cNvPr id="19" name="Freeform: Shape 18">
              <a:extLst>
                <a:ext uri="{FF2B5EF4-FFF2-40B4-BE49-F238E27FC236}">
                  <a16:creationId xmlns:a16="http://schemas.microsoft.com/office/drawing/2014/main" id="{91E32C13-DED6-4967-85B8-68DD77103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DDA515-BC6A-47FB-951E-E1E792875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97EEFA7-6787-4EC0-8284-6D3D27306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A9621AC-50AB-4B43-896D-78FE571A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3526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mputer screen with a keyboard and a brain&#10;&#10;Description automatically generated with medium confidence">
            <a:extLst>
              <a:ext uri="{FF2B5EF4-FFF2-40B4-BE49-F238E27FC236}">
                <a16:creationId xmlns:a16="http://schemas.microsoft.com/office/drawing/2014/main" id="{0C2E0EC3-5B0F-F1CF-0CE0-80240D134703}"/>
              </a:ext>
            </a:extLst>
          </p:cNvPr>
          <p:cNvPicPr>
            <a:picLocks noChangeAspect="1"/>
          </p:cNvPicPr>
          <p:nvPr/>
        </p:nvPicPr>
        <p:blipFill>
          <a:blip r:embed="rId3"/>
          <a:srcRect l="22467" r="16993" b="1"/>
          <a:stretch/>
        </p:blipFill>
        <p:spPr>
          <a:xfrm>
            <a:off x="1891767" y="10"/>
            <a:ext cx="7252231"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365125"/>
            <a:ext cx="2866641" cy="1899912"/>
          </a:xfrm>
        </p:spPr>
        <p:txBody>
          <a:bodyPr>
            <a:normAutofit/>
          </a:bodyPr>
          <a:lstStyle/>
          <a:p>
            <a:pPr>
              <a:lnSpc>
                <a:spcPct val="90000"/>
              </a:lnSpc>
            </a:pPr>
            <a:r>
              <a:rPr lang="en-US" sz="2400" b="1" dirty="0">
                <a:solidFill>
                  <a:schemeClr val="accent4">
                    <a:lumMod val="50000"/>
                  </a:schemeClr>
                </a:solidFill>
              </a:rPr>
              <a:t>Basics of Generative AI</a:t>
            </a:r>
            <a:br>
              <a:rPr lang="en-US" sz="3200" dirty="0">
                <a:solidFill>
                  <a:schemeClr val="accent4">
                    <a:lumMod val="50000"/>
                  </a:schemeClr>
                </a:solidFill>
              </a:rPr>
            </a:br>
            <a:endParaRPr lang="en-US" sz="1200" dirty="0">
              <a:solidFill>
                <a:schemeClr val="accent4">
                  <a:lumMod val="50000"/>
                </a:schemeClr>
              </a:solidFill>
            </a:endParaRPr>
          </a:p>
        </p:txBody>
      </p:sp>
      <p:sp>
        <p:nvSpPr>
          <p:cNvPr id="3" name="Content Placeholder 2"/>
          <p:cNvSpPr>
            <a:spLocks noGrp="1"/>
          </p:cNvSpPr>
          <p:nvPr>
            <p:ph idx="1"/>
          </p:nvPr>
        </p:nvSpPr>
        <p:spPr>
          <a:xfrm>
            <a:off x="628650" y="2434201"/>
            <a:ext cx="2866641" cy="3742762"/>
          </a:xfrm>
        </p:spPr>
        <p:txBody>
          <a:bodyPr>
            <a:normAutofit/>
          </a:bodyPr>
          <a:lstStyle/>
          <a:p>
            <a:pPr marL="0" indent="0">
              <a:lnSpc>
                <a:spcPct val="90000"/>
              </a:lnSpc>
              <a:buNone/>
            </a:pPr>
            <a:r>
              <a:rPr lang="en-US" sz="1400" b="1" i="0" u="none" strike="noStrike" dirty="0">
                <a:solidFill>
                  <a:schemeClr val="accent4">
                    <a:lumMod val="50000"/>
                  </a:schemeClr>
                </a:solidFill>
                <a:effectLst/>
                <a:latin typeface="Arial" panose="020B0604020202020204" pitchFamily="34" charset="0"/>
              </a:rPr>
              <a:t>Generative AI </a:t>
            </a:r>
          </a:p>
          <a:p>
            <a:pPr marL="0" indent="0">
              <a:lnSpc>
                <a:spcPct val="90000"/>
              </a:lnSpc>
              <a:buNone/>
            </a:pPr>
            <a:r>
              <a:rPr lang="en-US" sz="1400" b="1" i="0" u="none" strike="noStrike" dirty="0">
                <a:solidFill>
                  <a:schemeClr val="accent4">
                    <a:lumMod val="50000"/>
                  </a:schemeClr>
                </a:solidFill>
                <a:effectLst/>
                <a:latin typeface="Arial" panose="020B0604020202020204" pitchFamily="34" charset="0"/>
              </a:rPr>
              <a:t>Definition</a:t>
            </a:r>
            <a:r>
              <a:rPr lang="en-US" sz="1400" b="0" i="0" u="none" strike="noStrike" dirty="0">
                <a:solidFill>
                  <a:schemeClr val="accent4">
                    <a:lumMod val="50000"/>
                  </a:schemeClr>
                </a:solidFill>
                <a:effectLst/>
                <a:latin typeface="Arial" panose="020B0604020202020204" pitchFamily="34" charset="0"/>
              </a:rPr>
              <a:t>: </a:t>
            </a:r>
            <a:r>
              <a:rPr lang="en-US" sz="1400" b="0" i="0" u="none" strike="noStrike" dirty="0">
                <a:solidFill>
                  <a:schemeClr val="accent4">
                    <a:lumMod val="50000"/>
                  </a:schemeClr>
                </a:solidFill>
                <a:effectLst/>
                <a:latin typeface="-webkit-standard"/>
              </a:rPr>
              <a:t>Generative AI refers to a category of artificial intelligence algorithms that generate new data or content that is similar to the input data they have been trained on. These algorithms can create text, images, music, and other types of content. [</a:t>
            </a:r>
            <a:r>
              <a:rPr lang="en-US" sz="1400" b="0" i="1" u="none" strike="noStrike" dirty="0">
                <a:solidFill>
                  <a:schemeClr val="accent4">
                    <a:lumMod val="50000"/>
                  </a:schemeClr>
                </a:solidFill>
                <a:effectLst/>
                <a:latin typeface="-webkit-standard"/>
              </a:rPr>
              <a:t>prompt</a:t>
            </a:r>
            <a:r>
              <a:rPr lang="en-US" sz="1400" b="0" i="0" u="none" strike="noStrike" dirty="0">
                <a:solidFill>
                  <a:schemeClr val="accent4">
                    <a:lumMod val="50000"/>
                  </a:schemeClr>
                </a:solidFill>
                <a:effectLst/>
                <a:latin typeface="-webkit-standard"/>
              </a:rPr>
              <a:t>]</a:t>
            </a:r>
          </a:p>
          <a:p>
            <a:pPr marL="0" indent="0">
              <a:lnSpc>
                <a:spcPct val="90000"/>
              </a:lnSpc>
              <a:buNone/>
            </a:pPr>
            <a:endParaRPr lang="en-US" sz="1400" dirty="0">
              <a:solidFill>
                <a:schemeClr val="accent4">
                  <a:lumMod val="50000"/>
                </a:schemeClr>
              </a:solidFill>
              <a:latin typeface="-webkit-standard"/>
            </a:endParaRPr>
          </a:p>
          <a:p>
            <a:pPr marL="0" indent="0">
              <a:lnSpc>
                <a:spcPct val="90000"/>
              </a:lnSpc>
              <a:buNone/>
            </a:pPr>
            <a:r>
              <a:rPr lang="en-US" sz="1400" b="1" dirty="0">
                <a:solidFill>
                  <a:schemeClr val="accent4">
                    <a:lumMod val="50000"/>
                  </a:schemeClr>
                </a:solidFill>
                <a:latin typeface="-webkit-standard"/>
              </a:rPr>
              <a:t>C</a:t>
            </a:r>
            <a:r>
              <a:rPr lang="en-US" sz="1400" b="1" i="0" u="none" strike="noStrike" dirty="0">
                <a:solidFill>
                  <a:schemeClr val="accent4">
                    <a:lumMod val="50000"/>
                  </a:schemeClr>
                </a:solidFill>
                <a:effectLst/>
                <a:latin typeface="-webkit-standard"/>
              </a:rPr>
              <a:t>ore </a:t>
            </a:r>
            <a:r>
              <a:rPr lang="en-US" sz="1400" b="1" dirty="0">
                <a:solidFill>
                  <a:schemeClr val="accent4">
                    <a:lumMod val="50000"/>
                  </a:schemeClr>
                </a:solidFill>
                <a:latin typeface="-webkit-standard"/>
              </a:rPr>
              <a:t>I</a:t>
            </a:r>
            <a:r>
              <a:rPr lang="en-US" sz="1400" b="1" i="0" u="none" strike="noStrike" dirty="0">
                <a:solidFill>
                  <a:schemeClr val="accent4">
                    <a:lumMod val="50000"/>
                  </a:schemeClr>
                </a:solidFill>
                <a:effectLst/>
                <a:latin typeface="-webkit-standard"/>
              </a:rPr>
              <a:t>dea: </a:t>
            </a:r>
            <a:r>
              <a:rPr lang="en-US" sz="1400" b="0" i="0" u="none" strike="noStrike" dirty="0">
                <a:solidFill>
                  <a:schemeClr val="accent4">
                    <a:lumMod val="50000"/>
                  </a:schemeClr>
                </a:solidFill>
                <a:effectLst/>
                <a:latin typeface="-webkit-standard"/>
              </a:rPr>
              <a:t>Gen AI is to learn patterns from existing data and use that knowledge to </a:t>
            </a:r>
            <a:r>
              <a:rPr lang="en-US" sz="1400" b="0" i="1" u="sng" strike="noStrike" dirty="0">
                <a:solidFill>
                  <a:schemeClr val="accent4">
                    <a:lumMod val="50000"/>
                  </a:schemeClr>
                </a:solidFill>
                <a:effectLst/>
                <a:latin typeface="-webkit-standard"/>
              </a:rPr>
              <a:t>generate new instances</a:t>
            </a:r>
            <a:r>
              <a:rPr lang="en-US" sz="1400" b="0" i="1" u="none" strike="noStrike" dirty="0">
                <a:solidFill>
                  <a:schemeClr val="accent4">
                    <a:lumMod val="50000"/>
                  </a:schemeClr>
                </a:solidFill>
                <a:effectLst/>
                <a:latin typeface="-webkit-standard"/>
              </a:rPr>
              <a:t> </a:t>
            </a:r>
            <a:r>
              <a:rPr lang="en-US" sz="1400" b="0" i="0" u="none" strike="noStrike" dirty="0">
                <a:solidFill>
                  <a:schemeClr val="accent4">
                    <a:lumMod val="50000"/>
                  </a:schemeClr>
                </a:solidFill>
                <a:effectLst/>
                <a:latin typeface="-webkit-standard"/>
              </a:rPr>
              <a:t>that resemble the training data.</a:t>
            </a:r>
            <a:endParaRPr lang="en-US" sz="1400" b="1" dirty="0">
              <a:solidFill>
                <a:schemeClr val="accent4">
                  <a:lumMod val="50000"/>
                </a:schemeClr>
              </a:solidFill>
              <a:latin typeface="Arial" panose="020B0604020202020204" pitchFamily="34" charset="0"/>
            </a:endParaRPr>
          </a:p>
          <a:p>
            <a:pPr marL="0" indent="0">
              <a:lnSpc>
                <a:spcPct val="90000"/>
              </a:lnSpc>
              <a:buNone/>
            </a:pPr>
            <a:br>
              <a:rPr lang="en-US" sz="1400" dirty="0">
                <a:solidFill>
                  <a:schemeClr val="accent4">
                    <a:lumMod val="50000"/>
                  </a:schemeClr>
                </a:solidFill>
              </a:rPr>
            </a:br>
            <a:endParaRPr lang="en-US" sz="1400" dirty="0">
              <a:solidFill>
                <a:schemeClr val="accent4">
                  <a:lumMod val="50000"/>
                </a:schemeClr>
              </a:solidFill>
            </a:endParaRPr>
          </a:p>
        </p:txBody>
      </p:sp>
    </p:spTree>
    <p:extLst>
      <p:ext uri="{BB962C8B-B14F-4D97-AF65-F5344CB8AC3E}">
        <p14:creationId xmlns:p14="http://schemas.microsoft.com/office/powerpoint/2010/main" val="3116179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idn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61D48C4-A23F-3B4B-98E8-6D8CDB1EC78F}">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26810</TotalTime>
  <Words>20457</Words>
  <Application>Microsoft Macintosh PowerPoint</Application>
  <PresentationFormat>On-screen Show (4:3)</PresentationFormat>
  <Paragraphs>1502</Paragraphs>
  <Slides>80</Slides>
  <Notes>76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80</vt:i4>
      </vt:variant>
    </vt:vector>
  </HeadingPairs>
  <TitlesOfParts>
    <vt:vector size="90" baseType="lpstr">
      <vt:lpstr>-apple-system</vt:lpstr>
      <vt:lpstr>-webkit-standard</vt:lpstr>
      <vt:lpstr>Aptos</vt:lpstr>
      <vt:lpstr>Arial</vt:lpstr>
      <vt:lpstr>Calibri</vt:lpstr>
      <vt:lpstr>Calibri Light</vt:lpstr>
      <vt:lpstr>Lucida Grande</vt:lpstr>
      <vt:lpstr>zeitung</vt:lpstr>
      <vt:lpstr>Office Theme</vt:lpstr>
      <vt:lpstr>Midnight</vt:lpstr>
      <vt:lpstr>Generative AI for Practitioners</vt:lpstr>
      <vt:lpstr>Introductions</vt:lpstr>
      <vt:lpstr>Workshop Objectives </vt:lpstr>
      <vt:lpstr>Workshop Agenda </vt:lpstr>
      <vt:lpstr>Part 1: Understanding Generative AI and ChatGPT</vt:lpstr>
      <vt:lpstr>What is Artificial Intelligence? </vt:lpstr>
      <vt:lpstr>What is Machine Learning ? </vt:lpstr>
      <vt:lpstr>Introduction to Deep Learning</vt:lpstr>
      <vt:lpstr>Basics of Generative AI </vt:lpstr>
      <vt:lpstr>Types of AI  [Summary] </vt:lpstr>
      <vt:lpstr>Applications of Generative AI </vt:lpstr>
      <vt:lpstr>Generative AI- Large Language Models  [General Interactions] </vt:lpstr>
      <vt:lpstr>Introduction to ChatGPT [Overview]</vt:lpstr>
      <vt:lpstr>Getting Start with OpenAI’s GPT [Create an Account] </vt:lpstr>
      <vt:lpstr>GPT-4 Example  [Interactive] </vt:lpstr>
      <vt:lpstr>Prompting Definition  [Post-Interaction] </vt:lpstr>
      <vt:lpstr>Intro to Prompting [Zero-Shot] </vt:lpstr>
      <vt:lpstr>Improve Your Prompts [Be Specific]</vt:lpstr>
      <vt:lpstr>Stylization   [Role Prompting]</vt:lpstr>
      <vt:lpstr>ChatGPT Platform  [Interface] </vt:lpstr>
      <vt:lpstr>ChatGPT Platform [Settings Overview]  </vt:lpstr>
      <vt:lpstr>ChatGPT Platform [Customize ChatGPT]  </vt:lpstr>
      <vt:lpstr>ChatGPT Functions [Custom GPTs]  </vt:lpstr>
      <vt:lpstr>Real-World Benefits and Challenges</vt:lpstr>
      <vt:lpstr>Part 2 Prompting for LLMs</vt:lpstr>
      <vt:lpstr>What is the Stochastic Parrot?   </vt:lpstr>
      <vt:lpstr>Abstract Reasoning ? </vt:lpstr>
      <vt:lpstr>What is model temperature?    </vt:lpstr>
      <vt:lpstr>Introduction to Hallucinations in Language Models </vt:lpstr>
      <vt:lpstr>Why Do Models Hallucinate? </vt:lpstr>
      <vt:lpstr>Practical Methods to Reduce Hallucinations </vt:lpstr>
      <vt:lpstr>Challenges Beyond Hallucinations: Addressing Biases </vt:lpstr>
      <vt:lpstr>Prompt Techniques [Few-Shot] </vt:lpstr>
      <vt:lpstr>Prompt Techniques [Chain-of-Thought] </vt:lpstr>
      <vt:lpstr>Prompt Techniques [Prompt Chaining]</vt:lpstr>
      <vt:lpstr>Prompt Techniques [Self-Consistency]</vt:lpstr>
      <vt:lpstr>Prompt Techniques [Generated Knowledge Prompting]</vt:lpstr>
      <vt:lpstr>Prompt Techniques [ReAct Prompting]</vt:lpstr>
      <vt:lpstr>Prompt Techniques  [Directional Stimulus Prompting]</vt:lpstr>
      <vt:lpstr>Prompt Techniques [Active-Prompt]</vt:lpstr>
      <vt:lpstr>Advanced Prompting  [GraphPrompts]</vt:lpstr>
      <vt:lpstr>Advanced Prompting [Custom GPT Interactions]  </vt:lpstr>
      <vt:lpstr>Part 3: Enhancing Data Workflows </vt:lpstr>
      <vt:lpstr>Core Visualization</vt:lpstr>
      <vt:lpstr>Core Visualization</vt:lpstr>
      <vt:lpstr>Statistical Visualizations</vt:lpstr>
      <vt:lpstr>Power Point Generation</vt:lpstr>
      <vt:lpstr>Data Workflow </vt:lpstr>
      <vt:lpstr>Exploratory Data Analysis</vt:lpstr>
      <vt:lpstr>Data Modeling &amp; Limitations</vt:lpstr>
      <vt:lpstr>Moving Locally </vt:lpstr>
      <vt:lpstr>Synthetic Data Generation   </vt:lpstr>
      <vt:lpstr>Part 4: What’s Next </vt:lpstr>
      <vt:lpstr>Prompt Frameworks [Tree of Thoughts (ToT)]</vt:lpstr>
      <vt:lpstr>Prompt Frameworks Tree of Thoughts (ToT)</vt:lpstr>
      <vt:lpstr>Prompting Frameworks  Smart GPT Framework</vt:lpstr>
      <vt:lpstr>Prompting Frameworks  [Smart GPT Prompting Framework]</vt:lpstr>
      <vt:lpstr>Beyond Scope Retrieval-Augmented Generation (RAG)</vt:lpstr>
      <vt:lpstr>Beyond Scope Automatic Reasoning and Tool-use (ART)</vt:lpstr>
      <vt:lpstr>Beyond Scope Automatic Prompt Engineer (APE)</vt:lpstr>
      <vt:lpstr>Beyond Scope Program-Aided Language Models (PAL)</vt:lpstr>
      <vt:lpstr>Beyond Scope Multimodal Chain-of-Thought (CoT) Prompting</vt:lpstr>
      <vt:lpstr>Claude 3.5 Sonnet: Overview and Applications</vt:lpstr>
      <vt:lpstr>LLaMA 3.1: Overview &amp; Use Cases</vt:lpstr>
      <vt:lpstr>Dataset Limitations &amp; Security </vt:lpstr>
      <vt:lpstr>Ethical Considerations</vt:lpstr>
      <vt:lpstr>U-M GPT</vt:lpstr>
      <vt:lpstr>Gen AI for Data Science</vt:lpstr>
      <vt:lpstr>Gen AI for Programming </vt:lpstr>
      <vt:lpstr>Gen AI for Images </vt:lpstr>
      <vt:lpstr>Gen AI for Music Creation</vt:lpstr>
      <vt:lpstr>Gen AI for Videos </vt:lpstr>
      <vt:lpstr>Understanding Grokking in AI Models</vt:lpstr>
      <vt:lpstr> Emergent Behaviors in Large Language Models </vt:lpstr>
      <vt:lpstr>Debating the Reality of Emergent Behaviors </vt:lpstr>
      <vt:lpstr>The Mathematical Perspective on Emergence and Grokking </vt:lpstr>
      <vt:lpstr>AI Takeoff Speeds </vt:lpstr>
      <vt:lpstr>Key Perspectives on AI Takeoff</vt:lpstr>
      <vt:lpstr>Government, Industry Debates, and Safety Measures</vt:lpstr>
      <vt:lpstr>Implications and 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Castellanos, Alexis</cp:lastModifiedBy>
  <cp:revision>18</cp:revision>
  <dcterms:created xsi:type="dcterms:W3CDTF">2013-01-27T09:14:16Z</dcterms:created>
  <dcterms:modified xsi:type="dcterms:W3CDTF">2024-08-22T18:17:06Z</dcterms:modified>
  <cp:category/>
</cp:coreProperties>
</file>